
<file path=[Content_Types].xml><?xml version="1.0" encoding="utf-8"?>
<Types xmlns="http://schemas.openxmlformats.org/package/2006/content-types">
  <Default Extension="png" ContentType="image/png"/>
  <Default Extension="bin" ContentType="application/vnd.openxmlformats-officedocument.oleObject"/>
  <Default Extension="emf" ContentType="image/x-emf"/>
  <Default Extension="rels" ContentType="application/vnd.openxmlformats-package.relationships+xml"/>
  <Default Extension="xml" ContentType="application/xml"/>
  <Default Extension="docx" ContentType="application/vnd.openxmlformats-officedocument.wordprocessingml.document"/>
  <Override PartName="/word/diagrams/data1.xml" ContentType="application/vnd.openxmlformats-officedocument.drawingml.diagramData+xml"/>
  <Override PartName="/word/document.xml" ContentType="application/vnd.openxmlformats-officedocument.wordprocessingml.document.main+xml"/>
  <Override PartName="/word/footer4.xml" ContentType="application/vnd.openxmlformats-officedocument.wordprocessingml.footer+xml"/>
  <Override PartName="/word/footer3.xml" ContentType="application/vnd.openxmlformats-officedocument.wordprocessingml.footer+xml"/>
  <Override PartName="/word/footer1.xml" ContentType="application/vnd.openxmlformats-officedocument.wordprocessingml.footer+xml"/>
  <Override PartName="/word/footer2.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diagrams/layout1.xml" ContentType="application/vnd.openxmlformats-officedocument.drawingml.diagramLayout+xml"/>
  <Override PartName="/word/diagrams/colors1.xml" ContentType="application/vnd.openxmlformats-officedocument.drawingml.diagramColors+xml"/>
  <Override PartName="/word/theme/theme1.xml" ContentType="application/vnd.openxmlformats-officedocument.theme+xml"/>
  <Override PartName="/word/diagrams/quickStyle1.xml" ContentType="application/vnd.openxmlformats-officedocument.drawingml.diagramStyle+xml"/>
  <Override PartName="/word/diagrams/drawing1.xml" ContentType="application/vnd.ms-office.drawingml.diagramDrawing+xml"/>
  <Override PartName="/word/settings.xml" ContentType="application/vnd.openxmlformats-officedocument.wordprocessingml.settings+xml"/>
  <Override PartName="/word/fontTable.xml" ContentType="application/vnd.openxmlformats-officedocument.wordprocessingml.fontTable+xml"/>
  <Override PartName="/word/webSettings.xml" ContentType="application/vnd.openxmlformats-officedocument.wordprocessingml.webSettings+xml"/>
  <Override PartName="/customXml/itemProps1.xml" ContentType="application/vnd.openxmlformats-officedocument.customXmlProperties+xml"/>
  <Override PartName="/word/numbering.xml" ContentType="application/vnd.openxmlformats-officedocument.wordprocessingml.numbering+xml"/>
  <Override PartName="/docProps/app.xml" ContentType="application/vnd.openxmlformats-officedocument.extended-properties+xml"/>
  <Override PartName="/docProps/core.xml" ContentType="application/vnd.openxmlformats-package.core-properties+xml"/>
  <Override PartName="/word/styles.xml" ContentType="application/vnd.openxmlformats-officedocument.wordprocessingml.styl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04FF9F10" w14:textId="77777777" w:rsidR="007954E3" w:rsidRPr="00EB6D0E" w:rsidRDefault="007954E3" w:rsidP="002A3424">
      <w:pPr>
        <w:rPr>
          <w:rFonts w:ascii="Cambria" w:hAnsi="Cambria"/>
          <w:lang w:val="en-GB"/>
        </w:rPr>
      </w:pPr>
    </w:p>
    <w:p w14:paraId="5D85E80D" w14:textId="77777777" w:rsidR="00F910C3" w:rsidRPr="00EB6D0E" w:rsidRDefault="00F910C3" w:rsidP="002A3424">
      <w:pPr>
        <w:rPr>
          <w:rFonts w:ascii="Cambria" w:hAnsi="Cambria"/>
          <w:lang w:val="en-GB"/>
        </w:rPr>
      </w:pPr>
    </w:p>
    <w:p w14:paraId="75242BBF" w14:textId="77777777" w:rsidR="00F910C3" w:rsidRPr="00EB6D0E" w:rsidRDefault="00F910C3" w:rsidP="002A3424">
      <w:pPr>
        <w:rPr>
          <w:rFonts w:ascii="Cambria" w:hAnsi="Cambria"/>
          <w:lang w:val="en-GB"/>
        </w:rPr>
      </w:pPr>
    </w:p>
    <w:p w14:paraId="07AF23FE" w14:textId="77777777" w:rsidR="00826000" w:rsidRPr="00EB6D0E" w:rsidRDefault="00826000" w:rsidP="002A3424">
      <w:pPr>
        <w:rPr>
          <w:rFonts w:ascii="Cambria" w:hAnsi="Cambria"/>
          <w:lang w:val="en-GB"/>
        </w:rPr>
      </w:pPr>
    </w:p>
    <w:p w14:paraId="65048670" w14:textId="77777777" w:rsidR="00826000" w:rsidRPr="00EB6D0E" w:rsidRDefault="00826000" w:rsidP="002A3424">
      <w:pPr>
        <w:rPr>
          <w:rFonts w:ascii="Cambria" w:hAnsi="Cambria"/>
          <w:lang w:val="en-GB"/>
        </w:rPr>
      </w:pPr>
    </w:p>
    <w:p w14:paraId="79A6553E" w14:textId="77777777" w:rsidR="00826000" w:rsidRPr="00EB6D0E" w:rsidRDefault="00826000" w:rsidP="002A3424">
      <w:pPr>
        <w:rPr>
          <w:rFonts w:ascii="Cambria" w:hAnsi="Cambria"/>
          <w:lang w:val="en-GB"/>
        </w:rPr>
      </w:pPr>
    </w:p>
    <w:p w14:paraId="7D213490" w14:textId="77777777" w:rsidR="00826000" w:rsidRPr="00EB6D0E" w:rsidRDefault="00826000" w:rsidP="002A3424">
      <w:pPr>
        <w:rPr>
          <w:rFonts w:ascii="Cambria" w:hAnsi="Cambria"/>
          <w:lang w:val="en-GB"/>
        </w:rPr>
      </w:pPr>
    </w:p>
    <w:p w14:paraId="7DEA810E" w14:textId="77777777" w:rsidR="00826000" w:rsidRPr="00EB6D0E" w:rsidRDefault="00826000" w:rsidP="002A3424">
      <w:pPr>
        <w:rPr>
          <w:rFonts w:ascii="Cambria" w:hAnsi="Cambria"/>
          <w:lang w:val="en-GB"/>
        </w:rPr>
      </w:pPr>
    </w:p>
    <w:p w14:paraId="2865E2F5" w14:textId="77777777" w:rsidR="00826000" w:rsidRPr="00EB6D0E" w:rsidRDefault="00826000" w:rsidP="002A3424">
      <w:pPr>
        <w:rPr>
          <w:rFonts w:ascii="Cambria" w:hAnsi="Cambria"/>
          <w:lang w:val="en-GB"/>
        </w:rPr>
      </w:pPr>
    </w:p>
    <w:p w14:paraId="67C0A7FE" w14:textId="77777777" w:rsidR="00826000" w:rsidRPr="00EB6D0E" w:rsidRDefault="00826000" w:rsidP="002A3424">
      <w:pPr>
        <w:rPr>
          <w:rFonts w:ascii="Cambria" w:hAnsi="Cambria"/>
          <w:lang w:val="en-GB"/>
        </w:rPr>
      </w:pPr>
    </w:p>
    <w:p w14:paraId="64F9B70E" w14:textId="77777777" w:rsidR="00826000" w:rsidRPr="00EB6D0E" w:rsidRDefault="00826000" w:rsidP="002A3424">
      <w:pPr>
        <w:rPr>
          <w:rFonts w:ascii="Cambria" w:hAnsi="Cambria"/>
          <w:lang w:val="en-GB"/>
        </w:rPr>
      </w:pPr>
    </w:p>
    <w:p w14:paraId="5AF0709F" w14:textId="77777777" w:rsidR="005802E7" w:rsidRPr="00EB6D0E" w:rsidRDefault="005802E7" w:rsidP="002A3424">
      <w:pPr>
        <w:rPr>
          <w:rFonts w:ascii="Cambria" w:hAnsi="Cambria"/>
          <w:lang w:val="en-GB"/>
        </w:rPr>
      </w:pPr>
    </w:p>
    <w:p w14:paraId="551D6A1D" w14:textId="643F7547" w:rsidR="005802E7" w:rsidRPr="00DD644E" w:rsidRDefault="0078423A" w:rsidP="00D05534">
      <w:pPr>
        <w:spacing w:line="240" w:lineRule="auto"/>
        <w:jc w:val="center"/>
        <w:rPr>
          <w:rFonts w:ascii="Cambria" w:hAnsi="Cambria" w:cs="Shruti"/>
          <w:b/>
          <w:bCs/>
          <w:color w:val="FF6600"/>
          <w:sz w:val="144"/>
          <w:szCs w:val="144"/>
          <w:lang w:val="en-GB"/>
        </w:rPr>
      </w:pPr>
      <w:r w:rsidRPr="00347150">
        <w:rPr>
          <w:rFonts w:ascii="Cambria" w:hAnsi="Cambria"/>
          <w:noProof/>
        </w:rPr>
        <w:drawing>
          <wp:inline distT="0" distB="0" distL="0" distR="0" wp14:anchorId="2A6C012C" wp14:editId="6833509D">
            <wp:extent cx="3308350" cy="1275080"/>
            <wp:effectExtent l="0" t="0" r="6350" b="127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
                    <a:srcRect r="1135"/>
                    <a:stretch/>
                  </pic:blipFill>
                  <pic:spPr bwMode="auto">
                    <a:xfrm>
                      <a:off x="0" y="0"/>
                      <a:ext cx="3390716" cy="1306825"/>
                    </a:xfrm>
                    <a:prstGeom prst="rect">
                      <a:avLst/>
                    </a:prstGeom>
                    <a:ln>
                      <a:noFill/>
                    </a:ln>
                    <a:extLst>
                      <a:ext uri="{53640926-AAD7-44D8-BBD7-CCE9431645EC}">
                        <a14:shadowObscured xmlns:a14="http://schemas.microsoft.com/office/drawing/2010/main"/>
                      </a:ext>
                    </a:extLst>
                  </pic:spPr>
                </pic:pic>
              </a:graphicData>
            </a:graphic>
          </wp:inline>
        </w:drawing>
      </w:r>
    </w:p>
    <w:p w14:paraId="647CB905" w14:textId="77777777" w:rsidR="005802E7" w:rsidRPr="00DD644E" w:rsidRDefault="005802E7" w:rsidP="004E60AD">
      <w:pPr>
        <w:jc w:val="center"/>
        <w:rPr>
          <w:rFonts w:ascii="Cambria" w:hAnsi="Cambria"/>
          <w:color w:val="595959" w:themeColor="text1" w:themeTint="A6"/>
          <w:sz w:val="56"/>
          <w:szCs w:val="56"/>
          <w:lang w:val="en-GB"/>
        </w:rPr>
      </w:pPr>
      <w:bookmarkStart w:id="0" w:name="_Toc515867974"/>
      <w:r w:rsidRPr="00DD644E">
        <w:rPr>
          <w:rFonts w:ascii="Cambria" w:hAnsi="Cambria"/>
          <w:color w:val="595959" w:themeColor="text1" w:themeTint="A6"/>
          <w:sz w:val="56"/>
          <w:szCs w:val="56"/>
          <w:lang w:val="en-GB"/>
        </w:rPr>
        <w:t>Operations manual</w:t>
      </w:r>
      <w:bookmarkEnd w:id="0"/>
    </w:p>
    <w:p w14:paraId="1FD2D088" w14:textId="7037EA75" w:rsidR="00BD7F8D" w:rsidRPr="00DD644E" w:rsidRDefault="00BD7F8D" w:rsidP="00EB2D80">
      <w:pPr>
        <w:jc w:val="center"/>
        <w:rPr>
          <w:rFonts w:ascii="Cambria" w:hAnsi="Cambria"/>
          <w:i/>
          <w:iCs/>
          <w:lang w:val="en-GB"/>
        </w:rPr>
      </w:pPr>
      <w:r w:rsidRPr="00DD644E">
        <w:rPr>
          <w:rFonts w:ascii="Cambria" w:hAnsi="Cambria"/>
          <w:i/>
          <w:iCs/>
          <w:lang w:val="en-GB"/>
        </w:rPr>
        <w:t>Ver</w:t>
      </w:r>
      <w:r w:rsidR="00BD5444" w:rsidRPr="00DD644E">
        <w:rPr>
          <w:rFonts w:ascii="Cambria" w:hAnsi="Cambria"/>
          <w:i/>
          <w:iCs/>
          <w:lang w:val="en-GB"/>
        </w:rPr>
        <w:t>sion</w:t>
      </w:r>
      <w:r w:rsidRPr="00DD644E">
        <w:rPr>
          <w:rFonts w:ascii="Cambria" w:hAnsi="Cambria"/>
          <w:i/>
          <w:iCs/>
          <w:lang w:val="en-GB"/>
        </w:rPr>
        <w:t xml:space="preserve"> </w:t>
      </w:r>
      <w:r w:rsidR="002F4740" w:rsidRPr="00DD644E">
        <w:rPr>
          <w:rFonts w:ascii="Cambria" w:hAnsi="Cambria"/>
          <w:i/>
          <w:iCs/>
          <w:lang w:val="en-GB"/>
        </w:rPr>
        <w:t>3</w:t>
      </w:r>
      <w:r w:rsidRPr="00DD644E">
        <w:rPr>
          <w:rFonts w:ascii="Cambria" w:hAnsi="Cambria"/>
          <w:i/>
          <w:iCs/>
          <w:lang w:val="en-GB"/>
        </w:rPr>
        <w:t>.</w:t>
      </w:r>
      <w:r w:rsidR="00040B71">
        <w:rPr>
          <w:rFonts w:ascii="Cambria" w:hAnsi="Cambria"/>
          <w:i/>
          <w:iCs/>
          <w:lang w:val="en-GB"/>
        </w:rPr>
        <w:t>5</w:t>
      </w:r>
      <w:r w:rsidRPr="00DD644E">
        <w:rPr>
          <w:rFonts w:ascii="Cambria" w:hAnsi="Cambria"/>
          <w:i/>
          <w:iCs/>
          <w:lang w:val="en-GB"/>
        </w:rPr>
        <w:t xml:space="preserve"> – </w:t>
      </w:r>
      <w:r w:rsidR="002F4740" w:rsidRPr="00DD644E">
        <w:rPr>
          <w:rFonts w:ascii="Cambria" w:hAnsi="Cambria"/>
          <w:i/>
          <w:iCs/>
          <w:lang w:val="en-GB"/>
        </w:rPr>
        <w:t>20</w:t>
      </w:r>
      <w:r w:rsidR="00040B71">
        <w:rPr>
          <w:rFonts w:ascii="Cambria" w:hAnsi="Cambria"/>
          <w:i/>
          <w:iCs/>
          <w:lang w:val="en-GB"/>
        </w:rPr>
        <w:t>20</w:t>
      </w:r>
      <w:r w:rsidRPr="00DD644E">
        <w:rPr>
          <w:rFonts w:ascii="Cambria" w:hAnsi="Cambria"/>
          <w:i/>
          <w:iCs/>
          <w:lang w:val="en-GB"/>
        </w:rPr>
        <w:t>-</w:t>
      </w:r>
      <w:r w:rsidR="00040B71">
        <w:rPr>
          <w:rFonts w:ascii="Cambria" w:hAnsi="Cambria"/>
          <w:i/>
          <w:iCs/>
          <w:lang w:val="en-GB"/>
        </w:rPr>
        <w:t>01</w:t>
      </w:r>
      <w:r w:rsidRPr="00DD644E">
        <w:rPr>
          <w:rFonts w:ascii="Cambria" w:hAnsi="Cambria"/>
          <w:i/>
          <w:iCs/>
          <w:lang w:val="en-GB"/>
        </w:rPr>
        <w:t>-</w:t>
      </w:r>
      <w:r w:rsidR="00040B71">
        <w:rPr>
          <w:rFonts w:ascii="Cambria" w:hAnsi="Cambria"/>
          <w:i/>
          <w:iCs/>
          <w:lang w:val="en-GB"/>
        </w:rPr>
        <w:t>23</w:t>
      </w:r>
    </w:p>
    <w:p w14:paraId="7596B178" w14:textId="77777777" w:rsidR="005802E7" w:rsidRPr="00DD644E" w:rsidRDefault="005802E7" w:rsidP="002A3424">
      <w:pPr>
        <w:rPr>
          <w:rFonts w:ascii="Cambria" w:hAnsi="Cambria"/>
          <w:lang w:val="en-GB"/>
        </w:rPr>
      </w:pPr>
    </w:p>
    <w:p w14:paraId="31232E0C" w14:textId="77777777" w:rsidR="005802E7" w:rsidRPr="00DD644E" w:rsidRDefault="005802E7" w:rsidP="002A3424">
      <w:pPr>
        <w:rPr>
          <w:rFonts w:ascii="Cambria" w:hAnsi="Cambria"/>
          <w:lang w:val="en-GB"/>
        </w:rPr>
      </w:pPr>
    </w:p>
    <w:p w14:paraId="2DAA5A1A" w14:textId="77777777" w:rsidR="005802E7" w:rsidRPr="00DD644E" w:rsidRDefault="005802E7" w:rsidP="002A3424">
      <w:pPr>
        <w:rPr>
          <w:rFonts w:ascii="Cambria" w:hAnsi="Cambria"/>
          <w:lang w:val="en-GB"/>
        </w:rPr>
      </w:pPr>
    </w:p>
    <w:p w14:paraId="7B4F65D1" w14:textId="77777777" w:rsidR="005802E7" w:rsidRPr="00DD644E" w:rsidRDefault="005802E7" w:rsidP="002A3424">
      <w:pPr>
        <w:rPr>
          <w:rFonts w:ascii="Cambria" w:hAnsi="Cambria"/>
          <w:lang w:val="en-GB"/>
        </w:rPr>
      </w:pPr>
    </w:p>
    <w:p w14:paraId="300202FB" w14:textId="77777777" w:rsidR="005802E7" w:rsidRPr="00DD644E" w:rsidRDefault="005802E7" w:rsidP="002A3424">
      <w:pPr>
        <w:rPr>
          <w:rFonts w:ascii="Cambria" w:hAnsi="Cambria"/>
          <w:lang w:val="en-GB"/>
        </w:rPr>
      </w:pPr>
    </w:p>
    <w:p w14:paraId="58391AFE" w14:textId="77777777" w:rsidR="005802E7" w:rsidRPr="00DD644E" w:rsidRDefault="005802E7" w:rsidP="002A3424">
      <w:pPr>
        <w:rPr>
          <w:rFonts w:ascii="Cambria" w:hAnsi="Cambria"/>
          <w:lang w:val="en-GB"/>
        </w:rPr>
      </w:pPr>
    </w:p>
    <w:p w14:paraId="21CD6AE0" w14:textId="77777777" w:rsidR="005802E7" w:rsidRPr="00DD644E" w:rsidRDefault="005802E7" w:rsidP="002A3424">
      <w:pPr>
        <w:rPr>
          <w:rFonts w:ascii="Cambria" w:hAnsi="Cambria"/>
          <w:lang w:val="en-GB"/>
        </w:rPr>
      </w:pPr>
    </w:p>
    <w:p w14:paraId="6089DCBA" w14:textId="77777777" w:rsidR="005802E7" w:rsidRPr="00DD644E" w:rsidRDefault="005802E7" w:rsidP="002A3424">
      <w:pPr>
        <w:rPr>
          <w:rFonts w:ascii="Cambria" w:hAnsi="Cambria"/>
          <w:lang w:val="en-GB"/>
        </w:rPr>
      </w:pPr>
    </w:p>
    <w:p w14:paraId="23E5C51B" w14:textId="77777777" w:rsidR="005802E7" w:rsidRPr="00DD644E" w:rsidRDefault="005802E7" w:rsidP="002A3424">
      <w:pPr>
        <w:rPr>
          <w:rFonts w:ascii="Cambria" w:hAnsi="Cambria"/>
          <w:lang w:val="en-GB"/>
        </w:rPr>
      </w:pPr>
    </w:p>
    <w:p w14:paraId="40C7681D" w14:textId="77777777" w:rsidR="005802E7" w:rsidRPr="00DD644E" w:rsidRDefault="005802E7" w:rsidP="002A3424">
      <w:pPr>
        <w:rPr>
          <w:rFonts w:ascii="Cambria" w:hAnsi="Cambria"/>
          <w:lang w:val="en-GB"/>
        </w:rPr>
      </w:pPr>
    </w:p>
    <w:p w14:paraId="3CF1E911" w14:textId="77777777" w:rsidR="005802E7" w:rsidRPr="00DD644E" w:rsidRDefault="005802E7" w:rsidP="002A3424">
      <w:pPr>
        <w:rPr>
          <w:rFonts w:ascii="Cambria" w:hAnsi="Cambria"/>
          <w:lang w:val="en-GB"/>
        </w:rPr>
      </w:pPr>
    </w:p>
    <w:p w14:paraId="2787046C" w14:textId="77777777" w:rsidR="005802E7" w:rsidRPr="00DD644E" w:rsidRDefault="005802E7" w:rsidP="002A3424">
      <w:pPr>
        <w:rPr>
          <w:rFonts w:ascii="Cambria" w:hAnsi="Cambria"/>
          <w:lang w:val="en-GB"/>
        </w:rPr>
      </w:pPr>
    </w:p>
    <w:p w14:paraId="01C17582" w14:textId="77777777" w:rsidR="005802E7" w:rsidRPr="00DD644E" w:rsidRDefault="005802E7" w:rsidP="002A3424">
      <w:pPr>
        <w:rPr>
          <w:rFonts w:ascii="Cambria" w:hAnsi="Cambria"/>
          <w:lang w:val="en-GB"/>
        </w:rPr>
      </w:pPr>
    </w:p>
    <w:p w14:paraId="75C5C0A2" w14:textId="77777777" w:rsidR="005802E7" w:rsidRPr="00DD644E" w:rsidRDefault="005802E7" w:rsidP="002A3424">
      <w:pPr>
        <w:rPr>
          <w:rFonts w:ascii="Cambria" w:hAnsi="Cambria"/>
          <w:lang w:val="en-GB"/>
        </w:rPr>
      </w:pPr>
    </w:p>
    <w:p w14:paraId="3E7C00D6" w14:textId="77777777" w:rsidR="005802E7" w:rsidRPr="00DD644E" w:rsidRDefault="005802E7" w:rsidP="002A3424">
      <w:pPr>
        <w:rPr>
          <w:rFonts w:ascii="Cambria" w:hAnsi="Cambria"/>
          <w:lang w:val="en-GB"/>
        </w:rPr>
      </w:pPr>
    </w:p>
    <w:p w14:paraId="3638F792" w14:textId="77777777" w:rsidR="005802E7" w:rsidRPr="00DD644E" w:rsidRDefault="005802E7" w:rsidP="002A3424">
      <w:pPr>
        <w:rPr>
          <w:rFonts w:ascii="Cambria" w:hAnsi="Cambria"/>
          <w:lang w:val="en-GB"/>
        </w:rPr>
      </w:pPr>
    </w:p>
    <w:p w14:paraId="427E701C" w14:textId="77777777" w:rsidR="005802E7" w:rsidRPr="00DD644E" w:rsidRDefault="005802E7" w:rsidP="002A3424">
      <w:pPr>
        <w:rPr>
          <w:rFonts w:ascii="Cambria" w:hAnsi="Cambria"/>
          <w:lang w:val="en-GB"/>
        </w:rPr>
      </w:pPr>
    </w:p>
    <w:p w14:paraId="079FB45F" w14:textId="77777777" w:rsidR="005802E7" w:rsidRPr="00DD644E" w:rsidRDefault="005802E7" w:rsidP="002A3424">
      <w:pPr>
        <w:rPr>
          <w:rFonts w:ascii="Cambria" w:hAnsi="Cambria"/>
          <w:lang w:val="en-GB"/>
        </w:rPr>
      </w:pPr>
    </w:p>
    <w:p w14:paraId="14D75DF5" w14:textId="77777777" w:rsidR="005802E7" w:rsidRPr="00DD644E" w:rsidRDefault="005802E7" w:rsidP="002A3424">
      <w:pPr>
        <w:rPr>
          <w:rFonts w:ascii="Cambria" w:hAnsi="Cambria"/>
          <w:lang w:val="en-GB"/>
        </w:rPr>
      </w:pPr>
    </w:p>
    <w:p w14:paraId="253C3162" w14:textId="77777777" w:rsidR="005802E7" w:rsidRPr="00DD644E" w:rsidRDefault="005802E7" w:rsidP="002A3424">
      <w:pPr>
        <w:rPr>
          <w:rFonts w:ascii="Cambria" w:hAnsi="Cambria"/>
          <w:lang w:val="en-GB"/>
        </w:rPr>
      </w:pPr>
    </w:p>
    <w:p w14:paraId="113F4AFB" w14:textId="77777777" w:rsidR="005802E7" w:rsidRPr="00DD644E" w:rsidRDefault="005802E7" w:rsidP="002A3424">
      <w:pPr>
        <w:rPr>
          <w:rFonts w:ascii="Cambria" w:hAnsi="Cambria"/>
          <w:lang w:val="en-GB"/>
        </w:rPr>
      </w:pPr>
    </w:p>
    <w:p w14:paraId="442C3282" w14:textId="77777777" w:rsidR="005802E7" w:rsidRPr="00DD644E" w:rsidRDefault="005802E7" w:rsidP="002A3424">
      <w:pPr>
        <w:rPr>
          <w:rFonts w:ascii="Cambria" w:hAnsi="Cambria"/>
          <w:lang w:val="en-GB"/>
        </w:rPr>
      </w:pPr>
    </w:p>
    <w:p w14:paraId="6E9A8F53" w14:textId="77777777" w:rsidR="00BD7F8D" w:rsidRPr="00DD644E" w:rsidRDefault="00BD7F8D" w:rsidP="002A3424">
      <w:pPr>
        <w:rPr>
          <w:rFonts w:ascii="Cambria" w:hAnsi="Cambria"/>
          <w:lang w:val="en-GB"/>
        </w:rPr>
        <w:sectPr w:rsidR="00BD7F8D" w:rsidRPr="00DD644E" w:rsidSect="001A4E88">
          <w:footerReference w:type="default" r:id="rId9"/>
          <w:pgSz w:w="11906" w:h="16838"/>
          <w:pgMar w:top="1418" w:right="1418" w:bottom="1418" w:left="1418" w:header="709" w:footer="454" w:gutter="0"/>
          <w:cols w:space="708"/>
          <w:docGrid w:linePitch="360"/>
        </w:sectPr>
      </w:pPr>
    </w:p>
    <w:p w14:paraId="3A7944C9" w14:textId="77777777" w:rsidR="005802E7" w:rsidRPr="00DD644E" w:rsidRDefault="005802E7" w:rsidP="000B0AD0">
      <w:pPr>
        <w:pStyle w:val="Heading2"/>
      </w:pPr>
      <w:bookmarkStart w:id="1" w:name="_Toc515867975"/>
      <w:bookmarkStart w:id="2" w:name="_Toc519168318"/>
      <w:bookmarkStart w:id="3" w:name="_Toc525123054"/>
      <w:bookmarkStart w:id="4" w:name="_Toc525126913"/>
      <w:bookmarkStart w:id="5" w:name="_Toc16538986"/>
      <w:r w:rsidRPr="00DD644E">
        <w:lastRenderedPageBreak/>
        <w:t>Review history</w:t>
      </w:r>
      <w:bookmarkEnd w:id="1"/>
      <w:bookmarkEnd w:id="2"/>
      <w:bookmarkEnd w:id="3"/>
      <w:bookmarkEnd w:id="4"/>
      <w:bookmarkEnd w:id="5"/>
    </w:p>
    <w:p w14:paraId="5950A092" w14:textId="77777777" w:rsidR="005802E7" w:rsidRPr="00DD644E" w:rsidRDefault="005802E7" w:rsidP="002A3424">
      <w:pPr>
        <w:rPr>
          <w:rFonts w:ascii="Cambria" w:hAnsi="Cambria"/>
          <w:lang w:val="en-GB"/>
        </w:rPr>
      </w:pPr>
    </w:p>
    <w:tbl>
      <w:tblPr>
        <w:tblStyle w:val="TableGrid"/>
        <w:tblW w:w="0" w:type="auto"/>
        <w:tblLook w:val="04A0" w:firstRow="1" w:lastRow="0" w:firstColumn="1" w:lastColumn="0" w:noHBand="0" w:noVBand="1"/>
      </w:tblPr>
      <w:tblGrid>
        <w:gridCol w:w="1232"/>
        <w:gridCol w:w="1529"/>
        <w:gridCol w:w="3613"/>
        <w:gridCol w:w="2686"/>
      </w:tblGrid>
      <w:tr w:rsidR="00BB1E09" w:rsidRPr="00EB6D0E" w14:paraId="4402B005" w14:textId="77777777" w:rsidTr="000B0AD0">
        <w:trPr>
          <w:trHeight w:val="397"/>
        </w:trPr>
        <w:tc>
          <w:tcPr>
            <w:tcW w:w="1232" w:type="dxa"/>
            <w:shd w:val="clear" w:color="auto" w:fill="BFBFBF" w:themeFill="background1" w:themeFillShade="BF"/>
            <w:vAlign w:val="center"/>
          </w:tcPr>
          <w:p w14:paraId="052CDACF" w14:textId="77777777" w:rsidR="00BB1E09" w:rsidRPr="00DD644E" w:rsidRDefault="00BB1E09" w:rsidP="002A3424">
            <w:pPr>
              <w:rPr>
                <w:rFonts w:ascii="Cambria" w:hAnsi="Cambria"/>
                <w:b/>
                <w:bCs/>
                <w:lang w:val="en-GB"/>
              </w:rPr>
            </w:pPr>
            <w:r w:rsidRPr="00DD644E">
              <w:rPr>
                <w:rFonts w:ascii="Cambria" w:hAnsi="Cambria"/>
                <w:b/>
                <w:bCs/>
                <w:lang w:val="en-GB"/>
              </w:rPr>
              <w:t>Version</w:t>
            </w:r>
          </w:p>
        </w:tc>
        <w:tc>
          <w:tcPr>
            <w:tcW w:w="1529" w:type="dxa"/>
            <w:shd w:val="clear" w:color="auto" w:fill="BFBFBF" w:themeFill="background1" w:themeFillShade="BF"/>
            <w:vAlign w:val="center"/>
          </w:tcPr>
          <w:p w14:paraId="24D2DB8B" w14:textId="77777777" w:rsidR="00BB1E09" w:rsidRPr="00DD644E" w:rsidRDefault="00BB1E09" w:rsidP="002A3424">
            <w:pPr>
              <w:rPr>
                <w:rFonts w:ascii="Cambria" w:hAnsi="Cambria"/>
                <w:b/>
                <w:bCs/>
                <w:lang w:val="en-GB"/>
              </w:rPr>
            </w:pPr>
            <w:r w:rsidRPr="00DD644E">
              <w:rPr>
                <w:rFonts w:ascii="Cambria" w:hAnsi="Cambria"/>
                <w:b/>
                <w:bCs/>
                <w:lang w:val="en-GB"/>
              </w:rPr>
              <w:t>Date</w:t>
            </w:r>
          </w:p>
        </w:tc>
        <w:tc>
          <w:tcPr>
            <w:tcW w:w="3613" w:type="dxa"/>
            <w:shd w:val="clear" w:color="auto" w:fill="BFBFBF" w:themeFill="background1" w:themeFillShade="BF"/>
            <w:vAlign w:val="center"/>
          </w:tcPr>
          <w:p w14:paraId="483D1AA5" w14:textId="77777777" w:rsidR="00BB1E09" w:rsidRPr="00DD644E" w:rsidRDefault="00BB1E09" w:rsidP="002A3424">
            <w:pPr>
              <w:rPr>
                <w:rFonts w:ascii="Cambria" w:hAnsi="Cambria"/>
                <w:b/>
                <w:bCs/>
                <w:lang w:val="en-GB"/>
              </w:rPr>
            </w:pPr>
            <w:r w:rsidRPr="00DD644E">
              <w:rPr>
                <w:rFonts w:ascii="Cambria" w:hAnsi="Cambria"/>
                <w:b/>
                <w:bCs/>
                <w:lang w:val="en-GB"/>
              </w:rPr>
              <w:t>Description</w:t>
            </w:r>
          </w:p>
        </w:tc>
        <w:tc>
          <w:tcPr>
            <w:tcW w:w="2686" w:type="dxa"/>
            <w:shd w:val="clear" w:color="auto" w:fill="BFBFBF" w:themeFill="background1" w:themeFillShade="BF"/>
            <w:vAlign w:val="center"/>
          </w:tcPr>
          <w:p w14:paraId="6B33F9CA" w14:textId="77777777" w:rsidR="00BB1E09" w:rsidRPr="00DD644E" w:rsidRDefault="00BB1E09" w:rsidP="002A3424">
            <w:pPr>
              <w:rPr>
                <w:rFonts w:ascii="Cambria" w:hAnsi="Cambria"/>
                <w:b/>
                <w:bCs/>
                <w:lang w:val="en-GB"/>
              </w:rPr>
            </w:pPr>
            <w:r w:rsidRPr="00DD644E">
              <w:rPr>
                <w:rFonts w:ascii="Cambria" w:hAnsi="Cambria"/>
                <w:b/>
                <w:bCs/>
                <w:lang w:val="en-GB"/>
              </w:rPr>
              <w:t>Name</w:t>
            </w:r>
          </w:p>
        </w:tc>
      </w:tr>
      <w:tr w:rsidR="00BB1E09" w:rsidRPr="00EB6D0E" w14:paraId="69CBAECD" w14:textId="77777777" w:rsidTr="000B0AD0">
        <w:trPr>
          <w:trHeight w:val="397"/>
        </w:trPr>
        <w:tc>
          <w:tcPr>
            <w:tcW w:w="1232" w:type="dxa"/>
            <w:vAlign w:val="center"/>
          </w:tcPr>
          <w:p w14:paraId="3627908D" w14:textId="77777777" w:rsidR="00BB1E09" w:rsidRPr="00DD644E" w:rsidRDefault="00D73FDF" w:rsidP="002A3424">
            <w:pPr>
              <w:rPr>
                <w:rFonts w:ascii="Cambria" w:hAnsi="Cambria"/>
                <w:lang w:val="en-GB"/>
              </w:rPr>
            </w:pPr>
            <w:r w:rsidRPr="00DD644E">
              <w:rPr>
                <w:rFonts w:ascii="Cambria" w:hAnsi="Cambria"/>
                <w:lang w:val="en-GB"/>
              </w:rPr>
              <w:t>1.0</w:t>
            </w:r>
          </w:p>
        </w:tc>
        <w:tc>
          <w:tcPr>
            <w:tcW w:w="1529" w:type="dxa"/>
            <w:vAlign w:val="center"/>
          </w:tcPr>
          <w:p w14:paraId="26E137CF" w14:textId="77777777" w:rsidR="00BB1E09" w:rsidRPr="00DD644E" w:rsidRDefault="00BB1E09" w:rsidP="00EB2D80">
            <w:pPr>
              <w:rPr>
                <w:rFonts w:ascii="Cambria" w:hAnsi="Cambria"/>
                <w:lang w:val="en-GB"/>
              </w:rPr>
            </w:pPr>
            <w:r w:rsidRPr="00DD644E">
              <w:rPr>
                <w:rFonts w:ascii="Cambria" w:hAnsi="Cambria"/>
                <w:lang w:val="en-GB"/>
              </w:rPr>
              <w:t>2018-</w:t>
            </w:r>
            <w:r w:rsidR="00EB2D80" w:rsidRPr="00DD644E">
              <w:rPr>
                <w:rFonts w:ascii="Cambria" w:hAnsi="Cambria"/>
                <w:lang w:val="en-GB"/>
              </w:rPr>
              <w:t>09</w:t>
            </w:r>
            <w:r w:rsidRPr="00DD644E">
              <w:rPr>
                <w:rFonts w:ascii="Cambria" w:hAnsi="Cambria"/>
                <w:lang w:val="en-GB"/>
              </w:rPr>
              <w:t>-</w:t>
            </w:r>
            <w:r w:rsidR="00EB2D80" w:rsidRPr="00DD644E">
              <w:rPr>
                <w:rFonts w:ascii="Cambria" w:hAnsi="Cambria"/>
                <w:lang w:val="en-GB"/>
              </w:rPr>
              <w:t>20</w:t>
            </w:r>
          </w:p>
        </w:tc>
        <w:tc>
          <w:tcPr>
            <w:tcW w:w="3613" w:type="dxa"/>
            <w:vAlign w:val="center"/>
          </w:tcPr>
          <w:p w14:paraId="2926B7B9" w14:textId="77777777" w:rsidR="00BB1E09" w:rsidRPr="00DD644E" w:rsidRDefault="00257BBF" w:rsidP="00257BBF">
            <w:pPr>
              <w:rPr>
                <w:rFonts w:ascii="Cambria" w:hAnsi="Cambria"/>
                <w:lang w:val="en-GB"/>
              </w:rPr>
            </w:pPr>
            <w:r w:rsidRPr="00DD644E">
              <w:rPr>
                <w:rFonts w:ascii="Cambria" w:hAnsi="Cambria"/>
                <w:lang w:val="en-GB"/>
              </w:rPr>
              <w:t>Version 1.0</w:t>
            </w:r>
          </w:p>
        </w:tc>
        <w:tc>
          <w:tcPr>
            <w:tcW w:w="2686" w:type="dxa"/>
            <w:vAlign w:val="center"/>
          </w:tcPr>
          <w:p w14:paraId="4D62FE89" w14:textId="77777777" w:rsidR="00BB1E09" w:rsidRPr="00DD644E" w:rsidRDefault="00D73FDF" w:rsidP="002A3424">
            <w:pPr>
              <w:rPr>
                <w:rFonts w:ascii="Cambria" w:hAnsi="Cambria"/>
                <w:lang w:val="en-GB"/>
              </w:rPr>
            </w:pPr>
            <w:r w:rsidRPr="00DD644E">
              <w:rPr>
                <w:rFonts w:ascii="Cambria" w:hAnsi="Cambria"/>
                <w:lang w:val="en-GB"/>
              </w:rPr>
              <w:t>BEJTULLAHU, Armand</w:t>
            </w:r>
          </w:p>
        </w:tc>
      </w:tr>
      <w:tr w:rsidR="009A1D7E" w:rsidRPr="00EB6D0E" w14:paraId="69E62FA2" w14:textId="77777777" w:rsidTr="000B0AD0">
        <w:trPr>
          <w:trHeight w:val="397"/>
        </w:trPr>
        <w:tc>
          <w:tcPr>
            <w:tcW w:w="1232" w:type="dxa"/>
            <w:vAlign w:val="center"/>
          </w:tcPr>
          <w:p w14:paraId="5F768A6A" w14:textId="1FE9A381" w:rsidR="009A1D7E" w:rsidRPr="00DD644E" w:rsidRDefault="009A1D7E" w:rsidP="002A3424">
            <w:pPr>
              <w:rPr>
                <w:rFonts w:ascii="Cambria" w:hAnsi="Cambria"/>
                <w:lang w:val="en-GB"/>
              </w:rPr>
            </w:pPr>
            <w:r w:rsidRPr="00DD644E">
              <w:rPr>
                <w:rFonts w:ascii="Cambria" w:hAnsi="Cambria"/>
                <w:lang w:val="en-GB"/>
              </w:rPr>
              <w:t>1.0</w:t>
            </w:r>
          </w:p>
        </w:tc>
        <w:tc>
          <w:tcPr>
            <w:tcW w:w="1529" w:type="dxa"/>
            <w:vAlign w:val="center"/>
          </w:tcPr>
          <w:p w14:paraId="61A8EBC2" w14:textId="5B616C71" w:rsidR="009A1D7E" w:rsidRPr="00DD644E" w:rsidRDefault="009A1D7E" w:rsidP="00EB2D80">
            <w:pPr>
              <w:rPr>
                <w:rFonts w:ascii="Cambria" w:hAnsi="Cambria"/>
                <w:lang w:val="en-GB"/>
              </w:rPr>
            </w:pPr>
            <w:r w:rsidRPr="00DD644E">
              <w:rPr>
                <w:rFonts w:ascii="Cambria" w:hAnsi="Cambria"/>
                <w:lang w:val="en-GB"/>
              </w:rPr>
              <w:t>2018-10-05</w:t>
            </w:r>
          </w:p>
        </w:tc>
        <w:tc>
          <w:tcPr>
            <w:tcW w:w="3613" w:type="dxa"/>
            <w:vAlign w:val="center"/>
          </w:tcPr>
          <w:p w14:paraId="286956DB" w14:textId="6D43DBEA" w:rsidR="009A1D7E" w:rsidRPr="00DD644E" w:rsidRDefault="009A1D7E" w:rsidP="00257BBF">
            <w:pPr>
              <w:rPr>
                <w:rFonts w:ascii="Cambria" w:hAnsi="Cambria"/>
                <w:lang w:val="en-GB"/>
              </w:rPr>
            </w:pPr>
            <w:r w:rsidRPr="00DD644E">
              <w:rPr>
                <w:rFonts w:ascii="Cambria" w:hAnsi="Cambria"/>
                <w:lang w:val="en-GB"/>
              </w:rPr>
              <w:t>Comments</w:t>
            </w:r>
          </w:p>
        </w:tc>
        <w:tc>
          <w:tcPr>
            <w:tcW w:w="2686" w:type="dxa"/>
            <w:vAlign w:val="center"/>
          </w:tcPr>
          <w:p w14:paraId="6C35E02E" w14:textId="34D02413" w:rsidR="009A1D7E" w:rsidRPr="00DD644E" w:rsidRDefault="009A1D7E" w:rsidP="002A3424">
            <w:pPr>
              <w:rPr>
                <w:rFonts w:ascii="Cambria" w:hAnsi="Cambria"/>
                <w:lang w:val="en-GB"/>
              </w:rPr>
            </w:pPr>
            <w:r w:rsidRPr="00DD644E">
              <w:rPr>
                <w:rFonts w:ascii="Cambria" w:hAnsi="Cambria"/>
                <w:lang w:val="en-GB"/>
              </w:rPr>
              <w:t>GURRY, Celine</w:t>
            </w:r>
          </w:p>
        </w:tc>
      </w:tr>
      <w:tr w:rsidR="009A1D7E" w:rsidRPr="00EB6D0E" w14:paraId="5C2AA0B3" w14:textId="77777777" w:rsidTr="000B0AD0">
        <w:trPr>
          <w:trHeight w:val="397"/>
        </w:trPr>
        <w:tc>
          <w:tcPr>
            <w:tcW w:w="1232" w:type="dxa"/>
            <w:vAlign w:val="center"/>
          </w:tcPr>
          <w:p w14:paraId="2AEACE1E" w14:textId="58692B39" w:rsidR="009A1D7E" w:rsidRPr="00DD644E" w:rsidRDefault="009A1D7E" w:rsidP="002A3424">
            <w:pPr>
              <w:rPr>
                <w:rFonts w:ascii="Cambria" w:hAnsi="Cambria"/>
                <w:lang w:val="en-GB"/>
              </w:rPr>
            </w:pPr>
            <w:r w:rsidRPr="00DD644E">
              <w:rPr>
                <w:rFonts w:ascii="Cambria" w:hAnsi="Cambria"/>
                <w:lang w:val="en-GB"/>
              </w:rPr>
              <w:t>1.0</w:t>
            </w:r>
          </w:p>
        </w:tc>
        <w:tc>
          <w:tcPr>
            <w:tcW w:w="1529" w:type="dxa"/>
            <w:vAlign w:val="center"/>
          </w:tcPr>
          <w:p w14:paraId="0CF2242D" w14:textId="1BE34B1C" w:rsidR="009A1D7E" w:rsidRPr="00DD644E" w:rsidRDefault="009A1D7E" w:rsidP="00EB2D80">
            <w:pPr>
              <w:rPr>
                <w:rFonts w:ascii="Cambria" w:hAnsi="Cambria"/>
                <w:lang w:val="en-GB"/>
              </w:rPr>
            </w:pPr>
            <w:r w:rsidRPr="00DD644E">
              <w:rPr>
                <w:rFonts w:ascii="Cambria" w:hAnsi="Cambria"/>
                <w:lang w:val="en-GB"/>
              </w:rPr>
              <w:t>2018-10-10</w:t>
            </w:r>
          </w:p>
        </w:tc>
        <w:tc>
          <w:tcPr>
            <w:tcW w:w="3613" w:type="dxa"/>
            <w:vAlign w:val="center"/>
          </w:tcPr>
          <w:p w14:paraId="40628C91" w14:textId="0FFC45F9" w:rsidR="009A1D7E" w:rsidRPr="00DD644E" w:rsidRDefault="008C35A2" w:rsidP="00257BBF">
            <w:pPr>
              <w:rPr>
                <w:rFonts w:ascii="Cambria" w:hAnsi="Cambria"/>
                <w:lang w:val="en-GB"/>
              </w:rPr>
            </w:pPr>
            <w:r w:rsidRPr="00DD644E">
              <w:rPr>
                <w:rFonts w:ascii="Cambria" w:hAnsi="Cambria"/>
                <w:lang w:val="en-GB"/>
              </w:rPr>
              <w:t>Feedback</w:t>
            </w:r>
          </w:p>
        </w:tc>
        <w:tc>
          <w:tcPr>
            <w:tcW w:w="2686" w:type="dxa"/>
            <w:vAlign w:val="center"/>
          </w:tcPr>
          <w:p w14:paraId="1FB775B0" w14:textId="0AA2996C" w:rsidR="009A1D7E" w:rsidRPr="00DD644E" w:rsidRDefault="009A1D7E" w:rsidP="002A3424">
            <w:pPr>
              <w:rPr>
                <w:rFonts w:ascii="Cambria" w:hAnsi="Cambria"/>
                <w:lang w:val="en-GB"/>
              </w:rPr>
            </w:pPr>
            <w:r w:rsidRPr="00DD644E">
              <w:rPr>
                <w:rFonts w:ascii="Cambria" w:hAnsi="Cambria"/>
                <w:lang w:val="en-GB"/>
              </w:rPr>
              <w:t>STEWART, Tony</w:t>
            </w:r>
          </w:p>
        </w:tc>
      </w:tr>
      <w:tr w:rsidR="009A1D7E" w:rsidRPr="00EB6D0E" w14:paraId="11E46796" w14:textId="77777777" w:rsidTr="000B0AD0">
        <w:trPr>
          <w:trHeight w:val="397"/>
        </w:trPr>
        <w:tc>
          <w:tcPr>
            <w:tcW w:w="1232" w:type="dxa"/>
            <w:vAlign w:val="center"/>
          </w:tcPr>
          <w:p w14:paraId="5FDDA1D9" w14:textId="02456A3D" w:rsidR="009A1D7E" w:rsidRPr="00DD644E" w:rsidRDefault="009A1D7E" w:rsidP="009A1D7E">
            <w:pPr>
              <w:rPr>
                <w:rFonts w:ascii="Cambria" w:hAnsi="Cambria"/>
                <w:lang w:val="en-GB"/>
              </w:rPr>
            </w:pPr>
            <w:r w:rsidRPr="00DD644E">
              <w:rPr>
                <w:rFonts w:ascii="Cambria" w:hAnsi="Cambria"/>
                <w:lang w:val="en-GB"/>
              </w:rPr>
              <w:t>2.0</w:t>
            </w:r>
          </w:p>
        </w:tc>
        <w:tc>
          <w:tcPr>
            <w:tcW w:w="1529" w:type="dxa"/>
            <w:vAlign w:val="center"/>
          </w:tcPr>
          <w:p w14:paraId="5496DC45" w14:textId="04AD733C" w:rsidR="009A1D7E" w:rsidRPr="00DD644E" w:rsidRDefault="009A1D7E" w:rsidP="009A1D7E">
            <w:pPr>
              <w:rPr>
                <w:rFonts w:ascii="Cambria" w:hAnsi="Cambria"/>
                <w:lang w:val="en-GB"/>
              </w:rPr>
            </w:pPr>
            <w:r w:rsidRPr="00DD644E">
              <w:rPr>
                <w:rFonts w:ascii="Cambria" w:hAnsi="Cambria"/>
                <w:lang w:val="en-GB"/>
              </w:rPr>
              <w:t>2018-12-12</w:t>
            </w:r>
          </w:p>
        </w:tc>
        <w:tc>
          <w:tcPr>
            <w:tcW w:w="3613" w:type="dxa"/>
            <w:vAlign w:val="center"/>
          </w:tcPr>
          <w:p w14:paraId="3A8D261F" w14:textId="276CCB44" w:rsidR="009A1D7E" w:rsidRPr="00DD644E" w:rsidRDefault="009A1D7E" w:rsidP="009A1D7E">
            <w:pPr>
              <w:rPr>
                <w:rFonts w:ascii="Cambria" w:hAnsi="Cambria"/>
                <w:lang w:val="en-GB"/>
              </w:rPr>
            </w:pPr>
            <w:r w:rsidRPr="00DD644E">
              <w:rPr>
                <w:rFonts w:ascii="Cambria" w:hAnsi="Cambria"/>
                <w:lang w:val="en-GB"/>
              </w:rPr>
              <w:t>Version 2.0</w:t>
            </w:r>
          </w:p>
        </w:tc>
        <w:tc>
          <w:tcPr>
            <w:tcW w:w="2686" w:type="dxa"/>
            <w:vAlign w:val="center"/>
          </w:tcPr>
          <w:p w14:paraId="53FC520C" w14:textId="1BBE454D" w:rsidR="009A1D7E" w:rsidRPr="00DD644E" w:rsidRDefault="009A1D7E" w:rsidP="009A1D7E">
            <w:pPr>
              <w:rPr>
                <w:rFonts w:ascii="Cambria" w:hAnsi="Cambria"/>
                <w:lang w:val="en-GB"/>
              </w:rPr>
            </w:pPr>
            <w:r w:rsidRPr="00DD644E">
              <w:rPr>
                <w:rFonts w:ascii="Cambria" w:hAnsi="Cambria"/>
                <w:lang w:val="en-GB"/>
              </w:rPr>
              <w:t>BEJTULLAHU, Armand</w:t>
            </w:r>
          </w:p>
        </w:tc>
      </w:tr>
      <w:tr w:rsidR="002F4740" w:rsidRPr="00EB6D0E" w14:paraId="7F9CD768" w14:textId="77777777" w:rsidTr="000B0AD0">
        <w:trPr>
          <w:trHeight w:val="397"/>
        </w:trPr>
        <w:tc>
          <w:tcPr>
            <w:tcW w:w="1232" w:type="dxa"/>
            <w:vAlign w:val="center"/>
          </w:tcPr>
          <w:p w14:paraId="2573561C" w14:textId="1350D056" w:rsidR="002F4740" w:rsidRPr="00DD644E" w:rsidRDefault="002F4740" w:rsidP="009A1D7E">
            <w:pPr>
              <w:rPr>
                <w:rFonts w:ascii="Cambria" w:hAnsi="Cambria"/>
                <w:lang w:val="en-GB"/>
              </w:rPr>
            </w:pPr>
            <w:r w:rsidRPr="00DD644E">
              <w:rPr>
                <w:rFonts w:ascii="Cambria" w:hAnsi="Cambria"/>
                <w:lang w:val="en-GB"/>
              </w:rPr>
              <w:t>3.0</w:t>
            </w:r>
          </w:p>
        </w:tc>
        <w:tc>
          <w:tcPr>
            <w:tcW w:w="1529" w:type="dxa"/>
            <w:vAlign w:val="center"/>
          </w:tcPr>
          <w:p w14:paraId="54BB3302" w14:textId="79558F21" w:rsidR="002F4740" w:rsidRPr="00DD644E" w:rsidRDefault="002F4740" w:rsidP="009A1D7E">
            <w:pPr>
              <w:rPr>
                <w:rFonts w:ascii="Cambria" w:hAnsi="Cambria"/>
                <w:lang w:val="en-GB"/>
              </w:rPr>
            </w:pPr>
            <w:r w:rsidRPr="00DD644E">
              <w:rPr>
                <w:rFonts w:ascii="Cambria" w:hAnsi="Cambria"/>
                <w:lang w:val="en-GB"/>
              </w:rPr>
              <w:t>2019-08-06</w:t>
            </w:r>
          </w:p>
        </w:tc>
        <w:tc>
          <w:tcPr>
            <w:tcW w:w="3613" w:type="dxa"/>
            <w:vAlign w:val="center"/>
          </w:tcPr>
          <w:p w14:paraId="2CA0AE77" w14:textId="13561FF5" w:rsidR="002F4740" w:rsidRPr="00DD644E" w:rsidRDefault="002F4740" w:rsidP="009A1D7E">
            <w:pPr>
              <w:rPr>
                <w:rFonts w:ascii="Cambria" w:hAnsi="Cambria"/>
                <w:lang w:val="en-GB"/>
              </w:rPr>
            </w:pPr>
            <w:r w:rsidRPr="00DD644E">
              <w:rPr>
                <w:rFonts w:ascii="Cambria" w:hAnsi="Cambria"/>
                <w:lang w:val="en-GB"/>
              </w:rPr>
              <w:t>Version 3.0</w:t>
            </w:r>
          </w:p>
        </w:tc>
        <w:tc>
          <w:tcPr>
            <w:tcW w:w="2686" w:type="dxa"/>
            <w:vAlign w:val="center"/>
          </w:tcPr>
          <w:p w14:paraId="2B51E3CC" w14:textId="18B478D8" w:rsidR="002F4740" w:rsidRPr="00DD644E" w:rsidRDefault="002F4740" w:rsidP="009A1D7E">
            <w:pPr>
              <w:rPr>
                <w:rFonts w:ascii="Cambria" w:hAnsi="Cambria"/>
                <w:lang w:val="en-GB"/>
              </w:rPr>
            </w:pPr>
            <w:r w:rsidRPr="00DD644E">
              <w:rPr>
                <w:rFonts w:ascii="Cambria" w:hAnsi="Cambria"/>
                <w:lang w:val="en-GB"/>
              </w:rPr>
              <w:t>KIFF, Jeremy</w:t>
            </w:r>
          </w:p>
        </w:tc>
      </w:tr>
      <w:tr w:rsidR="000B0AD0" w:rsidRPr="00EB6D0E" w14:paraId="42EF80A9" w14:textId="77777777" w:rsidTr="000B0AD0">
        <w:trPr>
          <w:trHeight w:val="397"/>
        </w:trPr>
        <w:tc>
          <w:tcPr>
            <w:tcW w:w="1232" w:type="dxa"/>
            <w:vAlign w:val="center"/>
          </w:tcPr>
          <w:p w14:paraId="2E4CB9E2" w14:textId="3A395D90" w:rsidR="000B0AD0" w:rsidRPr="00DD644E" w:rsidRDefault="000B0AD0" w:rsidP="000B0AD0">
            <w:pPr>
              <w:rPr>
                <w:rFonts w:ascii="Cambria" w:hAnsi="Cambria"/>
                <w:lang w:val="en-GB"/>
              </w:rPr>
            </w:pPr>
            <w:r>
              <w:rPr>
                <w:rFonts w:ascii="Cambria" w:hAnsi="Cambria"/>
                <w:lang w:val="en-GB"/>
              </w:rPr>
              <w:t>3.3</w:t>
            </w:r>
          </w:p>
        </w:tc>
        <w:tc>
          <w:tcPr>
            <w:tcW w:w="1529" w:type="dxa"/>
            <w:vAlign w:val="center"/>
          </w:tcPr>
          <w:p w14:paraId="5083D3EA" w14:textId="6ED5439A" w:rsidR="000B0AD0" w:rsidRPr="00DD644E" w:rsidRDefault="000B0AD0" w:rsidP="000B0AD0">
            <w:pPr>
              <w:rPr>
                <w:rFonts w:ascii="Cambria" w:hAnsi="Cambria"/>
                <w:lang w:val="en-GB"/>
              </w:rPr>
            </w:pPr>
            <w:r>
              <w:rPr>
                <w:rFonts w:ascii="Cambria" w:hAnsi="Cambria"/>
                <w:lang w:val="en-GB"/>
              </w:rPr>
              <w:t>2019-11-11</w:t>
            </w:r>
          </w:p>
        </w:tc>
        <w:tc>
          <w:tcPr>
            <w:tcW w:w="3613" w:type="dxa"/>
            <w:vAlign w:val="center"/>
          </w:tcPr>
          <w:p w14:paraId="6C65966A" w14:textId="596BD555" w:rsidR="000B0AD0" w:rsidRPr="00DD644E" w:rsidRDefault="000B0AD0" w:rsidP="000B0AD0">
            <w:pPr>
              <w:rPr>
                <w:rFonts w:ascii="Cambria" w:hAnsi="Cambria"/>
                <w:lang w:val="en-GB"/>
              </w:rPr>
            </w:pPr>
            <w:r>
              <w:rPr>
                <w:rFonts w:ascii="Cambria" w:hAnsi="Cambria"/>
                <w:lang w:val="en-GB"/>
              </w:rPr>
              <w:t>Version 3.3</w:t>
            </w:r>
          </w:p>
        </w:tc>
        <w:tc>
          <w:tcPr>
            <w:tcW w:w="2686" w:type="dxa"/>
            <w:vAlign w:val="center"/>
          </w:tcPr>
          <w:p w14:paraId="10485B9E" w14:textId="4ED223FD" w:rsidR="000B0AD0" w:rsidRPr="00DD644E" w:rsidRDefault="000B0AD0" w:rsidP="000B0AD0">
            <w:pPr>
              <w:rPr>
                <w:rFonts w:ascii="Cambria" w:hAnsi="Cambria"/>
                <w:lang w:val="en-GB"/>
              </w:rPr>
            </w:pPr>
            <w:r w:rsidRPr="00DD644E">
              <w:rPr>
                <w:rFonts w:ascii="Cambria" w:hAnsi="Cambria"/>
                <w:lang w:val="en-GB"/>
              </w:rPr>
              <w:t>KIFF, Jeremy</w:t>
            </w:r>
          </w:p>
        </w:tc>
      </w:tr>
    </w:tbl>
    <w:p w14:paraId="45FDD0EE" w14:textId="77777777" w:rsidR="005802E7" w:rsidRPr="00DD644E" w:rsidRDefault="005802E7" w:rsidP="002A3424">
      <w:pPr>
        <w:rPr>
          <w:rFonts w:ascii="Cambria" w:hAnsi="Cambria"/>
          <w:lang w:val="en-GB"/>
        </w:rPr>
      </w:pPr>
    </w:p>
    <w:p w14:paraId="354507DD" w14:textId="77777777" w:rsidR="00826000" w:rsidRPr="00DD644E" w:rsidRDefault="00826000" w:rsidP="002A3424">
      <w:pPr>
        <w:rPr>
          <w:rFonts w:ascii="Cambria" w:hAnsi="Cambria"/>
          <w:lang w:val="en-GB"/>
        </w:rPr>
      </w:pPr>
    </w:p>
    <w:p w14:paraId="344B751D" w14:textId="77777777" w:rsidR="00826000" w:rsidRPr="00DD644E" w:rsidRDefault="00826000" w:rsidP="002A3424">
      <w:pPr>
        <w:rPr>
          <w:rFonts w:ascii="Cambria" w:hAnsi="Cambria"/>
          <w:lang w:val="en-GB"/>
        </w:rPr>
      </w:pPr>
    </w:p>
    <w:p w14:paraId="4DD8AC7B" w14:textId="77777777" w:rsidR="002D2C69" w:rsidRPr="00DD644E" w:rsidRDefault="002D2C69" w:rsidP="002A3424">
      <w:pPr>
        <w:rPr>
          <w:rFonts w:ascii="Cambria" w:hAnsi="Cambria"/>
          <w:lang w:val="en-GB"/>
        </w:rPr>
      </w:pPr>
    </w:p>
    <w:p w14:paraId="0C5DC773" w14:textId="77777777" w:rsidR="002D2C69" w:rsidRPr="00DD644E" w:rsidRDefault="002D2C69" w:rsidP="002A3424">
      <w:pPr>
        <w:rPr>
          <w:rFonts w:ascii="Cambria" w:hAnsi="Cambria"/>
          <w:lang w:val="en-GB"/>
        </w:rPr>
      </w:pPr>
    </w:p>
    <w:p w14:paraId="04B93550" w14:textId="77777777" w:rsidR="002D2C69" w:rsidRPr="00DD644E" w:rsidRDefault="002D2C69" w:rsidP="002A3424">
      <w:pPr>
        <w:rPr>
          <w:rFonts w:ascii="Cambria" w:hAnsi="Cambria"/>
          <w:lang w:val="en-GB"/>
        </w:rPr>
      </w:pPr>
    </w:p>
    <w:p w14:paraId="503EE9D2" w14:textId="77777777" w:rsidR="002D2C69" w:rsidRPr="00DD644E" w:rsidRDefault="002D2C69" w:rsidP="002A3424">
      <w:pPr>
        <w:rPr>
          <w:rFonts w:ascii="Cambria" w:hAnsi="Cambria"/>
          <w:lang w:val="en-GB"/>
        </w:rPr>
      </w:pPr>
    </w:p>
    <w:p w14:paraId="189CFA21" w14:textId="77777777" w:rsidR="002D2C69" w:rsidRPr="00DD644E" w:rsidRDefault="002D2C69" w:rsidP="002A3424">
      <w:pPr>
        <w:rPr>
          <w:rFonts w:ascii="Cambria" w:hAnsi="Cambria"/>
          <w:lang w:val="en-GB"/>
        </w:rPr>
      </w:pPr>
    </w:p>
    <w:p w14:paraId="5934797C" w14:textId="77777777" w:rsidR="002D2C69" w:rsidRPr="00DD644E" w:rsidRDefault="002D2C69" w:rsidP="002A3424">
      <w:pPr>
        <w:rPr>
          <w:rFonts w:ascii="Cambria" w:hAnsi="Cambria"/>
          <w:lang w:val="en-GB"/>
        </w:rPr>
      </w:pPr>
    </w:p>
    <w:p w14:paraId="4D257E69" w14:textId="77777777" w:rsidR="002D2C69" w:rsidRPr="00DD644E" w:rsidRDefault="002D2C69" w:rsidP="002A3424">
      <w:pPr>
        <w:rPr>
          <w:rFonts w:ascii="Cambria" w:hAnsi="Cambria"/>
          <w:lang w:val="en-GB"/>
        </w:rPr>
      </w:pPr>
    </w:p>
    <w:p w14:paraId="326F5F5B" w14:textId="77777777" w:rsidR="002D2C69" w:rsidRPr="00DD644E" w:rsidRDefault="002D2C69" w:rsidP="002A3424">
      <w:pPr>
        <w:rPr>
          <w:rFonts w:ascii="Cambria" w:hAnsi="Cambria"/>
          <w:lang w:val="en-GB"/>
        </w:rPr>
      </w:pPr>
    </w:p>
    <w:p w14:paraId="75A9FE65" w14:textId="77777777" w:rsidR="002D2C69" w:rsidRPr="00DD644E" w:rsidRDefault="002D2C69" w:rsidP="002A3424">
      <w:pPr>
        <w:rPr>
          <w:rFonts w:ascii="Cambria" w:hAnsi="Cambria"/>
          <w:lang w:val="en-GB"/>
        </w:rPr>
      </w:pPr>
    </w:p>
    <w:p w14:paraId="15916ED1" w14:textId="77777777" w:rsidR="002D2C69" w:rsidRPr="00DD644E" w:rsidRDefault="002D2C69" w:rsidP="002A3424">
      <w:pPr>
        <w:rPr>
          <w:rFonts w:ascii="Cambria" w:hAnsi="Cambria"/>
          <w:lang w:val="en-GB"/>
        </w:rPr>
      </w:pPr>
    </w:p>
    <w:p w14:paraId="075500CD" w14:textId="77777777" w:rsidR="002D2C69" w:rsidRPr="00DD644E" w:rsidRDefault="002D2C69" w:rsidP="002A3424">
      <w:pPr>
        <w:rPr>
          <w:rFonts w:ascii="Cambria" w:hAnsi="Cambria"/>
          <w:lang w:val="en-GB"/>
        </w:rPr>
      </w:pPr>
    </w:p>
    <w:p w14:paraId="630C66C7" w14:textId="77777777" w:rsidR="002D2C69" w:rsidRPr="00DD644E" w:rsidRDefault="002D2C69" w:rsidP="002A3424">
      <w:pPr>
        <w:rPr>
          <w:rFonts w:ascii="Cambria" w:hAnsi="Cambria"/>
          <w:lang w:val="en-GB"/>
        </w:rPr>
      </w:pPr>
    </w:p>
    <w:p w14:paraId="6DCFC3DF" w14:textId="77777777" w:rsidR="002D2C69" w:rsidRPr="00DD644E" w:rsidRDefault="002D2C69" w:rsidP="002A3424">
      <w:pPr>
        <w:rPr>
          <w:rFonts w:ascii="Cambria" w:hAnsi="Cambria"/>
          <w:lang w:val="en-GB"/>
        </w:rPr>
      </w:pPr>
    </w:p>
    <w:p w14:paraId="569A2B36" w14:textId="77777777" w:rsidR="002D2C69" w:rsidRPr="00DD644E" w:rsidRDefault="002D2C69" w:rsidP="002A3424">
      <w:pPr>
        <w:rPr>
          <w:rFonts w:ascii="Cambria" w:hAnsi="Cambria"/>
          <w:lang w:val="en-GB"/>
        </w:rPr>
      </w:pPr>
    </w:p>
    <w:p w14:paraId="7378915A" w14:textId="77777777" w:rsidR="002D2C69" w:rsidRPr="00DD644E" w:rsidRDefault="002D2C69" w:rsidP="002A3424">
      <w:pPr>
        <w:rPr>
          <w:rFonts w:ascii="Cambria" w:hAnsi="Cambria"/>
          <w:lang w:val="en-GB"/>
        </w:rPr>
      </w:pPr>
    </w:p>
    <w:p w14:paraId="736D289F" w14:textId="77777777" w:rsidR="002D2C69" w:rsidRPr="00DD644E" w:rsidRDefault="002D2C69" w:rsidP="002A3424">
      <w:pPr>
        <w:rPr>
          <w:rFonts w:ascii="Cambria" w:hAnsi="Cambria"/>
          <w:lang w:val="en-GB"/>
        </w:rPr>
      </w:pPr>
    </w:p>
    <w:p w14:paraId="3DBC5093" w14:textId="77777777" w:rsidR="002D2C69" w:rsidRPr="00DD644E" w:rsidRDefault="002D2C69" w:rsidP="002A3424">
      <w:pPr>
        <w:rPr>
          <w:rFonts w:ascii="Cambria" w:hAnsi="Cambria"/>
          <w:lang w:val="en-GB"/>
        </w:rPr>
      </w:pPr>
    </w:p>
    <w:p w14:paraId="7C6BF822" w14:textId="77777777" w:rsidR="002D2C69" w:rsidRPr="00DD644E" w:rsidRDefault="002D2C69" w:rsidP="002A3424">
      <w:pPr>
        <w:rPr>
          <w:rFonts w:ascii="Cambria" w:hAnsi="Cambria"/>
          <w:lang w:val="en-GB"/>
        </w:rPr>
      </w:pPr>
    </w:p>
    <w:p w14:paraId="551B1D4C" w14:textId="77777777" w:rsidR="002D2C69" w:rsidRPr="00DD644E" w:rsidRDefault="002D2C69" w:rsidP="002A3424">
      <w:pPr>
        <w:rPr>
          <w:rFonts w:ascii="Cambria" w:hAnsi="Cambria"/>
          <w:lang w:val="en-GB"/>
        </w:rPr>
      </w:pPr>
    </w:p>
    <w:p w14:paraId="0C3FCAA6" w14:textId="77777777" w:rsidR="002D2C69" w:rsidRPr="00DD644E" w:rsidRDefault="002D2C69" w:rsidP="002A3424">
      <w:pPr>
        <w:rPr>
          <w:rFonts w:ascii="Cambria" w:hAnsi="Cambria"/>
          <w:lang w:val="en-GB"/>
        </w:rPr>
      </w:pPr>
    </w:p>
    <w:p w14:paraId="064DF436" w14:textId="77777777" w:rsidR="002D2C69" w:rsidRPr="00DD644E" w:rsidRDefault="002D2C69" w:rsidP="002A3424">
      <w:pPr>
        <w:rPr>
          <w:rFonts w:ascii="Cambria" w:hAnsi="Cambria"/>
          <w:lang w:val="en-GB"/>
        </w:rPr>
      </w:pPr>
    </w:p>
    <w:p w14:paraId="779E6E0A" w14:textId="77777777" w:rsidR="002D2C69" w:rsidRPr="00DD644E" w:rsidRDefault="002D2C69" w:rsidP="002A3424">
      <w:pPr>
        <w:rPr>
          <w:rFonts w:ascii="Cambria" w:hAnsi="Cambria"/>
          <w:lang w:val="en-GB"/>
        </w:rPr>
      </w:pPr>
    </w:p>
    <w:p w14:paraId="13F07F34" w14:textId="77777777" w:rsidR="002D2C69" w:rsidRPr="00DD644E" w:rsidRDefault="002D2C69" w:rsidP="002A3424">
      <w:pPr>
        <w:rPr>
          <w:rFonts w:ascii="Cambria" w:hAnsi="Cambria"/>
          <w:lang w:val="en-GB"/>
        </w:rPr>
      </w:pPr>
    </w:p>
    <w:p w14:paraId="0C4CB440" w14:textId="77777777" w:rsidR="002D2C69" w:rsidRPr="00DD644E" w:rsidRDefault="002D2C69" w:rsidP="002A3424">
      <w:pPr>
        <w:rPr>
          <w:rFonts w:ascii="Cambria" w:hAnsi="Cambria"/>
          <w:lang w:val="en-GB"/>
        </w:rPr>
      </w:pPr>
    </w:p>
    <w:p w14:paraId="75ABC43A" w14:textId="77777777" w:rsidR="00826000" w:rsidRPr="00DD644E" w:rsidRDefault="00826000" w:rsidP="002A3424">
      <w:pPr>
        <w:rPr>
          <w:rFonts w:ascii="Cambria" w:hAnsi="Cambria"/>
          <w:lang w:val="en-GB"/>
        </w:rPr>
      </w:pPr>
    </w:p>
    <w:p w14:paraId="5993E220" w14:textId="77777777" w:rsidR="00826000" w:rsidRPr="00DD644E" w:rsidRDefault="00826000" w:rsidP="002A3424">
      <w:pPr>
        <w:rPr>
          <w:rFonts w:ascii="Cambria" w:hAnsi="Cambria"/>
          <w:lang w:val="en-GB"/>
        </w:rPr>
      </w:pPr>
    </w:p>
    <w:p w14:paraId="1956C59C" w14:textId="77777777" w:rsidR="00826000" w:rsidRPr="00DD644E" w:rsidRDefault="00826000" w:rsidP="002A3424">
      <w:pPr>
        <w:rPr>
          <w:rFonts w:ascii="Cambria" w:hAnsi="Cambria"/>
          <w:lang w:val="en-GB"/>
        </w:rPr>
      </w:pPr>
    </w:p>
    <w:p w14:paraId="30E7BF4D" w14:textId="77777777" w:rsidR="00826000" w:rsidRPr="00DD644E" w:rsidRDefault="00826000" w:rsidP="002A3424">
      <w:pPr>
        <w:rPr>
          <w:rFonts w:ascii="Cambria" w:hAnsi="Cambria"/>
          <w:lang w:val="en-GB"/>
        </w:rPr>
      </w:pPr>
    </w:p>
    <w:p w14:paraId="45A2A757" w14:textId="77777777" w:rsidR="00826000" w:rsidRPr="00DD644E" w:rsidRDefault="00826000" w:rsidP="002A3424">
      <w:pPr>
        <w:rPr>
          <w:rFonts w:ascii="Cambria" w:hAnsi="Cambria"/>
          <w:lang w:val="en-GB"/>
        </w:rPr>
      </w:pPr>
    </w:p>
    <w:p w14:paraId="0BFAA18E" w14:textId="77777777" w:rsidR="00826000" w:rsidRPr="00DD644E" w:rsidRDefault="00826000" w:rsidP="002A3424">
      <w:pPr>
        <w:rPr>
          <w:rFonts w:ascii="Cambria" w:hAnsi="Cambria"/>
          <w:lang w:val="en-GB"/>
        </w:rPr>
      </w:pPr>
    </w:p>
    <w:p w14:paraId="29147C1C" w14:textId="77777777" w:rsidR="00826000" w:rsidRPr="00DD644E" w:rsidRDefault="00826000" w:rsidP="002A3424">
      <w:pPr>
        <w:rPr>
          <w:rFonts w:ascii="Cambria" w:hAnsi="Cambria"/>
          <w:lang w:val="en-GB"/>
        </w:rPr>
      </w:pPr>
    </w:p>
    <w:p w14:paraId="11EA0881" w14:textId="77777777" w:rsidR="00E26580" w:rsidRPr="00DD644E" w:rsidRDefault="00E26580" w:rsidP="002A3424">
      <w:pPr>
        <w:rPr>
          <w:rFonts w:ascii="Cambria" w:hAnsi="Cambria"/>
          <w:lang w:val="en-GB"/>
        </w:rPr>
        <w:sectPr w:rsidR="00E26580" w:rsidRPr="00DD644E" w:rsidSect="00E26580">
          <w:footerReference w:type="default" r:id="rId10"/>
          <w:pgSz w:w="11906" w:h="16838"/>
          <w:pgMar w:top="1418" w:right="1418" w:bottom="1418" w:left="1418" w:header="709" w:footer="454" w:gutter="0"/>
          <w:pgNumType w:fmt="upperRoman" w:start="1"/>
          <w:cols w:space="708"/>
          <w:docGrid w:linePitch="360"/>
        </w:sectPr>
      </w:pPr>
    </w:p>
    <w:p w14:paraId="5A54F788" w14:textId="2E0C592F" w:rsidR="00F910C3" w:rsidRPr="00DD644E" w:rsidRDefault="00F910C3" w:rsidP="000B0AD0">
      <w:pPr>
        <w:pStyle w:val="Heading2"/>
        <w:rPr>
          <w:lang w:val="en-GB"/>
        </w:rPr>
      </w:pPr>
      <w:bookmarkStart w:id="6" w:name="_Toc515867976"/>
      <w:bookmarkStart w:id="7" w:name="_Toc519168319"/>
      <w:bookmarkStart w:id="8" w:name="_Toc525123055"/>
      <w:bookmarkStart w:id="9" w:name="_Toc525126914"/>
      <w:bookmarkStart w:id="10" w:name="_Toc525233141"/>
      <w:bookmarkStart w:id="11" w:name="_Toc16538987"/>
      <w:r w:rsidRPr="00DD644E">
        <w:rPr>
          <w:lang w:val="en-GB"/>
        </w:rPr>
        <w:lastRenderedPageBreak/>
        <w:t>Table of contents</w:t>
      </w:r>
      <w:bookmarkEnd w:id="6"/>
      <w:bookmarkEnd w:id="7"/>
      <w:bookmarkEnd w:id="8"/>
      <w:bookmarkEnd w:id="9"/>
      <w:bookmarkEnd w:id="10"/>
      <w:bookmarkEnd w:id="11"/>
    </w:p>
    <w:sdt>
      <w:sdtPr>
        <w:rPr>
          <w:rFonts w:ascii="Cambria" w:eastAsiaTheme="minorEastAsia" w:hAnsi="Cambria" w:cstheme="minorBidi"/>
          <w:b w:val="0"/>
          <w:bCs w:val="0"/>
          <w:smallCaps/>
          <w:color w:val="auto"/>
          <w:sz w:val="22"/>
          <w:szCs w:val="22"/>
          <w:lang w:eastAsia="zh-CN"/>
        </w:rPr>
        <w:id w:val="1232818144"/>
        <w:docPartObj>
          <w:docPartGallery w:val="Table of Contents"/>
          <w:docPartUnique/>
        </w:docPartObj>
      </w:sdtPr>
      <w:sdtEndPr>
        <w:rPr>
          <w:noProof/>
        </w:rPr>
      </w:sdtEndPr>
      <w:sdtContent>
        <w:p w14:paraId="564631AF" w14:textId="77777777" w:rsidR="000F6A5F" w:rsidRPr="00DD644E" w:rsidRDefault="000F6A5F" w:rsidP="000F6A5F">
          <w:pPr>
            <w:pStyle w:val="TOCHeading"/>
            <w:rPr>
              <w:rFonts w:ascii="Cambria" w:hAnsi="Cambria"/>
              <w:smallCaps/>
            </w:rPr>
          </w:pPr>
        </w:p>
        <w:p w14:paraId="7D17C028" w14:textId="6239290F" w:rsidR="006C6F9B" w:rsidRPr="000B0AD0" w:rsidRDefault="006C6F9B" w:rsidP="008624BD">
          <w:pPr>
            <w:pStyle w:val="TOC1"/>
            <w:rPr>
              <w:sz w:val="22"/>
              <w:szCs w:val="22"/>
              <w:lang w:val="en-US" w:eastAsia="en-US"/>
            </w:rPr>
          </w:pPr>
          <w:r w:rsidRPr="00DD644E">
            <w:fldChar w:fldCharType="begin"/>
          </w:r>
          <w:r w:rsidRPr="00DD644E">
            <w:instrText xml:space="preserve"> TOC \o "1-2" \h \z \u </w:instrText>
          </w:r>
          <w:r w:rsidRPr="00DD644E">
            <w:fldChar w:fldCharType="separate"/>
          </w:r>
          <w:hyperlink w:anchor="_Toc16538986" w:history="1">
            <w:r w:rsidRPr="000B0AD0">
              <w:rPr>
                <w:rStyle w:val="Hyperlink"/>
                <w:rFonts w:ascii="Cambria" w:hAnsi="Cambria"/>
              </w:rPr>
              <w:t>Review history</w:t>
            </w:r>
            <w:r w:rsidRPr="008624BD">
              <w:rPr>
                <w:webHidden/>
              </w:rPr>
              <w:tab/>
            </w:r>
            <w:r w:rsidRPr="008624BD">
              <w:rPr>
                <w:webHidden/>
              </w:rPr>
              <w:fldChar w:fldCharType="begin"/>
            </w:r>
            <w:r w:rsidRPr="008624BD">
              <w:rPr>
                <w:webHidden/>
              </w:rPr>
              <w:instrText xml:space="preserve"> PAGEREF _Toc16538986 \h </w:instrText>
            </w:r>
            <w:r w:rsidRPr="008624BD">
              <w:rPr>
                <w:webHidden/>
              </w:rPr>
            </w:r>
            <w:r w:rsidRPr="008624BD">
              <w:rPr>
                <w:webHidden/>
              </w:rPr>
              <w:fldChar w:fldCharType="separate"/>
            </w:r>
            <w:r w:rsidRPr="008624BD">
              <w:rPr>
                <w:webHidden/>
              </w:rPr>
              <w:t>I</w:t>
            </w:r>
            <w:r w:rsidRPr="008624BD">
              <w:rPr>
                <w:webHidden/>
              </w:rPr>
              <w:fldChar w:fldCharType="end"/>
            </w:r>
          </w:hyperlink>
        </w:p>
        <w:p w14:paraId="1333CABA" w14:textId="66537E7B" w:rsidR="006C6F9B" w:rsidRPr="000B0AD0" w:rsidRDefault="00A4599E" w:rsidP="008624BD">
          <w:pPr>
            <w:pStyle w:val="TOC1"/>
            <w:rPr>
              <w:sz w:val="22"/>
              <w:szCs w:val="22"/>
              <w:lang w:val="en-US" w:eastAsia="en-US"/>
            </w:rPr>
          </w:pPr>
          <w:hyperlink w:anchor="_Toc16538987" w:history="1">
            <w:r w:rsidR="006C6F9B" w:rsidRPr="000B0AD0">
              <w:rPr>
                <w:rStyle w:val="Hyperlink"/>
                <w:rFonts w:ascii="Cambria" w:hAnsi="Cambria"/>
              </w:rPr>
              <w:t>Table of contents</w:t>
            </w:r>
            <w:r w:rsidR="006C6F9B" w:rsidRPr="008624BD">
              <w:rPr>
                <w:webHidden/>
              </w:rPr>
              <w:tab/>
            </w:r>
            <w:r w:rsidR="006C6F9B" w:rsidRPr="008624BD">
              <w:rPr>
                <w:webHidden/>
              </w:rPr>
              <w:fldChar w:fldCharType="begin"/>
            </w:r>
            <w:r w:rsidR="006C6F9B" w:rsidRPr="008624BD">
              <w:rPr>
                <w:webHidden/>
              </w:rPr>
              <w:instrText xml:space="preserve"> PAGEREF _Toc16538987 \h </w:instrText>
            </w:r>
            <w:r w:rsidR="006C6F9B" w:rsidRPr="008624BD">
              <w:rPr>
                <w:webHidden/>
              </w:rPr>
            </w:r>
            <w:r w:rsidR="006C6F9B" w:rsidRPr="008624BD">
              <w:rPr>
                <w:webHidden/>
              </w:rPr>
              <w:fldChar w:fldCharType="separate"/>
            </w:r>
            <w:r w:rsidR="006C6F9B" w:rsidRPr="008624BD">
              <w:rPr>
                <w:webHidden/>
              </w:rPr>
              <w:t>II</w:t>
            </w:r>
            <w:r w:rsidR="006C6F9B" w:rsidRPr="008624BD">
              <w:rPr>
                <w:webHidden/>
              </w:rPr>
              <w:fldChar w:fldCharType="end"/>
            </w:r>
          </w:hyperlink>
        </w:p>
        <w:p w14:paraId="44F4EF5A" w14:textId="13C58831" w:rsidR="006C6F9B" w:rsidRPr="000B0AD0" w:rsidRDefault="00A4599E" w:rsidP="008624BD">
          <w:pPr>
            <w:pStyle w:val="TOC1"/>
            <w:rPr>
              <w:sz w:val="22"/>
              <w:szCs w:val="22"/>
              <w:lang w:val="en-US" w:eastAsia="en-US"/>
            </w:rPr>
          </w:pPr>
          <w:hyperlink w:anchor="_Toc16538988" w:history="1">
            <w:r w:rsidR="006C6F9B" w:rsidRPr="000B0AD0">
              <w:rPr>
                <w:rStyle w:val="Hyperlink"/>
                <w:rFonts w:ascii="Cambria" w:hAnsi="Cambria"/>
              </w:rPr>
              <w:t>Abbreviations and acronyms</w:t>
            </w:r>
            <w:r w:rsidR="006C6F9B" w:rsidRPr="008624BD">
              <w:rPr>
                <w:webHidden/>
              </w:rPr>
              <w:tab/>
            </w:r>
            <w:r w:rsidR="006C6F9B" w:rsidRPr="008624BD">
              <w:rPr>
                <w:webHidden/>
              </w:rPr>
              <w:fldChar w:fldCharType="begin"/>
            </w:r>
            <w:r w:rsidR="006C6F9B" w:rsidRPr="008624BD">
              <w:rPr>
                <w:webHidden/>
              </w:rPr>
              <w:instrText xml:space="preserve"> PAGEREF _Toc16538988 \h </w:instrText>
            </w:r>
            <w:r w:rsidR="006C6F9B" w:rsidRPr="008624BD">
              <w:rPr>
                <w:webHidden/>
              </w:rPr>
            </w:r>
            <w:r w:rsidR="006C6F9B" w:rsidRPr="008624BD">
              <w:rPr>
                <w:webHidden/>
              </w:rPr>
              <w:fldChar w:fldCharType="separate"/>
            </w:r>
            <w:r w:rsidR="006C6F9B" w:rsidRPr="008624BD">
              <w:rPr>
                <w:webHidden/>
              </w:rPr>
              <w:t>A</w:t>
            </w:r>
            <w:r w:rsidR="006C6F9B" w:rsidRPr="008624BD">
              <w:rPr>
                <w:webHidden/>
              </w:rPr>
              <w:fldChar w:fldCharType="end"/>
            </w:r>
          </w:hyperlink>
        </w:p>
        <w:p w14:paraId="038F28DD" w14:textId="3108F96A" w:rsidR="006C6F9B" w:rsidRPr="000B0AD0" w:rsidRDefault="00A4599E" w:rsidP="008624BD">
          <w:pPr>
            <w:pStyle w:val="TOC1"/>
            <w:rPr>
              <w:sz w:val="22"/>
              <w:szCs w:val="22"/>
              <w:lang w:val="en-US" w:eastAsia="en-US"/>
            </w:rPr>
          </w:pPr>
          <w:hyperlink w:anchor="_Toc16538989" w:history="1">
            <w:r w:rsidR="006C6F9B" w:rsidRPr="000B0AD0">
              <w:rPr>
                <w:rStyle w:val="Hyperlink"/>
                <w:rFonts w:ascii="Cambria" w:hAnsi="Cambria"/>
              </w:rPr>
              <w:t>BACKGROUND</w:t>
            </w:r>
            <w:r w:rsidR="006C6F9B" w:rsidRPr="008624BD">
              <w:rPr>
                <w:webHidden/>
              </w:rPr>
              <w:tab/>
            </w:r>
            <w:r w:rsidR="006C6F9B" w:rsidRPr="008624BD">
              <w:rPr>
                <w:webHidden/>
              </w:rPr>
              <w:fldChar w:fldCharType="begin"/>
            </w:r>
            <w:r w:rsidR="006C6F9B" w:rsidRPr="008624BD">
              <w:rPr>
                <w:webHidden/>
              </w:rPr>
              <w:instrText xml:space="preserve"> PAGEREF _Toc16538989 \h </w:instrText>
            </w:r>
            <w:r w:rsidR="006C6F9B" w:rsidRPr="008624BD">
              <w:rPr>
                <w:webHidden/>
              </w:rPr>
            </w:r>
            <w:r w:rsidR="006C6F9B" w:rsidRPr="008624BD">
              <w:rPr>
                <w:webHidden/>
              </w:rPr>
              <w:fldChar w:fldCharType="separate"/>
            </w:r>
            <w:r w:rsidR="006C6F9B" w:rsidRPr="008624BD">
              <w:rPr>
                <w:webHidden/>
              </w:rPr>
              <w:t>1</w:t>
            </w:r>
            <w:r w:rsidR="006C6F9B" w:rsidRPr="008624BD">
              <w:rPr>
                <w:webHidden/>
              </w:rPr>
              <w:fldChar w:fldCharType="end"/>
            </w:r>
          </w:hyperlink>
        </w:p>
        <w:p w14:paraId="261F5F9B" w14:textId="133AC09A" w:rsidR="006C6F9B" w:rsidRPr="000B0AD0" w:rsidRDefault="00A4599E" w:rsidP="008624BD">
          <w:pPr>
            <w:pStyle w:val="TOC1"/>
            <w:rPr>
              <w:sz w:val="22"/>
              <w:szCs w:val="22"/>
              <w:lang w:val="en-US" w:eastAsia="en-US"/>
            </w:rPr>
          </w:pPr>
          <w:hyperlink w:anchor="_Toc16538990" w:history="1">
            <w:r w:rsidR="006C6F9B" w:rsidRPr="000B0AD0">
              <w:rPr>
                <w:rStyle w:val="Hyperlink"/>
                <w:rFonts w:ascii="Cambria" w:hAnsi="Cambria"/>
              </w:rPr>
              <w:t>INTRODUCTION TO GOARN OPERATIONS MANUAL</w:t>
            </w:r>
            <w:r w:rsidR="006C6F9B" w:rsidRPr="008624BD">
              <w:rPr>
                <w:webHidden/>
              </w:rPr>
              <w:tab/>
            </w:r>
            <w:r w:rsidR="006C6F9B" w:rsidRPr="008624BD">
              <w:rPr>
                <w:webHidden/>
              </w:rPr>
              <w:fldChar w:fldCharType="begin"/>
            </w:r>
            <w:r w:rsidR="006C6F9B" w:rsidRPr="008624BD">
              <w:rPr>
                <w:webHidden/>
              </w:rPr>
              <w:instrText xml:space="preserve"> PAGEREF _Toc16538990 \h </w:instrText>
            </w:r>
            <w:r w:rsidR="006C6F9B" w:rsidRPr="008624BD">
              <w:rPr>
                <w:webHidden/>
              </w:rPr>
            </w:r>
            <w:r w:rsidR="006C6F9B" w:rsidRPr="008624BD">
              <w:rPr>
                <w:webHidden/>
              </w:rPr>
              <w:fldChar w:fldCharType="separate"/>
            </w:r>
            <w:r w:rsidR="006C6F9B" w:rsidRPr="008624BD">
              <w:rPr>
                <w:webHidden/>
              </w:rPr>
              <w:t>3</w:t>
            </w:r>
            <w:r w:rsidR="006C6F9B" w:rsidRPr="008624BD">
              <w:rPr>
                <w:webHidden/>
              </w:rPr>
              <w:fldChar w:fldCharType="end"/>
            </w:r>
          </w:hyperlink>
        </w:p>
        <w:p w14:paraId="1CA3956D" w14:textId="0BE037DE" w:rsidR="006C6F9B" w:rsidRPr="000B0AD0" w:rsidRDefault="00A4599E" w:rsidP="008624BD">
          <w:pPr>
            <w:pStyle w:val="TOC1"/>
            <w:rPr>
              <w:sz w:val="22"/>
              <w:szCs w:val="22"/>
              <w:lang w:val="en-US" w:eastAsia="en-US"/>
            </w:rPr>
          </w:pPr>
          <w:hyperlink w:anchor="_Toc16538991" w:history="1">
            <w:r w:rsidR="006C6F9B" w:rsidRPr="000B0AD0">
              <w:rPr>
                <w:rStyle w:val="Hyperlink"/>
                <w:rFonts w:ascii="Cambria" w:hAnsi="Cambria"/>
              </w:rPr>
              <w:t>KNOWLEDGE PLATFORM</w:t>
            </w:r>
            <w:r w:rsidR="006C6F9B" w:rsidRPr="008624BD">
              <w:rPr>
                <w:webHidden/>
              </w:rPr>
              <w:tab/>
            </w:r>
            <w:r w:rsidR="006C6F9B" w:rsidRPr="008624BD">
              <w:rPr>
                <w:webHidden/>
              </w:rPr>
              <w:fldChar w:fldCharType="begin"/>
            </w:r>
            <w:r w:rsidR="006C6F9B" w:rsidRPr="008624BD">
              <w:rPr>
                <w:webHidden/>
              </w:rPr>
              <w:instrText xml:space="preserve"> PAGEREF _Toc16538991 \h </w:instrText>
            </w:r>
            <w:r w:rsidR="006C6F9B" w:rsidRPr="008624BD">
              <w:rPr>
                <w:webHidden/>
              </w:rPr>
            </w:r>
            <w:r w:rsidR="006C6F9B" w:rsidRPr="008624BD">
              <w:rPr>
                <w:webHidden/>
              </w:rPr>
              <w:fldChar w:fldCharType="separate"/>
            </w:r>
            <w:r w:rsidR="006C6F9B" w:rsidRPr="008624BD">
              <w:rPr>
                <w:webHidden/>
              </w:rPr>
              <w:t>4</w:t>
            </w:r>
            <w:r w:rsidR="006C6F9B" w:rsidRPr="008624BD">
              <w:rPr>
                <w:webHidden/>
              </w:rPr>
              <w:fldChar w:fldCharType="end"/>
            </w:r>
          </w:hyperlink>
        </w:p>
        <w:p w14:paraId="4AA84173" w14:textId="7B17C7BE" w:rsidR="006C6F9B" w:rsidRPr="000B0AD0" w:rsidRDefault="00A4599E" w:rsidP="000C4434">
          <w:pPr>
            <w:pStyle w:val="TOC2"/>
            <w:rPr>
              <w:rFonts w:ascii="Cambria" w:hAnsi="Cambria"/>
              <w:noProof/>
              <w:lang w:eastAsia="en-US"/>
            </w:rPr>
          </w:pPr>
          <w:hyperlink w:anchor="_Toc16538992" w:history="1">
            <w:r w:rsidR="006C6F9B" w:rsidRPr="000B0AD0">
              <w:rPr>
                <w:rStyle w:val="Hyperlink"/>
                <w:rFonts w:ascii="Cambria" w:hAnsi="Cambria"/>
                <w:noProof/>
                <w:lang w:val="en-GB"/>
              </w:rPr>
              <w:t>Introduction</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_Toc16538992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4</w:t>
            </w:r>
            <w:r w:rsidR="006C6F9B" w:rsidRPr="000B0AD0">
              <w:rPr>
                <w:rFonts w:ascii="Cambria" w:hAnsi="Cambria"/>
                <w:noProof/>
                <w:webHidden/>
              </w:rPr>
              <w:fldChar w:fldCharType="end"/>
            </w:r>
          </w:hyperlink>
        </w:p>
        <w:p w14:paraId="33E3C43A" w14:textId="5D8A2046" w:rsidR="006C6F9B" w:rsidRPr="000B0AD0" w:rsidRDefault="00A4599E" w:rsidP="000C4434">
          <w:pPr>
            <w:pStyle w:val="TOC2"/>
            <w:rPr>
              <w:rFonts w:ascii="Cambria" w:hAnsi="Cambria"/>
              <w:noProof/>
              <w:lang w:eastAsia="en-US"/>
            </w:rPr>
          </w:pPr>
          <w:hyperlink w:anchor="_Toc16538993" w:history="1">
            <w:r w:rsidR="006C6F9B" w:rsidRPr="000B0AD0">
              <w:rPr>
                <w:rStyle w:val="Hyperlink"/>
                <w:rFonts w:ascii="Cambria" w:hAnsi="Cambria"/>
                <w:noProof/>
                <w:lang w:val="en-GB"/>
              </w:rPr>
              <w:t>Login</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_Toc16538993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4</w:t>
            </w:r>
            <w:r w:rsidR="006C6F9B" w:rsidRPr="000B0AD0">
              <w:rPr>
                <w:rFonts w:ascii="Cambria" w:hAnsi="Cambria"/>
                <w:noProof/>
                <w:webHidden/>
              </w:rPr>
              <w:fldChar w:fldCharType="end"/>
            </w:r>
          </w:hyperlink>
        </w:p>
        <w:p w14:paraId="43EBAAAE" w14:textId="3DF9D4DC" w:rsidR="006C6F9B" w:rsidRPr="000B0AD0" w:rsidRDefault="00A4599E" w:rsidP="000C4434">
          <w:pPr>
            <w:pStyle w:val="TOC2"/>
            <w:rPr>
              <w:rFonts w:ascii="Cambria" w:hAnsi="Cambria"/>
              <w:noProof/>
              <w:lang w:eastAsia="en-US"/>
            </w:rPr>
          </w:pPr>
          <w:hyperlink w:anchor="_Toc16538994" w:history="1">
            <w:r w:rsidR="006C6F9B" w:rsidRPr="000B0AD0">
              <w:rPr>
                <w:rStyle w:val="Hyperlink"/>
                <w:rFonts w:ascii="Cambria" w:hAnsi="Cambria"/>
                <w:noProof/>
                <w:lang w:val="en-GB"/>
              </w:rPr>
              <w:t>Using the knowledge platform</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_Toc16538994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4</w:t>
            </w:r>
            <w:r w:rsidR="006C6F9B" w:rsidRPr="000B0AD0">
              <w:rPr>
                <w:rFonts w:ascii="Cambria" w:hAnsi="Cambria"/>
                <w:noProof/>
                <w:webHidden/>
              </w:rPr>
              <w:fldChar w:fldCharType="end"/>
            </w:r>
          </w:hyperlink>
        </w:p>
        <w:p w14:paraId="42FFA53C" w14:textId="1D2CF2B9" w:rsidR="006C6F9B" w:rsidRPr="000B0AD0" w:rsidRDefault="00A4599E" w:rsidP="000C4434">
          <w:pPr>
            <w:pStyle w:val="TOC2"/>
            <w:rPr>
              <w:rFonts w:ascii="Cambria" w:hAnsi="Cambria"/>
              <w:noProof/>
              <w:lang w:eastAsia="en-US"/>
            </w:rPr>
          </w:pPr>
          <w:hyperlink w:anchor="_Toc16538995" w:history="1">
            <w:r w:rsidR="006C6F9B" w:rsidRPr="000B0AD0">
              <w:rPr>
                <w:rStyle w:val="Hyperlink"/>
                <w:rFonts w:ascii="Cambria" w:hAnsi="Cambria"/>
                <w:noProof/>
                <w:lang w:val="en-GB"/>
              </w:rPr>
              <w:t>Content and modules of the GOARN Knowledge platform</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_Toc16538995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5</w:t>
            </w:r>
            <w:r w:rsidR="006C6F9B" w:rsidRPr="000B0AD0">
              <w:rPr>
                <w:rFonts w:ascii="Cambria" w:hAnsi="Cambria"/>
                <w:noProof/>
                <w:webHidden/>
              </w:rPr>
              <w:fldChar w:fldCharType="end"/>
            </w:r>
          </w:hyperlink>
        </w:p>
        <w:p w14:paraId="6472C856" w14:textId="11CC85DC" w:rsidR="006C6F9B" w:rsidRPr="000B0AD0" w:rsidRDefault="00A4599E" w:rsidP="000C4434">
          <w:pPr>
            <w:pStyle w:val="TOC2"/>
            <w:rPr>
              <w:rFonts w:ascii="Cambria" w:hAnsi="Cambria"/>
              <w:noProof/>
              <w:lang w:eastAsia="en-US"/>
            </w:rPr>
          </w:pPr>
          <w:hyperlink w:anchor="_Toc16538996" w:history="1">
            <w:r w:rsidR="006C6F9B" w:rsidRPr="000B0AD0">
              <w:rPr>
                <w:rStyle w:val="Hyperlink"/>
                <w:rFonts w:ascii="Cambria" w:hAnsi="Cambria"/>
                <w:noProof/>
                <w:lang w:val="en-GB"/>
              </w:rPr>
              <w:t>Subscribing to content</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_Toc16538996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6</w:t>
            </w:r>
            <w:r w:rsidR="006C6F9B" w:rsidRPr="000B0AD0">
              <w:rPr>
                <w:rFonts w:ascii="Cambria" w:hAnsi="Cambria"/>
                <w:noProof/>
                <w:webHidden/>
              </w:rPr>
              <w:fldChar w:fldCharType="end"/>
            </w:r>
          </w:hyperlink>
        </w:p>
        <w:p w14:paraId="227C6768" w14:textId="042BCA0A" w:rsidR="006C6F9B" w:rsidRPr="000B0AD0" w:rsidRDefault="00A4599E" w:rsidP="000C4434">
          <w:pPr>
            <w:pStyle w:val="TOC2"/>
            <w:rPr>
              <w:rFonts w:ascii="Cambria" w:hAnsi="Cambria"/>
              <w:noProof/>
              <w:lang w:eastAsia="en-US"/>
            </w:rPr>
          </w:pPr>
          <w:hyperlink w:anchor="_Toc16538997" w:history="1">
            <w:r w:rsidR="006C6F9B" w:rsidRPr="000B0AD0">
              <w:rPr>
                <w:rStyle w:val="Hyperlink"/>
                <w:rFonts w:ascii="Cambria" w:hAnsi="Cambria"/>
                <w:noProof/>
                <w:lang w:val="en-GB"/>
              </w:rPr>
              <w:t>Adding updates</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_Toc16538997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6</w:t>
            </w:r>
            <w:r w:rsidR="006C6F9B" w:rsidRPr="000B0AD0">
              <w:rPr>
                <w:rFonts w:ascii="Cambria" w:hAnsi="Cambria"/>
                <w:noProof/>
                <w:webHidden/>
              </w:rPr>
              <w:fldChar w:fldCharType="end"/>
            </w:r>
          </w:hyperlink>
        </w:p>
        <w:p w14:paraId="1997C44B" w14:textId="7091B7FF" w:rsidR="006C6F9B" w:rsidRPr="000B0AD0" w:rsidRDefault="00A4599E" w:rsidP="000C4434">
          <w:pPr>
            <w:pStyle w:val="TOC2"/>
            <w:rPr>
              <w:rFonts w:ascii="Cambria" w:hAnsi="Cambria"/>
              <w:noProof/>
              <w:lang w:eastAsia="en-US"/>
            </w:rPr>
          </w:pPr>
          <w:hyperlink w:anchor="_Toc16538998" w:history="1">
            <w:r w:rsidR="006C6F9B" w:rsidRPr="000B0AD0">
              <w:rPr>
                <w:rStyle w:val="Hyperlink"/>
                <w:rFonts w:ascii="Cambria" w:hAnsi="Cambria"/>
                <w:noProof/>
                <w:lang w:val="en-GB"/>
              </w:rPr>
              <w:t>Creating GOARN Request for Assistance (RFA)</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_Toc16538998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7</w:t>
            </w:r>
            <w:r w:rsidR="006C6F9B" w:rsidRPr="000B0AD0">
              <w:rPr>
                <w:rFonts w:ascii="Cambria" w:hAnsi="Cambria"/>
                <w:noProof/>
                <w:webHidden/>
              </w:rPr>
              <w:fldChar w:fldCharType="end"/>
            </w:r>
          </w:hyperlink>
        </w:p>
        <w:p w14:paraId="6E523DF8" w14:textId="705A6D17" w:rsidR="006C6F9B" w:rsidRPr="000B0AD0" w:rsidRDefault="00A4599E" w:rsidP="000C4434">
          <w:pPr>
            <w:pStyle w:val="TOC2"/>
            <w:rPr>
              <w:rFonts w:ascii="Cambria" w:hAnsi="Cambria"/>
              <w:noProof/>
              <w:lang w:eastAsia="en-US"/>
            </w:rPr>
          </w:pPr>
          <w:hyperlink w:anchor="_Toc16538999" w:history="1">
            <w:r w:rsidR="006C6F9B" w:rsidRPr="000B0AD0">
              <w:rPr>
                <w:rStyle w:val="Hyperlink"/>
                <w:rFonts w:ascii="Cambria" w:hAnsi="Cambria"/>
                <w:noProof/>
                <w:lang w:val="en-GB"/>
              </w:rPr>
              <w:t>Mass email function</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_Toc16538999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7</w:t>
            </w:r>
            <w:r w:rsidR="006C6F9B" w:rsidRPr="000B0AD0">
              <w:rPr>
                <w:rFonts w:ascii="Cambria" w:hAnsi="Cambria"/>
                <w:noProof/>
                <w:webHidden/>
              </w:rPr>
              <w:fldChar w:fldCharType="end"/>
            </w:r>
          </w:hyperlink>
        </w:p>
        <w:p w14:paraId="6420534B" w14:textId="5263C348" w:rsidR="006C6F9B" w:rsidRPr="000B0AD0" w:rsidRDefault="00A4599E" w:rsidP="000C4434">
          <w:pPr>
            <w:pStyle w:val="TOC2"/>
            <w:rPr>
              <w:rFonts w:ascii="Cambria" w:hAnsi="Cambria"/>
              <w:noProof/>
              <w:lang w:eastAsia="en-US"/>
            </w:rPr>
          </w:pPr>
          <w:hyperlink w:anchor="_Toc16539000" w:history="1">
            <w:r w:rsidR="006C6F9B" w:rsidRPr="000B0AD0">
              <w:rPr>
                <w:rStyle w:val="Hyperlink"/>
                <w:rFonts w:ascii="Cambria" w:hAnsi="Cambria"/>
                <w:noProof/>
                <w:lang w:val="en-GB"/>
              </w:rPr>
              <w:t>Deployment data</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_Toc16539000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7</w:t>
            </w:r>
            <w:r w:rsidR="006C6F9B" w:rsidRPr="000B0AD0">
              <w:rPr>
                <w:rFonts w:ascii="Cambria" w:hAnsi="Cambria"/>
                <w:noProof/>
                <w:webHidden/>
              </w:rPr>
              <w:fldChar w:fldCharType="end"/>
            </w:r>
          </w:hyperlink>
        </w:p>
        <w:p w14:paraId="47285C5B" w14:textId="75B314CF" w:rsidR="006C6F9B" w:rsidRPr="000B0AD0" w:rsidRDefault="00A4599E" w:rsidP="008624BD">
          <w:pPr>
            <w:pStyle w:val="TOC1"/>
            <w:rPr>
              <w:sz w:val="22"/>
              <w:szCs w:val="22"/>
              <w:lang w:val="en-US" w:eastAsia="en-US"/>
            </w:rPr>
          </w:pPr>
          <w:hyperlink w:anchor="_Toc16539001" w:history="1">
            <w:r w:rsidR="006C6F9B" w:rsidRPr="000B0AD0">
              <w:rPr>
                <w:rStyle w:val="Hyperlink"/>
                <w:rFonts w:ascii="Cambria" w:hAnsi="Cambria"/>
              </w:rPr>
              <w:t>GOVERNANCE</w:t>
            </w:r>
            <w:r w:rsidR="006C6F9B" w:rsidRPr="008624BD">
              <w:rPr>
                <w:webHidden/>
              </w:rPr>
              <w:tab/>
            </w:r>
            <w:r w:rsidR="006C6F9B" w:rsidRPr="008624BD">
              <w:rPr>
                <w:webHidden/>
              </w:rPr>
              <w:fldChar w:fldCharType="begin"/>
            </w:r>
            <w:r w:rsidR="006C6F9B" w:rsidRPr="008624BD">
              <w:rPr>
                <w:webHidden/>
              </w:rPr>
              <w:instrText xml:space="preserve"> PAGEREF _Toc16539001 \h </w:instrText>
            </w:r>
            <w:r w:rsidR="006C6F9B" w:rsidRPr="008624BD">
              <w:rPr>
                <w:webHidden/>
              </w:rPr>
            </w:r>
            <w:r w:rsidR="006C6F9B" w:rsidRPr="008624BD">
              <w:rPr>
                <w:webHidden/>
              </w:rPr>
              <w:fldChar w:fldCharType="separate"/>
            </w:r>
            <w:r w:rsidR="006C6F9B" w:rsidRPr="008624BD">
              <w:rPr>
                <w:webHidden/>
              </w:rPr>
              <w:t>8</w:t>
            </w:r>
            <w:r w:rsidR="006C6F9B" w:rsidRPr="008624BD">
              <w:rPr>
                <w:webHidden/>
              </w:rPr>
              <w:fldChar w:fldCharType="end"/>
            </w:r>
          </w:hyperlink>
        </w:p>
        <w:p w14:paraId="726BEF6A" w14:textId="43C63ED1" w:rsidR="006C6F9B" w:rsidRPr="000B0AD0" w:rsidRDefault="00A4599E" w:rsidP="000C4434">
          <w:pPr>
            <w:pStyle w:val="TOC2"/>
            <w:rPr>
              <w:rFonts w:ascii="Cambria" w:hAnsi="Cambria"/>
              <w:noProof/>
              <w:lang w:eastAsia="en-US"/>
            </w:rPr>
          </w:pPr>
          <w:hyperlink w:anchor="_Toc16539002" w:history="1">
            <w:r w:rsidR="006C6F9B" w:rsidRPr="000B0AD0">
              <w:rPr>
                <w:rStyle w:val="Hyperlink"/>
                <w:rFonts w:ascii="Cambria" w:hAnsi="Cambria"/>
                <w:noProof/>
                <w:lang w:val="en-GB"/>
              </w:rPr>
              <w:t>Partner institution categories</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_Toc16539002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8</w:t>
            </w:r>
            <w:r w:rsidR="006C6F9B" w:rsidRPr="000B0AD0">
              <w:rPr>
                <w:rFonts w:ascii="Cambria" w:hAnsi="Cambria"/>
                <w:noProof/>
                <w:webHidden/>
              </w:rPr>
              <w:fldChar w:fldCharType="end"/>
            </w:r>
          </w:hyperlink>
        </w:p>
        <w:p w14:paraId="31CCA5FA" w14:textId="70F39096" w:rsidR="006C6F9B" w:rsidRPr="000B0AD0" w:rsidRDefault="00A4599E" w:rsidP="000C4434">
          <w:pPr>
            <w:pStyle w:val="TOC2"/>
            <w:rPr>
              <w:rFonts w:ascii="Cambria" w:hAnsi="Cambria"/>
              <w:noProof/>
              <w:lang w:eastAsia="en-US"/>
            </w:rPr>
          </w:pPr>
          <w:hyperlink w:anchor="_Toc16539003" w:history="1">
            <w:r w:rsidR="006C6F9B" w:rsidRPr="000B0AD0">
              <w:rPr>
                <w:rStyle w:val="Hyperlink"/>
                <w:rFonts w:ascii="Cambria" w:hAnsi="Cambria"/>
                <w:noProof/>
                <w:lang w:val="en-GB"/>
              </w:rPr>
              <w:t>Joining the network</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_Toc16539003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9</w:t>
            </w:r>
            <w:r w:rsidR="006C6F9B" w:rsidRPr="000B0AD0">
              <w:rPr>
                <w:rFonts w:ascii="Cambria" w:hAnsi="Cambria"/>
                <w:noProof/>
                <w:webHidden/>
              </w:rPr>
              <w:fldChar w:fldCharType="end"/>
            </w:r>
          </w:hyperlink>
        </w:p>
        <w:p w14:paraId="13083407" w14:textId="24B20E89" w:rsidR="006C6F9B" w:rsidRPr="000B0AD0" w:rsidRDefault="00A4599E" w:rsidP="000C4434">
          <w:pPr>
            <w:pStyle w:val="TOC2"/>
            <w:rPr>
              <w:rFonts w:ascii="Cambria" w:hAnsi="Cambria"/>
              <w:noProof/>
              <w:lang w:eastAsia="en-US"/>
            </w:rPr>
          </w:pPr>
          <w:hyperlink w:anchor="_Toc16539004" w:history="1">
            <w:r w:rsidR="006C6F9B" w:rsidRPr="000B0AD0">
              <w:rPr>
                <w:rStyle w:val="Hyperlink"/>
                <w:rFonts w:ascii="Cambria" w:hAnsi="Cambria"/>
                <w:noProof/>
                <w:lang w:val="en-GB"/>
              </w:rPr>
              <w:t xml:space="preserve">Institution Information updates  </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_Toc16539004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11</w:t>
            </w:r>
            <w:r w:rsidR="006C6F9B" w:rsidRPr="000B0AD0">
              <w:rPr>
                <w:rFonts w:ascii="Cambria" w:hAnsi="Cambria"/>
                <w:noProof/>
                <w:webHidden/>
              </w:rPr>
              <w:fldChar w:fldCharType="end"/>
            </w:r>
          </w:hyperlink>
        </w:p>
        <w:p w14:paraId="3CC0999B" w14:textId="39479EA8" w:rsidR="006C6F9B" w:rsidRPr="000B0AD0" w:rsidRDefault="00A4599E" w:rsidP="000C4434">
          <w:pPr>
            <w:pStyle w:val="TOC2"/>
            <w:rPr>
              <w:rFonts w:ascii="Cambria" w:hAnsi="Cambria"/>
              <w:noProof/>
              <w:lang w:eastAsia="en-US"/>
            </w:rPr>
          </w:pPr>
          <w:hyperlink w:anchor="_Toc16539005" w:history="1">
            <w:r w:rsidR="006C6F9B" w:rsidRPr="000B0AD0">
              <w:rPr>
                <w:rStyle w:val="Hyperlink"/>
                <w:rFonts w:ascii="Cambria" w:hAnsi="Cambria"/>
                <w:noProof/>
                <w:lang w:val="en-GB"/>
              </w:rPr>
              <w:t>Focal points</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_Toc16539005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12</w:t>
            </w:r>
            <w:r w:rsidR="006C6F9B" w:rsidRPr="000B0AD0">
              <w:rPr>
                <w:rFonts w:ascii="Cambria" w:hAnsi="Cambria"/>
                <w:noProof/>
                <w:webHidden/>
              </w:rPr>
              <w:fldChar w:fldCharType="end"/>
            </w:r>
          </w:hyperlink>
        </w:p>
        <w:p w14:paraId="43D19777" w14:textId="7B5D3688" w:rsidR="006C6F9B" w:rsidRPr="000B0AD0" w:rsidRDefault="00A4599E" w:rsidP="000C4434">
          <w:pPr>
            <w:pStyle w:val="TOC2"/>
            <w:rPr>
              <w:rFonts w:ascii="Cambria" w:hAnsi="Cambria"/>
              <w:noProof/>
              <w:lang w:eastAsia="en-US"/>
            </w:rPr>
          </w:pPr>
          <w:hyperlink w:anchor="_Toc16539006" w:history="1">
            <w:r w:rsidR="006C6F9B" w:rsidRPr="000B0AD0">
              <w:rPr>
                <w:rStyle w:val="Hyperlink"/>
                <w:rFonts w:ascii="Cambria" w:hAnsi="Cambria"/>
                <w:noProof/>
                <w:lang w:val="en-GB"/>
              </w:rPr>
              <w:t>Flow chart</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_Toc16539006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12</w:t>
            </w:r>
            <w:r w:rsidR="006C6F9B" w:rsidRPr="000B0AD0">
              <w:rPr>
                <w:rFonts w:ascii="Cambria" w:hAnsi="Cambria"/>
                <w:noProof/>
                <w:webHidden/>
              </w:rPr>
              <w:fldChar w:fldCharType="end"/>
            </w:r>
          </w:hyperlink>
        </w:p>
        <w:p w14:paraId="5AAC86FF" w14:textId="25A925F3" w:rsidR="006C6F9B" w:rsidRPr="000B0AD0" w:rsidRDefault="00A4599E" w:rsidP="000C4434">
          <w:pPr>
            <w:pStyle w:val="TOC2"/>
            <w:rPr>
              <w:rFonts w:ascii="Cambria" w:hAnsi="Cambria"/>
              <w:noProof/>
              <w:lang w:eastAsia="en-US"/>
            </w:rPr>
          </w:pPr>
          <w:hyperlink w:anchor="_Toc16539007" w:history="1">
            <w:r w:rsidR="006C6F9B" w:rsidRPr="000B0AD0">
              <w:rPr>
                <w:rStyle w:val="Hyperlink"/>
                <w:rFonts w:ascii="Cambria" w:hAnsi="Cambria"/>
                <w:noProof/>
                <w:lang w:val="en-GB"/>
              </w:rPr>
              <w:t>Leaving the network</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_Toc16539007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15</w:t>
            </w:r>
            <w:r w:rsidR="006C6F9B" w:rsidRPr="000B0AD0">
              <w:rPr>
                <w:rFonts w:ascii="Cambria" w:hAnsi="Cambria"/>
                <w:noProof/>
                <w:webHidden/>
              </w:rPr>
              <w:fldChar w:fldCharType="end"/>
            </w:r>
          </w:hyperlink>
        </w:p>
        <w:p w14:paraId="27C3CB84" w14:textId="48A2BE55" w:rsidR="006C6F9B" w:rsidRPr="000B0AD0" w:rsidRDefault="00A4599E" w:rsidP="000C4434">
          <w:pPr>
            <w:pStyle w:val="TOC2"/>
            <w:rPr>
              <w:rFonts w:ascii="Cambria" w:hAnsi="Cambria"/>
              <w:noProof/>
              <w:lang w:eastAsia="en-US"/>
            </w:rPr>
          </w:pPr>
          <w:hyperlink w:anchor="_Toc16539008" w:history="1">
            <w:r w:rsidR="006C6F9B" w:rsidRPr="000B0AD0">
              <w:rPr>
                <w:rStyle w:val="Hyperlink"/>
                <w:rFonts w:ascii="Cambria" w:hAnsi="Cambria"/>
                <w:noProof/>
                <w:lang w:val="en-GB"/>
              </w:rPr>
              <w:t>SCOM Selection</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_Toc16539008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15</w:t>
            </w:r>
            <w:r w:rsidR="006C6F9B" w:rsidRPr="000B0AD0">
              <w:rPr>
                <w:rFonts w:ascii="Cambria" w:hAnsi="Cambria"/>
                <w:noProof/>
                <w:webHidden/>
              </w:rPr>
              <w:fldChar w:fldCharType="end"/>
            </w:r>
          </w:hyperlink>
        </w:p>
        <w:p w14:paraId="1D63497E" w14:textId="5C10972D" w:rsidR="006C6F9B" w:rsidRPr="000B0AD0" w:rsidRDefault="00A4599E" w:rsidP="008624BD">
          <w:pPr>
            <w:pStyle w:val="TOC1"/>
            <w:rPr>
              <w:sz w:val="22"/>
              <w:szCs w:val="22"/>
              <w:lang w:val="en-US" w:eastAsia="en-US"/>
            </w:rPr>
          </w:pPr>
          <w:hyperlink w:anchor="_Toc16539009" w:history="1">
            <w:r w:rsidR="006C6F9B" w:rsidRPr="000B0AD0">
              <w:rPr>
                <w:rStyle w:val="Hyperlink"/>
                <w:rFonts w:ascii="Cambria" w:hAnsi="Cambria"/>
              </w:rPr>
              <w:t>EVENTS, OPERATIONS AND DEPLOYMENTS</w:t>
            </w:r>
            <w:r w:rsidR="006C6F9B" w:rsidRPr="008624BD">
              <w:rPr>
                <w:webHidden/>
              </w:rPr>
              <w:tab/>
            </w:r>
            <w:r w:rsidR="006C6F9B" w:rsidRPr="008624BD">
              <w:rPr>
                <w:webHidden/>
              </w:rPr>
              <w:fldChar w:fldCharType="begin"/>
            </w:r>
            <w:r w:rsidR="006C6F9B" w:rsidRPr="008624BD">
              <w:rPr>
                <w:webHidden/>
              </w:rPr>
              <w:instrText xml:space="preserve"> PAGEREF _Toc16539009 \h </w:instrText>
            </w:r>
            <w:r w:rsidR="006C6F9B" w:rsidRPr="008624BD">
              <w:rPr>
                <w:webHidden/>
              </w:rPr>
            </w:r>
            <w:r w:rsidR="006C6F9B" w:rsidRPr="008624BD">
              <w:rPr>
                <w:webHidden/>
              </w:rPr>
              <w:fldChar w:fldCharType="separate"/>
            </w:r>
            <w:r w:rsidR="006C6F9B" w:rsidRPr="008624BD">
              <w:rPr>
                <w:webHidden/>
              </w:rPr>
              <w:t>16</w:t>
            </w:r>
            <w:r w:rsidR="006C6F9B" w:rsidRPr="008624BD">
              <w:rPr>
                <w:webHidden/>
              </w:rPr>
              <w:fldChar w:fldCharType="end"/>
            </w:r>
          </w:hyperlink>
        </w:p>
        <w:p w14:paraId="050725A4" w14:textId="5A11F667" w:rsidR="006C6F9B" w:rsidRPr="000B0AD0" w:rsidRDefault="00A4599E" w:rsidP="000C4434">
          <w:pPr>
            <w:pStyle w:val="TOC2"/>
            <w:rPr>
              <w:rFonts w:ascii="Cambria" w:hAnsi="Cambria"/>
              <w:noProof/>
              <w:lang w:eastAsia="en-US"/>
            </w:rPr>
          </w:pPr>
          <w:hyperlink w:anchor="_Toc16539010" w:history="1">
            <w:r w:rsidR="006C6F9B" w:rsidRPr="000B0AD0">
              <w:rPr>
                <w:rStyle w:val="Hyperlink"/>
                <w:rFonts w:ascii="Cambria" w:hAnsi="Cambria"/>
                <w:noProof/>
                <w:lang w:val="en-GB"/>
              </w:rPr>
              <w:t>Events</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_Toc16539010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17</w:t>
            </w:r>
            <w:r w:rsidR="006C6F9B" w:rsidRPr="000B0AD0">
              <w:rPr>
                <w:rFonts w:ascii="Cambria" w:hAnsi="Cambria"/>
                <w:noProof/>
                <w:webHidden/>
              </w:rPr>
              <w:fldChar w:fldCharType="end"/>
            </w:r>
          </w:hyperlink>
        </w:p>
        <w:p w14:paraId="7E3BC743" w14:textId="3435630A" w:rsidR="006C6F9B" w:rsidRPr="000B0AD0" w:rsidRDefault="00A4599E" w:rsidP="000C4434">
          <w:pPr>
            <w:pStyle w:val="TOC2"/>
            <w:rPr>
              <w:rFonts w:ascii="Cambria" w:hAnsi="Cambria"/>
              <w:noProof/>
              <w:lang w:eastAsia="en-US"/>
            </w:rPr>
          </w:pPr>
          <w:hyperlink w:anchor="_Toc16539011" w:history="1">
            <w:r w:rsidR="006C6F9B" w:rsidRPr="000B0AD0">
              <w:rPr>
                <w:rStyle w:val="Hyperlink"/>
                <w:rFonts w:ascii="Cambria" w:hAnsi="Cambria"/>
                <w:noProof/>
                <w:lang w:val="en-GB"/>
              </w:rPr>
              <w:t>Operations</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_Toc16539011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18</w:t>
            </w:r>
            <w:r w:rsidR="006C6F9B" w:rsidRPr="000B0AD0">
              <w:rPr>
                <w:rFonts w:ascii="Cambria" w:hAnsi="Cambria"/>
                <w:noProof/>
                <w:webHidden/>
              </w:rPr>
              <w:fldChar w:fldCharType="end"/>
            </w:r>
          </w:hyperlink>
        </w:p>
        <w:p w14:paraId="56584881" w14:textId="52783DC8" w:rsidR="006C6F9B" w:rsidRPr="000B0AD0" w:rsidRDefault="00A4599E" w:rsidP="000C4434">
          <w:pPr>
            <w:pStyle w:val="TOC2"/>
            <w:rPr>
              <w:rFonts w:ascii="Cambria" w:hAnsi="Cambria"/>
              <w:noProof/>
              <w:lang w:eastAsia="en-US"/>
            </w:rPr>
          </w:pPr>
          <w:hyperlink w:anchor="_Toc16539012" w:history="1">
            <w:r w:rsidR="006C6F9B" w:rsidRPr="000B0AD0">
              <w:rPr>
                <w:rStyle w:val="Hyperlink"/>
                <w:rFonts w:ascii="Cambria" w:hAnsi="Cambria"/>
                <w:noProof/>
                <w:lang w:val="en-GB"/>
              </w:rPr>
              <w:t>GOARN Alert</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_Toc16539012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18</w:t>
            </w:r>
            <w:r w:rsidR="006C6F9B" w:rsidRPr="000B0AD0">
              <w:rPr>
                <w:rFonts w:ascii="Cambria" w:hAnsi="Cambria"/>
                <w:noProof/>
                <w:webHidden/>
              </w:rPr>
              <w:fldChar w:fldCharType="end"/>
            </w:r>
          </w:hyperlink>
        </w:p>
        <w:p w14:paraId="13E25DC0" w14:textId="5D20EB7C" w:rsidR="006C6F9B" w:rsidRPr="000B0AD0" w:rsidRDefault="00A4599E" w:rsidP="000C4434">
          <w:pPr>
            <w:pStyle w:val="TOC2"/>
            <w:rPr>
              <w:rFonts w:ascii="Cambria" w:hAnsi="Cambria"/>
              <w:noProof/>
              <w:lang w:eastAsia="en-US"/>
            </w:rPr>
          </w:pPr>
          <w:hyperlink w:anchor="_Toc16539013" w:history="1">
            <w:r w:rsidR="006C6F9B" w:rsidRPr="000B0AD0">
              <w:rPr>
                <w:rStyle w:val="Hyperlink"/>
                <w:rFonts w:ascii="Cambria" w:hAnsi="Cambria"/>
                <w:noProof/>
                <w:lang w:val="en-GB"/>
              </w:rPr>
              <w:t>GOARN Request for Assistance (RFA)</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_Toc16539013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19</w:t>
            </w:r>
            <w:r w:rsidR="006C6F9B" w:rsidRPr="000B0AD0">
              <w:rPr>
                <w:rFonts w:ascii="Cambria" w:hAnsi="Cambria"/>
                <w:noProof/>
                <w:webHidden/>
              </w:rPr>
              <w:fldChar w:fldCharType="end"/>
            </w:r>
          </w:hyperlink>
        </w:p>
        <w:p w14:paraId="6E333CE7" w14:textId="6DA2070C" w:rsidR="006C6F9B" w:rsidRPr="000B0AD0" w:rsidRDefault="00A4599E" w:rsidP="000C4434">
          <w:pPr>
            <w:pStyle w:val="TOC2"/>
            <w:rPr>
              <w:rFonts w:ascii="Cambria" w:hAnsi="Cambria"/>
              <w:noProof/>
              <w:lang w:eastAsia="en-US"/>
            </w:rPr>
          </w:pPr>
          <w:hyperlink w:anchor="_Toc16539014" w:history="1">
            <w:r w:rsidR="006C6F9B" w:rsidRPr="000B0AD0">
              <w:rPr>
                <w:rStyle w:val="Hyperlink"/>
                <w:rFonts w:ascii="Cambria" w:hAnsi="Cambria"/>
                <w:noProof/>
                <w:lang w:val="en-GB"/>
              </w:rPr>
              <w:t>Offers of support from GOARN partners</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_Toc16539014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20</w:t>
            </w:r>
            <w:r w:rsidR="006C6F9B" w:rsidRPr="000B0AD0">
              <w:rPr>
                <w:rFonts w:ascii="Cambria" w:hAnsi="Cambria"/>
                <w:noProof/>
                <w:webHidden/>
              </w:rPr>
              <w:fldChar w:fldCharType="end"/>
            </w:r>
          </w:hyperlink>
        </w:p>
        <w:p w14:paraId="3EB465ED" w14:textId="05A8508B" w:rsidR="006C6F9B" w:rsidRPr="000B0AD0" w:rsidRDefault="00A4599E" w:rsidP="000C4434">
          <w:pPr>
            <w:pStyle w:val="TOC2"/>
            <w:rPr>
              <w:rFonts w:ascii="Cambria" w:hAnsi="Cambria"/>
              <w:noProof/>
              <w:lang w:eastAsia="en-US"/>
            </w:rPr>
          </w:pPr>
          <w:hyperlink w:anchor="_Toc16539015" w:history="1">
            <w:r w:rsidR="006C6F9B" w:rsidRPr="000B0AD0">
              <w:rPr>
                <w:rStyle w:val="Hyperlink"/>
                <w:rFonts w:ascii="Cambria" w:hAnsi="Cambria"/>
                <w:noProof/>
                <w:lang w:val="en-GB"/>
              </w:rPr>
              <w:t>Offers review</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_Toc16539015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21</w:t>
            </w:r>
            <w:r w:rsidR="006C6F9B" w:rsidRPr="000B0AD0">
              <w:rPr>
                <w:rFonts w:ascii="Cambria" w:hAnsi="Cambria"/>
                <w:noProof/>
                <w:webHidden/>
              </w:rPr>
              <w:fldChar w:fldCharType="end"/>
            </w:r>
          </w:hyperlink>
        </w:p>
        <w:p w14:paraId="29B70041" w14:textId="3E86AFA6" w:rsidR="006C6F9B" w:rsidRPr="000B0AD0" w:rsidRDefault="00A4599E" w:rsidP="000C4434">
          <w:pPr>
            <w:pStyle w:val="TOC2"/>
            <w:rPr>
              <w:rFonts w:ascii="Cambria" w:hAnsi="Cambria"/>
              <w:noProof/>
              <w:lang w:eastAsia="en-US"/>
            </w:rPr>
          </w:pPr>
          <w:hyperlink w:anchor="_Toc16539016" w:history="1">
            <w:r w:rsidR="006C6F9B" w:rsidRPr="000B0AD0">
              <w:rPr>
                <w:rStyle w:val="Hyperlink"/>
                <w:rFonts w:ascii="Cambria" w:hAnsi="Cambria"/>
                <w:noProof/>
                <w:lang w:val="en-GB"/>
              </w:rPr>
              <w:t>Pre-deployment process</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_Toc16539016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23</w:t>
            </w:r>
            <w:r w:rsidR="006C6F9B" w:rsidRPr="000B0AD0">
              <w:rPr>
                <w:rFonts w:ascii="Cambria" w:hAnsi="Cambria"/>
                <w:noProof/>
                <w:webHidden/>
              </w:rPr>
              <w:fldChar w:fldCharType="end"/>
            </w:r>
          </w:hyperlink>
        </w:p>
        <w:p w14:paraId="6C917834" w14:textId="120CA70C" w:rsidR="006C6F9B" w:rsidRPr="000B0AD0" w:rsidRDefault="00A4599E" w:rsidP="000C4434">
          <w:pPr>
            <w:pStyle w:val="TOC2"/>
            <w:rPr>
              <w:rFonts w:ascii="Cambria" w:hAnsi="Cambria"/>
              <w:noProof/>
              <w:lang w:eastAsia="en-US"/>
            </w:rPr>
          </w:pPr>
          <w:hyperlink w:anchor="_Toc16539017" w:history="1">
            <w:r w:rsidR="006C6F9B" w:rsidRPr="000B0AD0">
              <w:rPr>
                <w:rStyle w:val="Hyperlink"/>
                <w:rFonts w:ascii="Cambria" w:hAnsi="Cambria"/>
                <w:noProof/>
                <w:lang w:val="en-GB"/>
              </w:rPr>
              <w:t>Pre-deployment briefings</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_Toc16539017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23</w:t>
            </w:r>
            <w:r w:rsidR="006C6F9B" w:rsidRPr="000B0AD0">
              <w:rPr>
                <w:rFonts w:ascii="Cambria" w:hAnsi="Cambria"/>
                <w:noProof/>
                <w:webHidden/>
              </w:rPr>
              <w:fldChar w:fldCharType="end"/>
            </w:r>
          </w:hyperlink>
        </w:p>
        <w:p w14:paraId="23BD64BE" w14:textId="7B45E443" w:rsidR="006C6F9B" w:rsidRPr="000B0AD0" w:rsidRDefault="00A4599E" w:rsidP="000C4434">
          <w:pPr>
            <w:pStyle w:val="TOC2"/>
            <w:rPr>
              <w:rFonts w:ascii="Cambria" w:hAnsi="Cambria"/>
              <w:noProof/>
              <w:lang w:eastAsia="en-US"/>
            </w:rPr>
          </w:pPr>
          <w:hyperlink w:anchor="_Toc16539018" w:history="1">
            <w:r w:rsidR="006C6F9B" w:rsidRPr="000B0AD0">
              <w:rPr>
                <w:rStyle w:val="Hyperlink"/>
                <w:rFonts w:ascii="Cambria" w:hAnsi="Cambria"/>
                <w:noProof/>
                <w:lang w:val="en-GB"/>
              </w:rPr>
              <w:t>Post-mission steps</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_Toc16539018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24</w:t>
            </w:r>
            <w:r w:rsidR="006C6F9B" w:rsidRPr="000B0AD0">
              <w:rPr>
                <w:rFonts w:ascii="Cambria" w:hAnsi="Cambria"/>
                <w:noProof/>
                <w:webHidden/>
              </w:rPr>
              <w:fldChar w:fldCharType="end"/>
            </w:r>
          </w:hyperlink>
        </w:p>
        <w:p w14:paraId="33CE9E9F" w14:textId="192F05BB" w:rsidR="006C6F9B" w:rsidRPr="000B0AD0" w:rsidRDefault="00A4599E" w:rsidP="000C4434">
          <w:pPr>
            <w:pStyle w:val="TOC2"/>
            <w:rPr>
              <w:rFonts w:ascii="Cambria" w:hAnsi="Cambria"/>
              <w:noProof/>
              <w:lang w:eastAsia="en-US"/>
            </w:rPr>
          </w:pPr>
          <w:hyperlink w:anchor="_Toc16539019" w:history="1">
            <w:r w:rsidR="006C6F9B" w:rsidRPr="000B0AD0">
              <w:rPr>
                <w:rStyle w:val="Hyperlink"/>
                <w:rFonts w:ascii="Cambria" w:hAnsi="Cambria"/>
                <w:noProof/>
                <w:lang w:val="en-GB"/>
              </w:rPr>
              <w:t>Mission-end debriefs</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_Toc16539019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24</w:t>
            </w:r>
            <w:r w:rsidR="006C6F9B" w:rsidRPr="000B0AD0">
              <w:rPr>
                <w:rFonts w:ascii="Cambria" w:hAnsi="Cambria"/>
                <w:noProof/>
                <w:webHidden/>
              </w:rPr>
              <w:fldChar w:fldCharType="end"/>
            </w:r>
          </w:hyperlink>
        </w:p>
        <w:p w14:paraId="18A80C30" w14:textId="06004D99" w:rsidR="006C6F9B" w:rsidRPr="000B0AD0" w:rsidRDefault="00A4599E" w:rsidP="000C4434">
          <w:pPr>
            <w:pStyle w:val="TOC2"/>
            <w:rPr>
              <w:rFonts w:ascii="Cambria" w:hAnsi="Cambria"/>
              <w:noProof/>
              <w:lang w:eastAsia="en-US"/>
            </w:rPr>
          </w:pPr>
          <w:hyperlink w:anchor="_Toc16539020" w:history="1">
            <w:r w:rsidR="006C6F9B" w:rsidRPr="000B0AD0">
              <w:rPr>
                <w:rStyle w:val="Hyperlink"/>
                <w:rFonts w:ascii="Cambria" w:hAnsi="Cambria"/>
                <w:noProof/>
                <w:lang w:val="en-GB"/>
              </w:rPr>
              <w:t>Operation closure</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_Toc16539020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24</w:t>
            </w:r>
            <w:r w:rsidR="006C6F9B" w:rsidRPr="000B0AD0">
              <w:rPr>
                <w:rFonts w:ascii="Cambria" w:hAnsi="Cambria"/>
                <w:noProof/>
                <w:webHidden/>
              </w:rPr>
              <w:fldChar w:fldCharType="end"/>
            </w:r>
          </w:hyperlink>
        </w:p>
        <w:p w14:paraId="01E8396D" w14:textId="1005E9D8" w:rsidR="006C6F9B" w:rsidRPr="000B0AD0" w:rsidRDefault="00A4599E" w:rsidP="008624BD">
          <w:pPr>
            <w:pStyle w:val="TOC1"/>
            <w:rPr>
              <w:sz w:val="22"/>
              <w:szCs w:val="22"/>
              <w:lang w:val="en-US" w:eastAsia="en-US"/>
            </w:rPr>
          </w:pPr>
          <w:hyperlink w:anchor="_Toc16539021" w:history="1">
            <w:r w:rsidR="006C6F9B" w:rsidRPr="000B0AD0">
              <w:rPr>
                <w:rStyle w:val="Hyperlink"/>
                <w:rFonts w:ascii="Cambria" w:hAnsi="Cambria"/>
              </w:rPr>
              <w:t>ALERT AND RISK ASSESSMENT</w:t>
            </w:r>
            <w:r w:rsidR="006C6F9B" w:rsidRPr="008624BD">
              <w:rPr>
                <w:webHidden/>
              </w:rPr>
              <w:tab/>
            </w:r>
            <w:r w:rsidR="006C6F9B" w:rsidRPr="008624BD">
              <w:rPr>
                <w:webHidden/>
              </w:rPr>
              <w:fldChar w:fldCharType="begin"/>
            </w:r>
            <w:r w:rsidR="006C6F9B" w:rsidRPr="008624BD">
              <w:rPr>
                <w:webHidden/>
              </w:rPr>
              <w:instrText xml:space="preserve"> PAGEREF _Toc16539021 \h </w:instrText>
            </w:r>
            <w:r w:rsidR="006C6F9B" w:rsidRPr="008624BD">
              <w:rPr>
                <w:webHidden/>
              </w:rPr>
            </w:r>
            <w:r w:rsidR="006C6F9B" w:rsidRPr="008624BD">
              <w:rPr>
                <w:webHidden/>
              </w:rPr>
              <w:fldChar w:fldCharType="separate"/>
            </w:r>
            <w:r w:rsidR="006C6F9B" w:rsidRPr="008624BD">
              <w:rPr>
                <w:webHidden/>
              </w:rPr>
              <w:t>25</w:t>
            </w:r>
            <w:r w:rsidR="006C6F9B" w:rsidRPr="008624BD">
              <w:rPr>
                <w:webHidden/>
              </w:rPr>
              <w:fldChar w:fldCharType="end"/>
            </w:r>
          </w:hyperlink>
        </w:p>
        <w:p w14:paraId="44EFAF9D" w14:textId="613B6D79" w:rsidR="006C6F9B" w:rsidRPr="000B0AD0" w:rsidRDefault="00A4599E" w:rsidP="000C4434">
          <w:pPr>
            <w:pStyle w:val="TOC2"/>
            <w:rPr>
              <w:rFonts w:ascii="Cambria" w:hAnsi="Cambria"/>
              <w:noProof/>
              <w:lang w:eastAsia="en-US"/>
            </w:rPr>
          </w:pPr>
          <w:hyperlink w:anchor="_Toc16539022" w:history="1">
            <w:r w:rsidR="006C6F9B" w:rsidRPr="000B0AD0">
              <w:rPr>
                <w:rStyle w:val="Hyperlink"/>
                <w:rFonts w:ascii="Cambria" w:hAnsi="Cambria"/>
                <w:noProof/>
                <w:lang w:val="en-GB"/>
              </w:rPr>
              <w:t>GOARN Weekly Operational Call</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_Toc16539022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25</w:t>
            </w:r>
            <w:r w:rsidR="006C6F9B" w:rsidRPr="000B0AD0">
              <w:rPr>
                <w:rFonts w:ascii="Cambria" w:hAnsi="Cambria"/>
                <w:noProof/>
                <w:webHidden/>
              </w:rPr>
              <w:fldChar w:fldCharType="end"/>
            </w:r>
          </w:hyperlink>
        </w:p>
        <w:p w14:paraId="3A30E989" w14:textId="42FCDEBA" w:rsidR="006C6F9B" w:rsidRPr="000B0AD0" w:rsidRDefault="00A4599E" w:rsidP="000C4434">
          <w:pPr>
            <w:pStyle w:val="TOC2"/>
            <w:rPr>
              <w:rFonts w:ascii="Cambria" w:hAnsi="Cambria"/>
              <w:noProof/>
              <w:lang w:eastAsia="en-US"/>
            </w:rPr>
          </w:pPr>
          <w:hyperlink w:anchor="_Toc16539023" w:history="1">
            <w:r w:rsidR="006C6F9B" w:rsidRPr="000B0AD0">
              <w:rPr>
                <w:rStyle w:val="Hyperlink"/>
                <w:rFonts w:ascii="Cambria" w:hAnsi="Cambria"/>
                <w:noProof/>
                <w:lang w:val="en-GB"/>
              </w:rPr>
              <w:t>Rapid Risk Assessment (RRA) Documents</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_Toc16539023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26</w:t>
            </w:r>
            <w:r w:rsidR="006C6F9B" w:rsidRPr="000B0AD0">
              <w:rPr>
                <w:rFonts w:ascii="Cambria" w:hAnsi="Cambria"/>
                <w:noProof/>
                <w:webHidden/>
              </w:rPr>
              <w:fldChar w:fldCharType="end"/>
            </w:r>
          </w:hyperlink>
        </w:p>
        <w:p w14:paraId="017C12E7" w14:textId="638ABF3A" w:rsidR="006C6F9B" w:rsidRPr="000B0AD0" w:rsidRDefault="00A4599E" w:rsidP="008624BD">
          <w:pPr>
            <w:pStyle w:val="TOC1"/>
            <w:rPr>
              <w:sz w:val="22"/>
              <w:szCs w:val="22"/>
              <w:lang w:val="en-US" w:eastAsia="en-US"/>
            </w:rPr>
          </w:pPr>
          <w:hyperlink w:anchor="_Toc16539024" w:history="1">
            <w:r w:rsidR="006C6F9B" w:rsidRPr="000B0AD0">
              <w:rPr>
                <w:rStyle w:val="Hyperlink"/>
                <w:rFonts w:ascii="Cambria" w:hAnsi="Cambria"/>
              </w:rPr>
              <w:t>GOARN COMMUNICATIONS</w:t>
            </w:r>
            <w:r w:rsidR="006C6F9B" w:rsidRPr="008624BD">
              <w:rPr>
                <w:webHidden/>
              </w:rPr>
              <w:tab/>
            </w:r>
            <w:r w:rsidR="006C6F9B" w:rsidRPr="008624BD">
              <w:rPr>
                <w:webHidden/>
              </w:rPr>
              <w:fldChar w:fldCharType="begin"/>
            </w:r>
            <w:r w:rsidR="006C6F9B" w:rsidRPr="008624BD">
              <w:rPr>
                <w:webHidden/>
              </w:rPr>
              <w:instrText xml:space="preserve"> PAGEREF _Toc16539024 \h </w:instrText>
            </w:r>
            <w:r w:rsidR="006C6F9B" w:rsidRPr="008624BD">
              <w:rPr>
                <w:webHidden/>
              </w:rPr>
            </w:r>
            <w:r w:rsidR="006C6F9B" w:rsidRPr="008624BD">
              <w:rPr>
                <w:webHidden/>
              </w:rPr>
              <w:fldChar w:fldCharType="separate"/>
            </w:r>
            <w:r w:rsidR="006C6F9B" w:rsidRPr="008624BD">
              <w:rPr>
                <w:webHidden/>
              </w:rPr>
              <w:t>27</w:t>
            </w:r>
            <w:r w:rsidR="006C6F9B" w:rsidRPr="008624BD">
              <w:rPr>
                <w:webHidden/>
              </w:rPr>
              <w:fldChar w:fldCharType="end"/>
            </w:r>
          </w:hyperlink>
        </w:p>
        <w:p w14:paraId="0FEDCB23" w14:textId="15DFDCF9" w:rsidR="006C6F9B" w:rsidRPr="000B0AD0" w:rsidRDefault="00A4599E" w:rsidP="000C4434">
          <w:pPr>
            <w:pStyle w:val="TOC2"/>
            <w:rPr>
              <w:rFonts w:ascii="Cambria" w:hAnsi="Cambria"/>
              <w:noProof/>
              <w:lang w:eastAsia="en-US"/>
            </w:rPr>
          </w:pPr>
          <w:hyperlink w:anchor="_Toc16539025" w:history="1">
            <w:r w:rsidR="006C6F9B" w:rsidRPr="000B0AD0">
              <w:rPr>
                <w:rStyle w:val="Hyperlink"/>
                <w:rFonts w:ascii="Cambria" w:hAnsi="Cambria"/>
                <w:noProof/>
                <w:lang w:val="en-GB"/>
              </w:rPr>
              <w:t>Information classification</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_Toc16539025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27</w:t>
            </w:r>
            <w:r w:rsidR="006C6F9B" w:rsidRPr="000B0AD0">
              <w:rPr>
                <w:rFonts w:ascii="Cambria" w:hAnsi="Cambria"/>
                <w:noProof/>
                <w:webHidden/>
              </w:rPr>
              <w:fldChar w:fldCharType="end"/>
            </w:r>
          </w:hyperlink>
        </w:p>
        <w:p w14:paraId="3096BF6E" w14:textId="31790520" w:rsidR="006C6F9B" w:rsidRPr="000B0AD0" w:rsidRDefault="00A4599E" w:rsidP="000C4434">
          <w:pPr>
            <w:pStyle w:val="TOC2"/>
            <w:rPr>
              <w:rFonts w:ascii="Cambria" w:hAnsi="Cambria"/>
              <w:noProof/>
              <w:lang w:eastAsia="en-US"/>
            </w:rPr>
          </w:pPr>
          <w:hyperlink w:anchor="_Toc16539026" w:history="1">
            <w:r w:rsidR="006C6F9B" w:rsidRPr="000B0AD0">
              <w:rPr>
                <w:rStyle w:val="Hyperlink"/>
                <w:rFonts w:ascii="Cambria" w:hAnsi="Cambria"/>
                <w:noProof/>
                <w:lang w:val="en-GB"/>
              </w:rPr>
              <w:t>Automated messages</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_Toc16539026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27</w:t>
            </w:r>
            <w:r w:rsidR="006C6F9B" w:rsidRPr="000B0AD0">
              <w:rPr>
                <w:rFonts w:ascii="Cambria" w:hAnsi="Cambria"/>
                <w:noProof/>
                <w:webHidden/>
              </w:rPr>
              <w:fldChar w:fldCharType="end"/>
            </w:r>
          </w:hyperlink>
        </w:p>
        <w:p w14:paraId="223AA968" w14:textId="257E27F9" w:rsidR="006C6F9B" w:rsidRPr="000B0AD0" w:rsidRDefault="00A4599E" w:rsidP="000C4434">
          <w:pPr>
            <w:pStyle w:val="TOC2"/>
            <w:rPr>
              <w:rFonts w:ascii="Cambria" w:hAnsi="Cambria"/>
              <w:noProof/>
              <w:lang w:eastAsia="en-US"/>
            </w:rPr>
          </w:pPr>
          <w:hyperlink w:anchor="_Toc16539027" w:history="1">
            <w:r w:rsidR="006C6F9B" w:rsidRPr="000B0AD0">
              <w:rPr>
                <w:rStyle w:val="Hyperlink"/>
                <w:rFonts w:ascii="Cambria" w:hAnsi="Cambria"/>
                <w:noProof/>
                <w:lang w:val="en-GB"/>
              </w:rPr>
              <w:t>Emailing focal points</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_Toc16539027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27</w:t>
            </w:r>
            <w:r w:rsidR="006C6F9B" w:rsidRPr="000B0AD0">
              <w:rPr>
                <w:rFonts w:ascii="Cambria" w:hAnsi="Cambria"/>
                <w:noProof/>
                <w:webHidden/>
              </w:rPr>
              <w:fldChar w:fldCharType="end"/>
            </w:r>
          </w:hyperlink>
        </w:p>
        <w:p w14:paraId="3F81ACB9" w14:textId="4880F1B2" w:rsidR="006C6F9B" w:rsidRPr="000B0AD0" w:rsidRDefault="00A4599E" w:rsidP="000C4434">
          <w:pPr>
            <w:pStyle w:val="TOC2"/>
            <w:rPr>
              <w:rFonts w:ascii="Cambria" w:hAnsi="Cambria"/>
              <w:noProof/>
              <w:lang w:eastAsia="en-US"/>
            </w:rPr>
          </w:pPr>
          <w:hyperlink w:anchor="_Toc16539028" w:history="1">
            <w:r w:rsidR="006C6F9B" w:rsidRPr="000B0AD0">
              <w:rPr>
                <w:rStyle w:val="Hyperlink"/>
                <w:rFonts w:ascii="Cambria" w:hAnsi="Cambria"/>
                <w:noProof/>
                <w:lang w:val="en-GB"/>
              </w:rPr>
              <w:t>Communications with experts affiliated with GOARN partner institutions</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_Toc16539028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28</w:t>
            </w:r>
            <w:r w:rsidR="006C6F9B" w:rsidRPr="000B0AD0">
              <w:rPr>
                <w:rFonts w:ascii="Cambria" w:hAnsi="Cambria"/>
                <w:noProof/>
                <w:webHidden/>
              </w:rPr>
              <w:fldChar w:fldCharType="end"/>
            </w:r>
          </w:hyperlink>
        </w:p>
        <w:p w14:paraId="6CCBFE4C" w14:textId="7B04845E" w:rsidR="006C6F9B" w:rsidRPr="000B0AD0" w:rsidRDefault="00A4599E" w:rsidP="000C4434">
          <w:pPr>
            <w:pStyle w:val="TOC2"/>
            <w:rPr>
              <w:rFonts w:ascii="Cambria" w:hAnsi="Cambria"/>
              <w:noProof/>
              <w:lang w:eastAsia="en-US"/>
            </w:rPr>
          </w:pPr>
          <w:hyperlink w:anchor="_Toc16539029" w:history="1">
            <w:r w:rsidR="006C6F9B" w:rsidRPr="000B0AD0">
              <w:rPr>
                <w:rStyle w:val="Hyperlink"/>
                <w:rFonts w:ascii="Cambria" w:hAnsi="Cambria"/>
                <w:noProof/>
                <w:lang w:val="en-GB"/>
              </w:rPr>
              <w:t>Triaging GOARN inbox</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_Toc16539029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28</w:t>
            </w:r>
            <w:r w:rsidR="006C6F9B" w:rsidRPr="000B0AD0">
              <w:rPr>
                <w:rFonts w:ascii="Cambria" w:hAnsi="Cambria"/>
                <w:noProof/>
                <w:webHidden/>
              </w:rPr>
              <w:fldChar w:fldCharType="end"/>
            </w:r>
          </w:hyperlink>
        </w:p>
        <w:p w14:paraId="68E79DE5" w14:textId="6848FD7E" w:rsidR="006C6F9B" w:rsidRPr="000B0AD0" w:rsidRDefault="00A4599E" w:rsidP="008624BD">
          <w:pPr>
            <w:pStyle w:val="TOC1"/>
            <w:rPr>
              <w:sz w:val="22"/>
              <w:szCs w:val="22"/>
              <w:lang w:val="en-US" w:eastAsia="en-US"/>
            </w:rPr>
          </w:pPr>
          <w:hyperlink w:anchor="_Toc16539030" w:history="1">
            <w:r w:rsidR="006C6F9B" w:rsidRPr="000B0AD0">
              <w:rPr>
                <w:rStyle w:val="Hyperlink"/>
                <w:rFonts w:ascii="Cambria" w:hAnsi="Cambria"/>
              </w:rPr>
              <w:t>OUTBREAK RESPONSE TRAINING</w:t>
            </w:r>
            <w:r w:rsidR="006C6F9B" w:rsidRPr="008624BD">
              <w:rPr>
                <w:webHidden/>
              </w:rPr>
              <w:tab/>
            </w:r>
            <w:r w:rsidR="006C6F9B" w:rsidRPr="008624BD">
              <w:rPr>
                <w:webHidden/>
              </w:rPr>
              <w:fldChar w:fldCharType="begin"/>
            </w:r>
            <w:r w:rsidR="006C6F9B" w:rsidRPr="008624BD">
              <w:rPr>
                <w:webHidden/>
              </w:rPr>
              <w:instrText xml:space="preserve"> PAGEREF _Toc16539030 \h </w:instrText>
            </w:r>
            <w:r w:rsidR="006C6F9B" w:rsidRPr="008624BD">
              <w:rPr>
                <w:webHidden/>
              </w:rPr>
            </w:r>
            <w:r w:rsidR="006C6F9B" w:rsidRPr="008624BD">
              <w:rPr>
                <w:webHidden/>
              </w:rPr>
              <w:fldChar w:fldCharType="separate"/>
            </w:r>
            <w:r w:rsidR="006C6F9B" w:rsidRPr="008624BD">
              <w:rPr>
                <w:webHidden/>
              </w:rPr>
              <w:t>30</w:t>
            </w:r>
            <w:r w:rsidR="006C6F9B" w:rsidRPr="008624BD">
              <w:rPr>
                <w:webHidden/>
              </w:rPr>
              <w:fldChar w:fldCharType="end"/>
            </w:r>
          </w:hyperlink>
        </w:p>
        <w:p w14:paraId="18A156CD" w14:textId="39DE305F" w:rsidR="006C6F9B" w:rsidRPr="000B0AD0" w:rsidRDefault="00A4599E" w:rsidP="008624BD">
          <w:pPr>
            <w:pStyle w:val="TOC1"/>
            <w:rPr>
              <w:sz w:val="22"/>
              <w:szCs w:val="22"/>
              <w:lang w:val="en-US" w:eastAsia="en-US"/>
            </w:rPr>
          </w:pPr>
          <w:hyperlink w:anchor="_Toc16539031" w:history="1">
            <w:r w:rsidR="006C6F9B" w:rsidRPr="000B0AD0">
              <w:rPr>
                <w:rStyle w:val="Hyperlink"/>
                <w:rFonts w:ascii="Cambria" w:hAnsi="Cambria"/>
              </w:rPr>
              <w:t>Annex 1 – Information product examples</w:t>
            </w:r>
            <w:r w:rsidR="006C6F9B" w:rsidRPr="008624BD">
              <w:rPr>
                <w:webHidden/>
              </w:rPr>
              <w:tab/>
            </w:r>
            <w:r w:rsidR="006C6F9B" w:rsidRPr="008624BD">
              <w:rPr>
                <w:webHidden/>
              </w:rPr>
              <w:fldChar w:fldCharType="begin"/>
            </w:r>
            <w:r w:rsidR="006C6F9B" w:rsidRPr="008624BD">
              <w:rPr>
                <w:webHidden/>
              </w:rPr>
              <w:instrText xml:space="preserve"> PAGEREF _Toc16539031 \h </w:instrText>
            </w:r>
            <w:r w:rsidR="006C6F9B" w:rsidRPr="008624BD">
              <w:rPr>
                <w:webHidden/>
              </w:rPr>
            </w:r>
            <w:r w:rsidR="006C6F9B" w:rsidRPr="008624BD">
              <w:rPr>
                <w:webHidden/>
              </w:rPr>
              <w:fldChar w:fldCharType="separate"/>
            </w:r>
            <w:r w:rsidR="006C6F9B" w:rsidRPr="008624BD">
              <w:rPr>
                <w:webHidden/>
              </w:rPr>
              <w:t>31</w:t>
            </w:r>
            <w:r w:rsidR="006C6F9B" w:rsidRPr="008624BD">
              <w:rPr>
                <w:webHidden/>
              </w:rPr>
              <w:fldChar w:fldCharType="end"/>
            </w:r>
          </w:hyperlink>
        </w:p>
        <w:p w14:paraId="008BAC93" w14:textId="1C54EE24" w:rsidR="006C6F9B" w:rsidRPr="000B0AD0" w:rsidRDefault="00A4599E" w:rsidP="000C4434">
          <w:pPr>
            <w:pStyle w:val="TOC2"/>
            <w:rPr>
              <w:rFonts w:ascii="Cambria" w:hAnsi="Cambria"/>
              <w:noProof/>
              <w:lang w:eastAsia="en-US"/>
            </w:rPr>
          </w:pPr>
          <w:hyperlink w:anchor="_Toc16539032" w:history="1">
            <w:r w:rsidR="006C6F9B" w:rsidRPr="000B0AD0">
              <w:rPr>
                <w:rStyle w:val="Hyperlink"/>
                <w:rFonts w:ascii="Cambria" w:hAnsi="Cambria"/>
                <w:noProof/>
                <w:lang w:val="en-GB"/>
              </w:rPr>
              <w:t>GOARN Alert</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_Toc16539032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31</w:t>
            </w:r>
            <w:r w:rsidR="006C6F9B" w:rsidRPr="000B0AD0">
              <w:rPr>
                <w:rFonts w:ascii="Cambria" w:hAnsi="Cambria"/>
                <w:noProof/>
                <w:webHidden/>
              </w:rPr>
              <w:fldChar w:fldCharType="end"/>
            </w:r>
          </w:hyperlink>
        </w:p>
        <w:p w14:paraId="09683C6D" w14:textId="3AE7B6C5" w:rsidR="006C6F9B" w:rsidRPr="000B0AD0" w:rsidRDefault="00A4599E" w:rsidP="000C4434">
          <w:pPr>
            <w:pStyle w:val="TOC2"/>
            <w:rPr>
              <w:rFonts w:ascii="Cambria" w:hAnsi="Cambria"/>
              <w:noProof/>
              <w:lang w:eastAsia="en-US"/>
            </w:rPr>
          </w:pPr>
          <w:hyperlink w:anchor="_Toc16539033" w:history="1">
            <w:r w:rsidR="006C6F9B" w:rsidRPr="000B0AD0">
              <w:rPr>
                <w:rStyle w:val="Hyperlink"/>
                <w:rFonts w:ascii="Cambria" w:hAnsi="Cambria"/>
                <w:noProof/>
                <w:lang w:val="en-GB"/>
              </w:rPr>
              <w:t>GOARN Request for assistance</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_Toc16539033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32</w:t>
            </w:r>
            <w:r w:rsidR="006C6F9B" w:rsidRPr="000B0AD0">
              <w:rPr>
                <w:rFonts w:ascii="Cambria" w:hAnsi="Cambria"/>
                <w:noProof/>
                <w:webHidden/>
              </w:rPr>
              <w:fldChar w:fldCharType="end"/>
            </w:r>
          </w:hyperlink>
        </w:p>
        <w:p w14:paraId="7EE2DDD6" w14:textId="10462CBF" w:rsidR="006C6F9B" w:rsidRPr="000B0AD0" w:rsidRDefault="00A4599E" w:rsidP="008624BD">
          <w:pPr>
            <w:pStyle w:val="TOC1"/>
            <w:rPr>
              <w:sz w:val="22"/>
              <w:szCs w:val="22"/>
              <w:lang w:val="en-US" w:eastAsia="en-US"/>
            </w:rPr>
          </w:pPr>
          <w:hyperlink w:anchor="_Toc16539034" w:history="1">
            <w:r w:rsidR="006C6F9B" w:rsidRPr="000B0AD0">
              <w:rPr>
                <w:rStyle w:val="Hyperlink"/>
                <w:rFonts w:ascii="Cambria" w:hAnsi="Cambria"/>
              </w:rPr>
              <w:t>Annex  2 – Templated messages</w:t>
            </w:r>
            <w:r w:rsidR="006C6F9B" w:rsidRPr="008624BD">
              <w:rPr>
                <w:webHidden/>
              </w:rPr>
              <w:tab/>
            </w:r>
            <w:r w:rsidR="006C6F9B" w:rsidRPr="008624BD">
              <w:rPr>
                <w:webHidden/>
              </w:rPr>
              <w:fldChar w:fldCharType="begin"/>
            </w:r>
            <w:r w:rsidR="006C6F9B" w:rsidRPr="008624BD">
              <w:rPr>
                <w:webHidden/>
              </w:rPr>
              <w:instrText xml:space="preserve"> PAGEREF _Toc16539034 \h </w:instrText>
            </w:r>
            <w:r w:rsidR="006C6F9B" w:rsidRPr="008624BD">
              <w:rPr>
                <w:webHidden/>
              </w:rPr>
            </w:r>
            <w:r w:rsidR="006C6F9B" w:rsidRPr="008624BD">
              <w:rPr>
                <w:webHidden/>
              </w:rPr>
              <w:fldChar w:fldCharType="separate"/>
            </w:r>
            <w:r w:rsidR="006C6F9B" w:rsidRPr="008624BD">
              <w:rPr>
                <w:webHidden/>
              </w:rPr>
              <w:t>35</w:t>
            </w:r>
            <w:r w:rsidR="006C6F9B" w:rsidRPr="008624BD">
              <w:rPr>
                <w:webHidden/>
              </w:rPr>
              <w:fldChar w:fldCharType="end"/>
            </w:r>
          </w:hyperlink>
        </w:p>
        <w:p w14:paraId="606567F1" w14:textId="1FBE371F" w:rsidR="006C6F9B" w:rsidRPr="000B0AD0" w:rsidRDefault="00A4599E" w:rsidP="008624BD">
          <w:pPr>
            <w:pStyle w:val="TOC1"/>
            <w:rPr>
              <w:sz w:val="22"/>
              <w:szCs w:val="22"/>
              <w:lang w:val="en-US" w:eastAsia="en-US"/>
            </w:rPr>
          </w:pPr>
          <w:hyperlink w:anchor="_Toc16539035" w:history="1">
            <w:r w:rsidR="006C6F9B" w:rsidRPr="000B0AD0">
              <w:rPr>
                <w:rStyle w:val="Hyperlink"/>
                <w:rFonts w:ascii="Cambria" w:hAnsi="Cambria"/>
              </w:rPr>
              <w:t>DEPLOYMENTS</w:t>
            </w:r>
            <w:r w:rsidR="006C6F9B" w:rsidRPr="008624BD">
              <w:rPr>
                <w:webHidden/>
              </w:rPr>
              <w:tab/>
            </w:r>
            <w:r w:rsidR="006C6F9B" w:rsidRPr="008624BD">
              <w:rPr>
                <w:webHidden/>
              </w:rPr>
              <w:fldChar w:fldCharType="begin"/>
            </w:r>
            <w:r w:rsidR="006C6F9B" w:rsidRPr="008624BD">
              <w:rPr>
                <w:webHidden/>
              </w:rPr>
              <w:instrText xml:space="preserve"> PAGEREF _Toc16539035 \h </w:instrText>
            </w:r>
            <w:r w:rsidR="006C6F9B" w:rsidRPr="008624BD">
              <w:rPr>
                <w:webHidden/>
              </w:rPr>
            </w:r>
            <w:r w:rsidR="006C6F9B" w:rsidRPr="008624BD">
              <w:rPr>
                <w:webHidden/>
              </w:rPr>
              <w:fldChar w:fldCharType="separate"/>
            </w:r>
            <w:r w:rsidR="006C6F9B" w:rsidRPr="008624BD">
              <w:rPr>
                <w:webHidden/>
              </w:rPr>
              <w:t>35</w:t>
            </w:r>
            <w:r w:rsidR="006C6F9B" w:rsidRPr="008624BD">
              <w:rPr>
                <w:webHidden/>
              </w:rPr>
              <w:fldChar w:fldCharType="end"/>
            </w:r>
          </w:hyperlink>
        </w:p>
        <w:p w14:paraId="2D518143" w14:textId="4EAD103D" w:rsidR="006C6F9B" w:rsidRPr="000B0AD0" w:rsidRDefault="00A4599E" w:rsidP="000C4434">
          <w:pPr>
            <w:pStyle w:val="TOC2"/>
            <w:rPr>
              <w:rFonts w:ascii="Cambria" w:hAnsi="Cambria"/>
              <w:noProof/>
              <w:lang w:eastAsia="en-US"/>
            </w:rPr>
          </w:pPr>
          <w:hyperlink w:anchor="_Toc16539036" w:history="1">
            <w:r w:rsidR="006C6F9B" w:rsidRPr="000B0AD0">
              <w:rPr>
                <w:rStyle w:val="Hyperlink"/>
                <w:rFonts w:ascii="Cambria" w:hAnsi="Cambria"/>
                <w:noProof/>
                <w:lang w:val="en-GB"/>
              </w:rPr>
              <w:t>Approval for deployment - Expert</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_Toc16539036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35</w:t>
            </w:r>
            <w:r w:rsidR="006C6F9B" w:rsidRPr="000B0AD0">
              <w:rPr>
                <w:rFonts w:ascii="Cambria" w:hAnsi="Cambria"/>
                <w:noProof/>
                <w:webHidden/>
              </w:rPr>
              <w:fldChar w:fldCharType="end"/>
            </w:r>
          </w:hyperlink>
        </w:p>
        <w:p w14:paraId="2AD8B2B8" w14:textId="46077CF2" w:rsidR="006C6F9B" w:rsidRPr="000B0AD0" w:rsidRDefault="00A4599E" w:rsidP="000C4434">
          <w:pPr>
            <w:pStyle w:val="TOC2"/>
            <w:rPr>
              <w:rFonts w:ascii="Cambria" w:hAnsi="Cambria"/>
              <w:noProof/>
              <w:lang w:eastAsia="en-US"/>
            </w:rPr>
          </w:pPr>
          <w:hyperlink w:anchor="_Toc16539037" w:history="1">
            <w:r w:rsidR="006C6F9B" w:rsidRPr="000B0AD0">
              <w:rPr>
                <w:rStyle w:val="Hyperlink"/>
                <w:rFonts w:ascii="Cambria" w:hAnsi="Cambria"/>
                <w:noProof/>
                <w:lang w:val="en-GB"/>
              </w:rPr>
              <w:t>Approval for deployment  - Institution</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_Toc16539037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36</w:t>
            </w:r>
            <w:r w:rsidR="006C6F9B" w:rsidRPr="000B0AD0">
              <w:rPr>
                <w:rFonts w:ascii="Cambria" w:hAnsi="Cambria"/>
                <w:noProof/>
                <w:webHidden/>
              </w:rPr>
              <w:fldChar w:fldCharType="end"/>
            </w:r>
          </w:hyperlink>
        </w:p>
        <w:p w14:paraId="564D0C57" w14:textId="3EEE3CA1" w:rsidR="006C6F9B" w:rsidRPr="000B0AD0" w:rsidRDefault="00A4599E" w:rsidP="000C4434">
          <w:pPr>
            <w:pStyle w:val="TOC2"/>
            <w:rPr>
              <w:rFonts w:ascii="Cambria" w:hAnsi="Cambria"/>
              <w:noProof/>
              <w:lang w:eastAsia="en-US"/>
            </w:rPr>
          </w:pPr>
          <w:hyperlink w:anchor="_Toc16539038" w:history="1">
            <w:r w:rsidR="006C6F9B" w:rsidRPr="000B0AD0">
              <w:rPr>
                <w:rStyle w:val="Hyperlink"/>
                <w:rFonts w:ascii="Cambria" w:hAnsi="Cambria"/>
                <w:noProof/>
                <w:lang w:val="en-GB"/>
              </w:rPr>
              <w:t>Informing candidates who have not been selected for deployment - institution</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_Toc16539038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37</w:t>
            </w:r>
            <w:r w:rsidR="006C6F9B" w:rsidRPr="000B0AD0">
              <w:rPr>
                <w:rFonts w:ascii="Cambria" w:hAnsi="Cambria"/>
                <w:noProof/>
                <w:webHidden/>
              </w:rPr>
              <w:fldChar w:fldCharType="end"/>
            </w:r>
          </w:hyperlink>
        </w:p>
        <w:p w14:paraId="64DF5B17" w14:textId="5A01E2EC" w:rsidR="006C6F9B" w:rsidRPr="000B0AD0" w:rsidRDefault="00A4599E" w:rsidP="000C4434">
          <w:pPr>
            <w:pStyle w:val="TOC2"/>
            <w:rPr>
              <w:rFonts w:ascii="Cambria" w:hAnsi="Cambria"/>
              <w:noProof/>
              <w:lang w:eastAsia="en-US"/>
            </w:rPr>
          </w:pPr>
          <w:hyperlink w:anchor="_Toc16539039" w:history="1">
            <w:r w:rsidR="006C6F9B" w:rsidRPr="000B0AD0">
              <w:rPr>
                <w:rStyle w:val="Hyperlink"/>
                <w:rFonts w:ascii="Cambria" w:hAnsi="Cambria"/>
                <w:noProof/>
                <w:lang w:val="en-GB"/>
              </w:rPr>
              <w:t>Informing candidates who have not been selected for deployment - expert</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_Toc16539039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38</w:t>
            </w:r>
            <w:r w:rsidR="006C6F9B" w:rsidRPr="000B0AD0">
              <w:rPr>
                <w:rFonts w:ascii="Cambria" w:hAnsi="Cambria"/>
                <w:noProof/>
                <w:webHidden/>
              </w:rPr>
              <w:fldChar w:fldCharType="end"/>
            </w:r>
          </w:hyperlink>
        </w:p>
        <w:p w14:paraId="67B67A5D" w14:textId="456DF545" w:rsidR="006C6F9B" w:rsidRPr="000B0AD0" w:rsidRDefault="00A4599E" w:rsidP="008624BD">
          <w:pPr>
            <w:pStyle w:val="TOC1"/>
            <w:rPr>
              <w:sz w:val="22"/>
              <w:szCs w:val="22"/>
              <w:lang w:val="en-US" w:eastAsia="en-US"/>
            </w:rPr>
          </w:pPr>
          <w:hyperlink w:anchor="_Toc16539040" w:history="1">
            <w:r w:rsidR="006C6F9B" w:rsidRPr="000B0AD0">
              <w:rPr>
                <w:rStyle w:val="Hyperlink"/>
                <w:rFonts w:ascii="Cambria" w:hAnsi="Cambria"/>
              </w:rPr>
              <w:t>GOARN Membership</w:t>
            </w:r>
            <w:r w:rsidR="006C6F9B" w:rsidRPr="008624BD">
              <w:rPr>
                <w:webHidden/>
              </w:rPr>
              <w:tab/>
            </w:r>
            <w:r w:rsidR="006C6F9B" w:rsidRPr="008624BD">
              <w:rPr>
                <w:webHidden/>
              </w:rPr>
              <w:fldChar w:fldCharType="begin"/>
            </w:r>
            <w:r w:rsidR="006C6F9B" w:rsidRPr="008624BD">
              <w:rPr>
                <w:webHidden/>
              </w:rPr>
              <w:instrText xml:space="preserve"> PAGEREF _Toc16539040 \h </w:instrText>
            </w:r>
            <w:r w:rsidR="006C6F9B" w:rsidRPr="008624BD">
              <w:rPr>
                <w:webHidden/>
              </w:rPr>
            </w:r>
            <w:r w:rsidR="006C6F9B" w:rsidRPr="008624BD">
              <w:rPr>
                <w:webHidden/>
              </w:rPr>
              <w:fldChar w:fldCharType="separate"/>
            </w:r>
            <w:r w:rsidR="006C6F9B" w:rsidRPr="008624BD">
              <w:rPr>
                <w:webHidden/>
              </w:rPr>
              <w:t>39</w:t>
            </w:r>
            <w:r w:rsidR="006C6F9B" w:rsidRPr="008624BD">
              <w:rPr>
                <w:webHidden/>
              </w:rPr>
              <w:fldChar w:fldCharType="end"/>
            </w:r>
          </w:hyperlink>
        </w:p>
        <w:p w14:paraId="5E812909" w14:textId="2ED0C6D1" w:rsidR="006C6F9B" w:rsidRPr="000B0AD0" w:rsidRDefault="00A4599E" w:rsidP="000C4434">
          <w:pPr>
            <w:pStyle w:val="TOC2"/>
            <w:rPr>
              <w:rFonts w:ascii="Cambria" w:hAnsi="Cambria"/>
              <w:noProof/>
              <w:lang w:eastAsia="en-US"/>
            </w:rPr>
          </w:pPr>
          <w:hyperlink w:anchor="_Toc16539041" w:history="1">
            <w:r w:rsidR="006C6F9B" w:rsidRPr="000B0AD0">
              <w:rPr>
                <w:rStyle w:val="Hyperlink"/>
                <w:rFonts w:ascii="Cambria" w:hAnsi="Cambria"/>
                <w:noProof/>
                <w:lang w:val="en-GB"/>
              </w:rPr>
              <w:t>Accepting applying institution</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_Toc16539041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39</w:t>
            </w:r>
            <w:r w:rsidR="006C6F9B" w:rsidRPr="000B0AD0">
              <w:rPr>
                <w:rFonts w:ascii="Cambria" w:hAnsi="Cambria"/>
                <w:noProof/>
                <w:webHidden/>
              </w:rPr>
              <w:fldChar w:fldCharType="end"/>
            </w:r>
          </w:hyperlink>
        </w:p>
        <w:p w14:paraId="1C1023A6" w14:textId="2851C9C7" w:rsidR="006C6F9B" w:rsidRPr="000B0AD0" w:rsidRDefault="00A4599E" w:rsidP="000C4434">
          <w:pPr>
            <w:pStyle w:val="TOC2"/>
            <w:rPr>
              <w:rFonts w:ascii="Cambria" w:hAnsi="Cambria"/>
              <w:noProof/>
              <w:lang w:eastAsia="en-US"/>
            </w:rPr>
          </w:pPr>
          <w:hyperlink w:anchor="_Toc16539042" w:history="1">
            <w:r w:rsidR="006C6F9B" w:rsidRPr="000B0AD0">
              <w:rPr>
                <w:rStyle w:val="Hyperlink"/>
                <w:rFonts w:ascii="Cambria" w:hAnsi="Cambria"/>
                <w:noProof/>
                <w:lang w:val="en-GB"/>
              </w:rPr>
              <w:t>Response to interest from individuals to join GOARN</w:t>
            </w:r>
            <w:r w:rsidR="006C6F9B" w:rsidRPr="000B0AD0">
              <w:rPr>
                <w:rFonts w:ascii="Cambria" w:hAnsi="Cambria"/>
                <w:noProof/>
                <w:webHidden/>
              </w:rPr>
              <w:tab/>
            </w:r>
            <w:r w:rsidR="006C6F9B" w:rsidRPr="000B0AD0">
              <w:rPr>
                <w:rFonts w:ascii="Cambria" w:hAnsi="Cambria"/>
                <w:noProof/>
                <w:webHidden/>
              </w:rPr>
              <w:fldChar w:fldCharType="begin"/>
            </w:r>
            <w:r w:rsidR="006C6F9B" w:rsidRPr="000B0AD0">
              <w:rPr>
                <w:rFonts w:ascii="Cambria" w:hAnsi="Cambria"/>
                <w:noProof/>
                <w:webHidden/>
              </w:rPr>
              <w:instrText xml:space="preserve"> PAGEREF _Toc16539042 \h </w:instrText>
            </w:r>
            <w:r w:rsidR="006C6F9B" w:rsidRPr="000B0AD0">
              <w:rPr>
                <w:rFonts w:ascii="Cambria" w:hAnsi="Cambria"/>
                <w:noProof/>
                <w:webHidden/>
              </w:rPr>
            </w:r>
            <w:r w:rsidR="006C6F9B" w:rsidRPr="000B0AD0">
              <w:rPr>
                <w:rFonts w:ascii="Cambria" w:hAnsi="Cambria"/>
                <w:noProof/>
                <w:webHidden/>
              </w:rPr>
              <w:fldChar w:fldCharType="separate"/>
            </w:r>
            <w:r w:rsidR="006C6F9B" w:rsidRPr="000B0AD0">
              <w:rPr>
                <w:rFonts w:ascii="Cambria" w:hAnsi="Cambria"/>
                <w:noProof/>
                <w:webHidden/>
              </w:rPr>
              <w:t>40</w:t>
            </w:r>
            <w:r w:rsidR="006C6F9B" w:rsidRPr="000B0AD0">
              <w:rPr>
                <w:rFonts w:ascii="Cambria" w:hAnsi="Cambria"/>
                <w:noProof/>
                <w:webHidden/>
              </w:rPr>
              <w:fldChar w:fldCharType="end"/>
            </w:r>
          </w:hyperlink>
        </w:p>
        <w:p w14:paraId="323467EE" w14:textId="3AFDFAAD" w:rsidR="006C6F9B" w:rsidRPr="000B0AD0" w:rsidRDefault="00A4599E" w:rsidP="008624BD">
          <w:pPr>
            <w:pStyle w:val="TOC1"/>
            <w:rPr>
              <w:sz w:val="22"/>
              <w:szCs w:val="22"/>
              <w:lang w:val="en-US" w:eastAsia="en-US"/>
            </w:rPr>
          </w:pPr>
          <w:hyperlink w:anchor="_Toc16539043" w:history="1">
            <w:r w:rsidR="006C6F9B" w:rsidRPr="000B0AD0">
              <w:rPr>
                <w:rStyle w:val="Hyperlink"/>
                <w:rFonts w:ascii="Cambria" w:hAnsi="Cambria"/>
              </w:rPr>
              <w:t>Annex 3 – Consolidated GOARN process</w:t>
            </w:r>
            <w:r w:rsidR="006C6F9B" w:rsidRPr="008624BD">
              <w:rPr>
                <w:webHidden/>
              </w:rPr>
              <w:tab/>
            </w:r>
            <w:r w:rsidR="006C6F9B" w:rsidRPr="008624BD">
              <w:rPr>
                <w:webHidden/>
              </w:rPr>
              <w:fldChar w:fldCharType="begin"/>
            </w:r>
            <w:r w:rsidR="006C6F9B" w:rsidRPr="008624BD">
              <w:rPr>
                <w:webHidden/>
              </w:rPr>
              <w:instrText xml:space="preserve"> PAGEREF _Toc16539043 \h </w:instrText>
            </w:r>
            <w:r w:rsidR="006C6F9B" w:rsidRPr="008624BD">
              <w:rPr>
                <w:webHidden/>
              </w:rPr>
            </w:r>
            <w:r w:rsidR="006C6F9B" w:rsidRPr="008624BD">
              <w:rPr>
                <w:webHidden/>
              </w:rPr>
              <w:fldChar w:fldCharType="separate"/>
            </w:r>
            <w:r w:rsidR="006C6F9B" w:rsidRPr="008624BD">
              <w:rPr>
                <w:webHidden/>
              </w:rPr>
              <w:t>41</w:t>
            </w:r>
            <w:r w:rsidR="006C6F9B" w:rsidRPr="008624BD">
              <w:rPr>
                <w:webHidden/>
              </w:rPr>
              <w:fldChar w:fldCharType="end"/>
            </w:r>
          </w:hyperlink>
        </w:p>
        <w:p w14:paraId="399A3BF7" w14:textId="482C7F11" w:rsidR="000F6A5F" w:rsidRPr="00DD644E" w:rsidRDefault="006C6F9B">
          <w:pPr>
            <w:rPr>
              <w:rFonts w:ascii="Cambria" w:hAnsi="Cambria"/>
            </w:rPr>
          </w:pPr>
          <w:r w:rsidRPr="00DD644E">
            <w:rPr>
              <w:rFonts w:ascii="Cambria" w:hAnsi="Cambria"/>
              <w:b/>
              <w:bCs/>
              <w:smallCaps/>
              <w:noProof/>
            </w:rPr>
            <w:fldChar w:fldCharType="end"/>
          </w:r>
        </w:p>
      </w:sdtContent>
    </w:sdt>
    <w:p w14:paraId="6CFB54A9" w14:textId="77777777" w:rsidR="00F910C3" w:rsidRPr="00DD644E" w:rsidRDefault="00F910C3" w:rsidP="002A3424">
      <w:pPr>
        <w:rPr>
          <w:rFonts w:ascii="Cambria" w:hAnsi="Cambria"/>
          <w:lang w:val="en-GB"/>
        </w:rPr>
      </w:pPr>
    </w:p>
    <w:p w14:paraId="00EBC0BF" w14:textId="77777777" w:rsidR="00E26580" w:rsidRPr="00DD644E" w:rsidRDefault="00E26580" w:rsidP="002A3424">
      <w:pPr>
        <w:rPr>
          <w:rFonts w:ascii="Cambria" w:hAnsi="Cambria"/>
          <w:lang w:val="en-GB"/>
        </w:rPr>
      </w:pPr>
    </w:p>
    <w:p w14:paraId="6F4E21D8" w14:textId="77777777" w:rsidR="00E26580" w:rsidRPr="00DD644E" w:rsidRDefault="00E26580" w:rsidP="002A3424">
      <w:pPr>
        <w:rPr>
          <w:rFonts w:ascii="Cambria" w:hAnsi="Cambria"/>
          <w:lang w:val="en-GB"/>
        </w:rPr>
      </w:pPr>
    </w:p>
    <w:p w14:paraId="23756018" w14:textId="77777777" w:rsidR="007B091B" w:rsidRPr="00DD644E" w:rsidRDefault="007B091B" w:rsidP="002A3424">
      <w:pPr>
        <w:rPr>
          <w:rFonts w:ascii="Cambria" w:hAnsi="Cambria"/>
          <w:lang w:val="en-GB"/>
        </w:rPr>
        <w:sectPr w:rsidR="007B091B" w:rsidRPr="00DD644E" w:rsidSect="00E26580">
          <w:pgSz w:w="11906" w:h="16838"/>
          <w:pgMar w:top="1418" w:right="1418" w:bottom="1418" w:left="1418" w:header="709" w:footer="454" w:gutter="0"/>
          <w:pgNumType w:fmt="upperRoman"/>
          <w:cols w:space="708"/>
          <w:docGrid w:linePitch="360"/>
        </w:sectPr>
      </w:pPr>
    </w:p>
    <w:p w14:paraId="68F44B10" w14:textId="77777777" w:rsidR="00F910C3" w:rsidRPr="00DD644E" w:rsidRDefault="00F910C3" w:rsidP="000B0AD0">
      <w:pPr>
        <w:pStyle w:val="Heading2"/>
        <w:rPr>
          <w:lang w:val="en-GB"/>
        </w:rPr>
      </w:pPr>
      <w:bookmarkStart w:id="12" w:name="_Toc16538988"/>
      <w:r w:rsidRPr="00DD644E">
        <w:rPr>
          <w:lang w:val="en-GB"/>
        </w:rPr>
        <w:lastRenderedPageBreak/>
        <w:t>Abbreviations and acronyms</w:t>
      </w:r>
      <w:bookmarkEnd w:id="12"/>
    </w:p>
    <w:p w14:paraId="7EF0968D" w14:textId="77777777" w:rsidR="00F910C3" w:rsidRPr="00DD644E" w:rsidRDefault="00F910C3" w:rsidP="002A3424">
      <w:pPr>
        <w:rPr>
          <w:rFonts w:ascii="Cambria" w:hAnsi="Cambria"/>
          <w:lang w:val="en-GB"/>
        </w:rPr>
      </w:pPr>
    </w:p>
    <w:p w14:paraId="6ECC9515" w14:textId="77777777" w:rsidR="00106627" w:rsidRPr="00DD644E" w:rsidRDefault="008841D9" w:rsidP="002A3424">
      <w:pPr>
        <w:rPr>
          <w:rFonts w:ascii="Cambria" w:hAnsi="Cambria"/>
          <w:lang w:val="en-GB"/>
        </w:rPr>
      </w:pPr>
      <w:r w:rsidRPr="00DD644E">
        <w:rPr>
          <w:rFonts w:ascii="Cambria" w:hAnsi="Cambria"/>
          <w:lang w:val="en-GB"/>
        </w:rPr>
        <w:t>Ao</w:t>
      </w:r>
      <w:r w:rsidR="00106627" w:rsidRPr="00DD644E">
        <w:rPr>
          <w:rFonts w:ascii="Cambria" w:hAnsi="Cambria"/>
          <w:lang w:val="en-GB"/>
        </w:rPr>
        <w:t>W</w:t>
      </w:r>
      <w:r w:rsidR="00106627" w:rsidRPr="00DD644E">
        <w:rPr>
          <w:rFonts w:ascii="Cambria" w:hAnsi="Cambria"/>
          <w:lang w:val="en-GB"/>
        </w:rPr>
        <w:tab/>
      </w:r>
      <w:r w:rsidR="00106627" w:rsidRPr="00DD644E">
        <w:rPr>
          <w:rFonts w:ascii="Cambria" w:hAnsi="Cambria"/>
          <w:lang w:val="en-GB"/>
        </w:rPr>
        <w:tab/>
        <w:t>GOARN Area of Work</w:t>
      </w:r>
    </w:p>
    <w:p w14:paraId="39803C31" w14:textId="77777777" w:rsidR="00247F0D" w:rsidRPr="00DD644E" w:rsidRDefault="00247F0D" w:rsidP="002A3424">
      <w:pPr>
        <w:rPr>
          <w:rFonts w:ascii="Cambria" w:hAnsi="Cambria"/>
          <w:lang w:val="en-GB"/>
        </w:rPr>
      </w:pPr>
      <w:r w:rsidRPr="00DD644E">
        <w:rPr>
          <w:rFonts w:ascii="Cambria" w:hAnsi="Cambria"/>
          <w:lang w:val="en-GB"/>
        </w:rPr>
        <w:t>CO</w:t>
      </w:r>
      <w:r w:rsidRPr="00DD644E">
        <w:rPr>
          <w:rFonts w:ascii="Cambria" w:hAnsi="Cambria"/>
          <w:lang w:val="en-GB"/>
        </w:rPr>
        <w:tab/>
      </w:r>
      <w:r w:rsidRPr="00DD644E">
        <w:rPr>
          <w:rFonts w:ascii="Cambria" w:hAnsi="Cambria"/>
          <w:lang w:val="en-GB"/>
        </w:rPr>
        <w:tab/>
        <w:t>WHO Country Office</w:t>
      </w:r>
    </w:p>
    <w:p w14:paraId="0791FD7E" w14:textId="77777777" w:rsidR="003A1E83" w:rsidRPr="00DD644E" w:rsidRDefault="00F11A78" w:rsidP="00F11A78">
      <w:pPr>
        <w:rPr>
          <w:rFonts w:ascii="Cambria" w:hAnsi="Cambria"/>
          <w:lang w:val="en-GB"/>
        </w:rPr>
      </w:pPr>
      <w:r w:rsidRPr="00DD644E">
        <w:rPr>
          <w:rFonts w:ascii="Cambria" w:hAnsi="Cambria"/>
          <w:lang w:val="en-GB"/>
        </w:rPr>
        <w:t>DON</w:t>
      </w:r>
      <w:r w:rsidRPr="00DD644E">
        <w:rPr>
          <w:rFonts w:ascii="Cambria" w:hAnsi="Cambria"/>
          <w:lang w:val="en-GB"/>
        </w:rPr>
        <w:tab/>
      </w:r>
      <w:r w:rsidRPr="00DD644E">
        <w:rPr>
          <w:rFonts w:ascii="Cambria" w:hAnsi="Cambria"/>
          <w:lang w:val="en-GB"/>
        </w:rPr>
        <w:tab/>
        <w:t>Disease Outbreak News</w:t>
      </w:r>
    </w:p>
    <w:p w14:paraId="06B68E83" w14:textId="77777777" w:rsidR="00F11A78" w:rsidRPr="00DD644E" w:rsidRDefault="003A1E83" w:rsidP="003A1E83">
      <w:pPr>
        <w:rPr>
          <w:rFonts w:ascii="Cambria" w:hAnsi="Cambria"/>
          <w:lang w:val="en-GB"/>
        </w:rPr>
      </w:pPr>
      <w:r w:rsidRPr="00DD644E">
        <w:rPr>
          <w:rFonts w:ascii="Cambria" w:hAnsi="Cambria"/>
          <w:lang w:val="en-GB"/>
        </w:rPr>
        <w:t>DVA</w:t>
      </w:r>
      <w:r w:rsidRPr="00DD644E">
        <w:rPr>
          <w:rFonts w:ascii="Cambria" w:hAnsi="Cambria"/>
          <w:lang w:val="en-GB"/>
        </w:rPr>
        <w:tab/>
      </w:r>
      <w:r w:rsidRPr="00DD644E">
        <w:rPr>
          <w:rFonts w:ascii="Cambria" w:hAnsi="Cambria"/>
          <w:lang w:val="en-GB"/>
        </w:rPr>
        <w:tab/>
        <w:t>Detection, Verification and Risk Assessment</w:t>
      </w:r>
      <w:r w:rsidR="00F11A78" w:rsidRPr="00DD644E">
        <w:rPr>
          <w:rFonts w:ascii="Cambria" w:hAnsi="Cambria"/>
          <w:lang w:val="en-GB"/>
        </w:rPr>
        <w:t xml:space="preserve"> </w:t>
      </w:r>
      <w:r w:rsidRPr="00DD644E">
        <w:rPr>
          <w:rFonts w:ascii="Cambria" w:hAnsi="Cambria"/>
          <w:lang w:val="en-GB"/>
        </w:rPr>
        <w:t>(unit within HIM)</w:t>
      </w:r>
    </w:p>
    <w:p w14:paraId="2485F2DC" w14:textId="77777777" w:rsidR="00F11A78" w:rsidRPr="00DD644E" w:rsidRDefault="00F11A78" w:rsidP="002A3424">
      <w:pPr>
        <w:rPr>
          <w:rFonts w:ascii="Cambria" w:hAnsi="Cambria"/>
          <w:lang w:val="en-GB"/>
        </w:rPr>
      </w:pPr>
      <w:r w:rsidRPr="00DD644E">
        <w:rPr>
          <w:rFonts w:ascii="Cambria" w:hAnsi="Cambria"/>
          <w:lang w:val="en-GB"/>
        </w:rPr>
        <w:t>EIS</w:t>
      </w:r>
      <w:r w:rsidRPr="00DD644E">
        <w:rPr>
          <w:rFonts w:ascii="Cambria" w:hAnsi="Cambria"/>
          <w:lang w:val="en-GB"/>
        </w:rPr>
        <w:tab/>
      </w:r>
      <w:r w:rsidRPr="00DD644E">
        <w:rPr>
          <w:rFonts w:ascii="Cambria" w:hAnsi="Cambria"/>
          <w:lang w:val="en-GB"/>
        </w:rPr>
        <w:tab/>
        <w:t>Event Information Site</w:t>
      </w:r>
    </w:p>
    <w:p w14:paraId="41C2AF66" w14:textId="77777777" w:rsidR="00F11A78" w:rsidRPr="00DD644E" w:rsidRDefault="00F11A78" w:rsidP="002A3424">
      <w:pPr>
        <w:rPr>
          <w:rFonts w:ascii="Cambria" w:hAnsi="Cambria"/>
          <w:lang w:val="en-GB"/>
        </w:rPr>
      </w:pPr>
      <w:r w:rsidRPr="00DD644E">
        <w:rPr>
          <w:rFonts w:ascii="Cambria" w:hAnsi="Cambria"/>
          <w:lang w:val="en-GB"/>
        </w:rPr>
        <w:t>EMS</w:t>
      </w:r>
      <w:r w:rsidRPr="00DD644E">
        <w:rPr>
          <w:rFonts w:ascii="Cambria" w:hAnsi="Cambria"/>
          <w:lang w:val="en-GB"/>
        </w:rPr>
        <w:tab/>
      </w:r>
      <w:r w:rsidRPr="00DD644E">
        <w:rPr>
          <w:rFonts w:ascii="Cambria" w:hAnsi="Cambria"/>
          <w:lang w:val="en-GB"/>
        </w:rPr>
        <w:tab/>
        <w:t>Event Management System</w:t>
      </w:r>
    </w:p>
    <w:p w14:paraId="64CFAED9" w14:textId="77777777" w:rsidR="00F910C3" w:rsidRPr="00DD644E" w:rsidRDefault="00F910C3" w:rsidP="002A3424">
      <w:pPr>
        <w:rPr>
          <w:rFonts w:ascii="Cambria" w:hAnsi="Cambria"/>
          <w:lang w:val="en-GB"/>
        </w:rPr>
      </w:pPr>
      <w:r w:rsidRPr="00DD644E">
        <w:rPr>
          <w:rFonts w:ascii="Cambria" w:hAnsi="Cambria"/>
          <w:lang w:val="en-GB"/>
        </w:rPr>
        <w:t>EMO</w:t>
      </w:r>
      <w:r w:rsidRPr="00DD644E">
        <w:rPr>
          <w:rFonts w:ascii="Cambria" w:hAnsi="Cambria"/>
          <w:lang w:val="en-GB"/>
        </w:rPr>
        <w:tab/>
      </w:r>
      <w:r w:rsidRPr="00DD644E">
        <w:rPr>
          <w:rFonts w:ascii="Cambria" w:hAnsi="Cambria"/>
          <w:lang w:val="en-GB"/>
        </w:rPr>
        <w:tab/>
      </w:r>
      <w:r w:rsidR="00820940" w:rsidRPr="00DD644E">
        <w:rPr>
          <w:rFonts w:ascii="Cambria" w:hAnsi="Cambria"/>
          <w:lang w:val="en-GB"/>
        </w:rPr>
        <w:t xml:space="preserve">WHE </w:t>
      </w:r>
      <w:r w:rsidRPr="00DD644E">
        <w:rPr>
          <w:rFonts w:ascii="Cambria" w:hAnsi="Cambria"/>
          <w:lang w:val="en-GB"/>
        </w:rPr>
        <w:t>Department of Emergency Operations</w:t>
      </w:r>
    </w:p>
    <w:p w14:paraId="0E73B006" w14:textId="77777777" w:rsidR="00820940" w:rsidRPr="00DD644E" w:rsidRDefault="00820940" w:rsidP="00820940">
      <w:pPr>
        <w:rPr>
          <w:rFonts w:ascii="Cambria" w:hAnsi="Cambria"/>
          <w:lang w:val="en-GB"/>
        </w:rPr>
      </w:pPr>
      <w:r w:rsidRPr="00DD644E">
        <w:rPr>
          <w:rFonts w:ascii="Cambria" w:hAnsi="Cambria"/>
          <w:lang w:val="en-GB"/>
        </w:rPr>
        <w:t>FAQ</w:t>
      </w:r>
      <w:r w:rsidRPr="00DD644E">
        <w:rPr>
          <w:rFonts w:ascii="Cambria" w:hAnsi="Cambria"/>
          <w:lang w:val="en-GB"/>
        </w:rPr>
        <w:tab/>
      </w:r>
      <w:r w:rsidRPr="00DD644E">
        <w:rPr>
          <w:rFonts w:ascii="Cambria" w:hAnsi="Cambria"/>
          <w:lang w:val="en-GB"/>
        </w:rPr>
        <w:tab/>
        <w:t>Frequently asked questions</w:t>
      </w:r>
    </w:p>
    <w:p w14:paraId="07348CF5" w14:textId="77777777" w:rsidR="00090635" w:rsidRPr="00DD644E" w:rsidRDefault="00090635" w:rsidP="002A3424">
      <w:pPr>
        <w:rPr>
          <w:rFonts w:ascii="Cambria" w:hAnsi="Cambria"/>
          <w:lang w:val="en-GB"/>
        </w:rPr>
      </w:pPr>
      <w:r w:rsidRPr="00DD644E">
        <w:rPr>
          <w:rFonts w:ascii="Cambria" w:hAnsi="Cambria"/>
          <w:lang w:val="en-GB"/>
        </w:rPr>
        <w:t>FP</w:t>
      </w:r>
      <w:r w:rsidRPr="00DD644E">
        <w:rPr>
          <w:rFonts w:ascii="Cambria" w:hAnsi="Cambria"/>
          <w:lang w:val="en-GB"/>
        </w:rPr>
        <w:tab/>
      </w:r>
      <w:r w:rsidRPr="00DD644E">
        <w:rPr>
          <w:rFonts w:ascii="Cambria" w:hAnsi="Cambria"/>
          <w:lang w:val="en-GB"/>
        </w:rPr>
        <w:tab/>
        <w:t>Focal point in GOARN Partner institution</w:t>
      </w:r>
    </w:p>
    <w:p w14:paraId="06103E04" w14:textId="77777777" w:rsidR="00F910C3" w:rsidRPr="00DD644E" w:rsidRDefault="00F910C3" w:rsidP="002A3424">
      <w:pPr>
        <w:rPr>
          <w:rFonts w:ascii="Cambria" w:hAnsi="Cambria"/>
          <w:lang w:val="en-GB"/>
        </w:rPr>
      </w:pPr>
      <w:r w:rsidRPr="00DD644E">
        <w:rPr>
          <w:rFonts w:ascii="Cambria" w:hAnsi="Cambria"/>
          <w:lang w:val="en-GB"/>
        </w:rPr>
        <w:t>GOARN</w:t>
      </w:r>
      <w:r w:rsidRPr="00DD644E">
        <w:rPr>
          <w:rFonts w:ascii="Cambria" w:hAnsi="Cambria"/>
          <w:lang w:val="en-GB"/>
        </w:rPr>
        <w:tab/>
      </w:r>
      <w:r w:rsidRPr="00DD644E">
        <w:rPr>
          <w:rFonts w:ascii="Cambria" w:hAnsi="Cambria"/>
          <w:lang w:val="en-GB"/>
        </w:rPr>
        <w:tab/>
        <w:t>Global Outbreak Alert and Response Network</w:t>
      </w:r>
    </w:p>
    <w:p w14:paraId="3827DCF8" w14:textId="77777777" w:rsidR="003A1E83" w:rsidRPr="00DD644E" w:rsidRDefault="003A1E83" w:rsidP="002A3424">
      <w:pPr>
        <w:rPr>
          <w:rFonts w:ascii="Cambria" w:hAnsi="Cambria"/>
          <w:lang w:val="en-GB"/>
        </w:rPr>
      </w:pPr>
      <w:r w:rsidRPr="00DD644E">
        <w:rPr>
          <w:rFonts w:ascii="Cambria" w:hAnsi="Cambria"/>
          <w:lang w:val="en-GB"/>
        </w:rPr>
        <w:t>IHM</w:t>
      </w:r>
      <w:r w:rsidRPr="00DD644E">
        <w:rPr>
          <w:rFonts w:ascii="Cambria" w:hAnsi="Cambria"/>
          <w:lang w:val="en-GB"/>
        </w:rPr>
        <w:tab/>
      </w:r>
      <w:r w:rsidRPr="00DD644E">
        <w:rPr>
          <w:rFonts w:ascii="Cambria" w:hAnsi="Cambria"/>
          <w:lang w:val="en-GB"/>
        </w:rPr>
        <w:tab/>
        <w:t>WHE Department of Infectious Hazard Management</w:t>
      </w:r>
    </w:p>
    <w:p w14:paraId="6C54F4CD" w14:textId="77777777" w:rsidR="00B70CD9" w:rsidRPr="00DD644E" w:rsidRDefault="00B70CD9" w:rsidP="002A3424">
      <w:pPr>
        <w:rPr>
          <w:rFonts w:ascii="Cambria" w:hAnsi="Cambria"/>
          <w:lang w:val="en-GB"/>
        </w:rPr>
      </w:pPr>
      <w:r w:rsidRPr="00DD644E">
        <w:rPr>
          <w:rFonts w:ascii="Cambria" w:hAnsi="Cambria"/>
          <w:lang w:val="en-GB"/>
        </w:rPr>
        <w:t>IMT</w:t>
      </w:r>
      <w:r w:rsidRPr="00DD644E">
        <w:rPr>
          <w:rFonts w:ascii="Cambria" w:hAnsi="Cambria"/>
          <w:lang w:val="en-GB"/>
        </w:rPr>
        <w:tab/>
      </w:r>
      <w:r w:rsidRPr="00DD644E">
        <w:rPr>
          <w:rFonts w:ascii="Cambria" w:hAnsi="Cambria"/>
          <w:lang w:val="en-GB"/>
        </w:rPr>
        <w:tab/>
        <w:t>Incident Management Team</w:t>
      </w:r>
    </w:p>
    <w:p w14:paraId="12404D18" w14:textId="77777777" w:rsidR="009605BB" w:rsidRPr="00DD644E" w:rsidRDefault="009605BB" w:rsidP="002A3424">
      <w:pPr>
        <w:rPr>
          <w:rFonts w:ascii="Cambria" w:hAnsi="Cambria"/>
          <w:lang w:val="en-GB"/>
        </w:rPr>
      </w:pPr>
      <w:r w:rsidRPr="00DD644E">
        <w:rPr>
          <w:rFonts w:ascii="Cambria" w:hAnsi="Cambria"/>
          <w:lang w:val="en-GB"/>
        </w:rPr>
        <w:t>IMST</w:t>
      </w:r>
      <w:r w:rsidRPr="00DD644E">
        <w:rPr>
          <w:rFonts w:ascii="Cambria" w:hAnsi="Cambria"/>
          <w:lang w:val="en-GB"/>
        </w:rPr>
        <w:tab/>
      </w:r>
      <w:r w:rsidRPr="00DD644E">
        <w:rPr>
          <w:rFonts w:ascii="Cambria" w:hAnsi="Cambria"/>
          <w:lang w:val="en-GB"/>
        </w:rPr>
        <w:tab/>
        <w:t>Incident Management Support Team</w:t>
      </w:r>
    </w:p>
    <w:p w14:paraId="47DA457E" w14:textId="77777777" w:rsidR="00B70CD9" w:rsidRPr="00DD644E" w:rsidRDefault="00B70CD9" w:rsidP="002A3424">
      <w:pPr>
        <w:rPr>
          <w:rFonts w:ascii="Cambria" w:hAnsi="Cambria"/>
          <w:lang w:val="en-GB"/>
        </w:rPr>
      </w:pPr>
      <w:r w:rsidRPr="00DD644E">
        <w:rPr>
          <w:rFonts w:ascii="Cambria" w:hAnsi="Cambria"/>
          <w:lang w:val="en-GB"/>
        </w:rPr>
        <w:t>IM</w:t>
      </w:r>
      <w:r w:rsidRPr="00DD644E">
        <w:rPr>
          <w:rFonts w:ascii="Cambria" w:hAnsi="Cambria"/>
          <w:lang w:val="en-GB"/>
        </w:rPr>
        <w:tab/>
      </w:r>
      <w:r w:rsidRPr="00DD644E">
        <w:rPr>
          <w:rFonts w:ascii="Cambria" w:hAnsi="Cambria"/>
          <w:lang w:val="en-GB"/>
        </w:rPr>
        <w:tab/>
        <w:t>Incident manager</w:t>
      </w:r>
    </w:p>
    <w:p w14:paraId="1BA8E052" w14:textId="77777777" w:rsidR="003A1E83" w:rsidRPr="00DD644E" w:rsidRDefault="003A1E83" w:rsidP="002A3424">
      <w:pPr>
        <w:rPr>
          <w:rFonts w:ascii="Cambria" w:hAnsi="Cambria"/>
          <w:lang w:val="en-GB"/>
        </w:rPr>
      </w:pPr>
      <w:r w:rsidRPr="00DD644E">
        <w:rPr>
          <w:rFonts w:ascii="Cambria" w:hAnsi="Cambria"/>
          <w:lang w:val="en-GB"/>
        </w:rPr>
        <w:t>HIM</w:t>
      </w:r>
      <w:r w:rsidRPr="00DD644E">
        <w:rPr>
          <w:rFonts w:ascii="Cambria" w:hAnsi="Cambria"/>
          <w:lang w:val="en-GB"/>
        </w:rPr>
        <w:tab/>
      </w:r>
      <w:r w:rsidRPr="00DD644E">
        <w:rPr>
          <w:rFonts w:ascii="Cambria" w:hAnsi="Cambria"/>
          <w:lang w:val="en-GB"/>
        </w:rPr>
        <w:tab/>
        <w:t>WHE Department of Health Information Management</w:t>
      </w:r>
    </w:p>
    <w:p w14:paraId="38B272B2" w14:textId="77777777" w:rsidR="00F879CF" w:rsidRPr="00DD644E" w:rsidRDefault="00F879CF" w:rsidP="005E6462">
      <w:pPr>
        <w:rPr>
          <w:rFonts w:ascii="Cambria" w:hAnsi="Cambria"/>
          <w:lang w:val="en-GB"/>
        </w:rPr>
      </w:pPr>
      <w:r w:rsidRPr="00DD644E">
        <w:rPr>
          <w:rFonts w:ascii="Cambria" w:hAnsi="Cambria"/>
          <w:lang w:val="en-GB"/>
        </w:rPr>
        <w:t>HSW</w:t>
      </w:r>
      <w:r w:rsidRPr="00DD644E">
        <w:rPr>
          <w:rFonts w:ascii="Cambria" w:hAnsi="Cambria"/>
          <w:lang w:val="en-GB"/>
        </w:rPr>
        <w:tab/>
      </w:r>
      <w:r w:rsidRPr="00DD644E">
        <w:rPr>
          <w:rFonts w:ascii="Cambria" w:hAnsi="Cambria"/>
          <w:lang w:val="en-GB"/>
        </w:rPr>
        <w:tab/>
        <w:t xml:space="preserve">WHE HR, Security </w:t>
      </w:r>
      <w:r w:rsidR="005E6462" w:rsidRPr="00DD644E">
        <w:rPr>
          <w:rFonts w:ascii="Cambria" w:hAnsi="Cambria"/>
          <w:lang w:val="en-GB"/>
        </w:rPr>
        <w:t xml:space="preserve">and </w:t>
      </w:r>
      <w:r w:rsidRPr="00DD644E">
        <w:rPr>
          <w:rFonts w:ascii="Cambria" w:hAnsi="Cambria"/>
          <w:lang w:val="en-GB"/>
        </w:rPr>
        <w:t xml:space="preserve">Staff Wellbeing </w:t>
      </w:r>
      <w:r w:rsidR="00820940" w:rsidRPr="00DD644E">
        <w:rPr>
          <w:rFonts w:ascii="Cambria" w:hAnsi="Cambria"/>
          <w:lang w:val="en-GB"/>
        </w:rPr>
        <w:t>(</w:t>
      </w:r>
      <w:r w:rsidRPr="00DD644E">
        <w:rPr>
          <w:rFonts w:ascii="Cambria" w:hAnsi="Cambria"/>
          <w:lang w:val="en-GB"/>
        </w:rPr>
        <w:t>unit</w:t>
      </w:r>
      <w:r w:rsidR="00820940" w:rsidRPr="00DD644E">
        <w:rPr>
          <w:rFonts w:ascii="Cambria" w:hAnsi="Cambria"/>
          <w:lang w:val="en-GB"/>
        </w:rPr>
        <w:t xml:space="preserve"> within MGA)</w:t>
      </w:r>
    </w:p>
    <w:p w14:paraId="30E6E664" w14:textId="77777777" w:rsidR="00247F0D" w:rsidRPr="00DD644E" w:rsidRDefault="00247F0D" w:rsidP="002A3424">
      <w:pPr>
        <w:rPr>
          <w:rFonts w:ascii="Cambria" w:hAnsi="Cambria"/>
          <w:lang w:val="en-GB"/>
        </w:rPr>
      </w:pPr>
      <w:r w:rsidRPr="00DD644E">
        <w:rPr>
          <w:rFonts w:ascii="Cambria" w:hAnsi="Cambria"/>
          <w:lang w:val="en-GB"/>
        </w:rPr>
        <w:t>HQ</w:t>
      </w:r>
      <w:r w:rsidRPr="00DD644E">
        <w:rPr>
          <w:rFonts w:ascii="Cambria" w:hAnsi="Cambria"/>
          <w:lang w:val="en-GB"/>
        </w:rPr>
        <w:tab/>
      </w:r>
      <w:r w:rsidRPr="00DD644E">
        <w:rPr>
          <w:rFonts w:ascii="Cambria" w:hAnsi="Cambria"/>
          <w:lang w:val="en-GB"/>
        </w:rPr>
        <w:tab/>
        <w:t>WHO Headquarters</w:t>
      </w:r>
    </w:p>
    <w:p w14:paraId="252147FF" w14:textId="77777777" w:rsidR="00F910C3" w:rsidRPr="00DD644E" w:rsidRDefault="00F910C3" w:rsidP="002A3424">
      <w:pPr>
        <w:rPr>
          <w:rFonts w:ascii="Cambria" w:hAnsi="Cambria"/>
          <w:lang w:val="en-GB"/>
        </w:rPr>
      </w:pPr>
      <w:r w:rsidRPr="00DD644E">
        <w:rPr>
          <w:rFonts w:ascii="Cambria" w:hAnsi="Cambria"/>
          <w:lang w:val="en-GB"/>
        </w:rPr>
        <w:t>KP</w:t>
      </w:r>
      <w:r w:rsidRPr="00DD644E">
        <w:rPr>
          <w:rFonts w:ascii="Cambria" w:hAnsi="Cambria"/>
          <w:lang w:val="en-GB"/>
        </w:rPr>
        <w:tab/>
      </w:r>
      <w:r w:rsidRPr="00DD644E">
        <w:rPr>
          <w:rFonts w:ascii="Cambria" w:hAnsi="Cambria"/>
          <w:lang w:val="en-GB"/>
        </w:rPr>
        <w:tab/>
        <w:t>GOARN Knowledge Platform</w:t>
      </w:r>
    </w:p>
    <w:p w14:paraId="08D3C7EC" w14:textId="77777777" w:rsidR="00820940" w:rsidRPr="00DD644E" w:rsidRDefault="00820940" w:rsidP="00820940">
      <w:pPr>
        <w:rPr>
          <w:rFonts w:ascii="Cambria" w:hAnsi="Cambria"/>
          <w:lang w:val="en-GB"/>
        </w:rPr>
      </w:pPr>
      <w:r w:rsidRPr="00DD644E">
        <w:rPr>
          <w:rFonts w:ascii="Cambria" w:hAnsi="Cambria"/>
          <w:lang w:val="en-GB"/>
        </w:rPr>
        <w:t>MGA</w:t>
      </w:r>
      <w:r w:rsidRPr="00DD644E">
        <w:rPr>
          <w:rFonts w:ascii="Cambria" w:hAnsi="Cambria"/>
          <w:lang w:val="en-GB"/>
        </w:rPr>
        <w:tab/>
      </w:r>
      <w:r w:rsidRPr="00DD644E">
        <w:rPr>
          <w:rFonts w:ascii="Cambria" w:hAnsi="Cambria"/>
          <w:lang w:val="en-GB"/>
        </w:rPr>
        <w:tab/>
        <w:t>WHE Department of Management and Administration</w:t>
      </w:r>
    </w:p>
    <w:p w14:paraId="3FA96ABF" w14:textId="3F238EEB" w:rsidR="002A3424" w:rsidRPr="00DD644E" w:rsidRDefault="002A3424" w:rsidP="002A3424">
      <w:pPr>
        <w:rPr>
          <w:rFonts w:ascii="Cambria" w:hAnsi="Cambria"/>
          <w:lang w:val="en-GB"/>
        </w:rPr>
      </w:pPr>
      <w:r w:rsidRPr="00DD644E">
        <w:rPr>
          <w:rFonts w:ascii="Cambria" w:hAnsi="Cambria"/>
          <w:lang w:val="en-GB"/>
        </w:rPr>
        <w:t>NGO</w:t>
      </w:r>
      <w:r w:rsidRPr="00DD644E">
        <w:rPr>
          <w:rFonts w:ascii="Cambria" w:hAnsi="Cambria"/>
          <w:lang w:val="en-GB"/>
        </w:rPr>
        <w:tab/>
      </w:r>
      <w:r w:rsidRPr="00DD644E">
        <w:rPr>
          <w:rFonts w:ascii="Cambria" w:hAnsi="Cambria"/>
          <w:lang w:val="en-GB"/>
        </w:rPr>
        <w:tab/>
        <w:t>Non-</w:t>
      </w:r>
      <w:r w:rsidR="004C1A5A" w:rsidRPr="00DD644E">
        <w:rPr>
          <w:rFonts w:ascii="Cambria" w:hAnsi="Cambria"/>
          <w:lang w:val="en-GB"/>
        </w:rPr>
        <w:t xml:space="preserve">Governmental </w:t>
      </w:r>
      <w:r w:rsidRPr="00DD644E">
        <w:rPr>
          <w:rFonts w:ascii="Cambria" w:hAnsi="Cambria"/>
          <w:lang w:val="en-GB"/>
        </w:rPr>
        <w:t>Organization</w:t>
      </w:r>
    </w:p>
    <w:p w14:paraId="6170FC33" w14:textId="77777777" w:rsidR="009313D5" w:rsidRPr="00DD644E" w:rsidRDefault="009313D5" w:rsidP="002A3424">
      <w:pPr>
        <w:rPr>
          <w:rFonts w:ascii="Cambria" w:hAnsi="Cambria"/>
          <w:lang w:val="en-GB"/>
        </w:rPr>
      </w:pPr>
      <w:r w:rsidRPr="00DD644E">
        <w:rPr>
          <w:rFonts w:ascii="Cambria" w:hAnsi="Cambria"/>
          <w:lang w:val="en-GB"/>
        </w:rPr>
        <w:t>OST</w:t>
      </w:r>
      <w:r w:rsidRPr="00DD644E">
        <w:rPr>
          <w:rFonts w:ascii="Cambria" w:hAnsi="Cambria"/>
          <w:lang w:val="en-GB"/>
        </w:rPr>
        <w:tab/>
      </w:r>
      <w:r w:rsidRPr="00DD644E">
        <w:rPr>
          <w:rFonts w:ascii="Cambria" w:hAnsi="Cambria"/>
          <w:lang w:val="en-GB"/>
        </w:rPr>
        <w:tab/>
        <w:t>GOARN Operational Support Team</w:t>
      </w:r>
    </w:p>
    <w:p w14:paraId="46881010" w14:textId="77777777" w:rsidR="00F51417" w:rsidRPr="00DD644E" w:rsidRDefault="00F51417" w:rsidP="002A3424">
      <w:pPr>
        <w:rPr>
          <w:rFonts w:ascii="Cambria" w:hAnsi="Cambria"/>
          <w:lang w:val="en-GB"/>
        </w:rPr>
      </w:pPr>
      <w:r w:rsidRPr="00DD644E">
        <w:rPr>
          <w:rFonts w:ascii="Cambria" w:hAnsi="Cambria"/>
          <w:lang w:val="en-GB"/>
        </w:rPr>
        <w:t>ORT</w:t>
      </w:r>
      <w:r w:rsidRPr="00DD644E">
        <w:rPr>
          <w:rFonts w:ascii="Cambria" w:hAnsi="Cambria"/>
          <w:lang w:val="en-GB"/>
        </w:rPr>
        <w:tab/>
      </w:r>
      <w:r w:rsidRPr="00DD644E">
        <w:rPr>
          <w:rFonts w:ascii="Cambria" w:hAnsi="Cambria"/>
          <w:lang w:val="en-GB"/>
        </w:rPr>
        <w:tab/>
        <w:t>GOARN Outbreak Response Training</w:t>
      </w:r>
    </w:p>
    <w:p w14:paraId="6CDCFFFD" w14:textId="77777777" w:rsidR="004E60AD" w:rsidRPr="00DD644E" w:rsidRDefault="004E60AD" w:rsidP="002A3424">
      <w:pPr>
        <w:rPr>
          <w:rFonts w:ascii="Cambria" w:hAnsi="Cambria"/>
          <w:lang w:val="en-GB"/>
        </w:rPr>
      </w:pPr>
      <w:r w:rsidRPr="00DD644E">
        <w:rPr>
          <w:rFonts w:ascii="Cambria" w:hAnsi="Cambria"/>
          <w:lang w:val="en-GB"/>
        </w:rPr>
        <w:t>PHRRC</w:t>
      </w:r>
      <w:r w:rsidRPr="00DD644E">
        <w:rPr>
          <w:rFonts w:ascii="Cambria" w:hAnsi="Cambria"/>
          <w:lang w:val="en-GB"/>
        </w:rPr>
        <w:tab/>
      </w:r>
      <w:r w:rsidRPr="00DD644E">
        <w:rPr>
          <w:rFonts w:ascii="Cambria" w:hAnsi="Cambria"/>
          <w:lang w:val="en-GB"/>
        </w:rPr>
        <w:tab/>
        <w:t>Public Health Rapid Response Capacity</w:t>
      </w:r>
    </w:p>
    <w:p w14:paraId="7555865E" w14:textId="77777777" w:rsidR="00FB311D" w:rsidRPr="00DD644E" w:rsidRDefault="00FB311D" w:rsidP="002A3424">
      <w:pPr>
        <w:rPr>
          <w:rFonts w:ascii="Cambria" w:hAnsi="Cambria"/>
          <w:lang w:val="en-GB"/>
        </w:rPr>
      </w:pPr>
      <w:r w:rsidRPr="00DD644E">
        <w:rPr>
          <w:rFonts w:ascii="Cambria" w:hAnsi="Cambria"/>
          <w:lang w:val="en-GB"/>
        </w:rPr>
        <w:t>RFA</w:t>
      </w:r>
      <w:r w:rsidRPr="00DD644E">
        <w:rPr>
          <w:rFonts w:ascii="Cambria" w:hAnsi="Cambria"/>
          <w:lang w:val="en-GB"/>
        </w:rPr>
        <w:tab/>
      </w:r>
      <w:r w:rsidRPr="00DD644E">
        <w:rPr>
          <w:rFonts w:ascii="Cambria" w:hAnsi="Cambria"/>
          <w:lang w:val="en-GB"/>
        </w:rPr>
        <w:tab/>
        <w:t>GOARN Request for Assistance</w:t>
      </w:r>
    </w:p>
    <w:p w14:paraId="6D10AEEB" w14:textId="77777777" w:rsidR="00247F0D" w:rsidRPr="00DD644E" w:rsidRDefault="00247F0D" w:rsidP="00B86FBF">
      <w:pPr>
        <w:rPr>
          <w:rFonts w:ascii="Cambria" w:hAnsi="Cambria"/>
          <w:lang w:val="en-GB"/>
        </w:rPr>
      </w:pPr>
      <w:r w:rsidRPr="00DD644E">
        <w:rPr>
          <w:rFonts w:ascii="Cambria" w:hAnsi="Cambria"/>
          <w:lang w:val="en-GB"/>
        </w:rPr>
        <w:t>RO</w:t>
      </w:r>
      <w:r w:rsidRPr="00DD644E">
        <w:rPr>
          <w:rFonts w:ascii="Cambria" w:hAnsi="Cambria"/>
          <w:lang w:val="en-GB"/>
        </w:rPr>
        <w:tab/>
      </w:r>
      <w:r w:rsidRPr="00DD644E">
        <w:rPr>
          <w:rFonts w:ascii="Cambria" w:hAnsi="Cambria"/>
          <w:lang w:val="en-GB"/>
        </w:rPr>
        <w:tab/>
        <w:t xml:space="preserve">WHO Regional </w:t>
      </w:r>
      <w:r w:rsidR="00B86FBF" w:rsidRPr="00DD644E">
        <w:rPr>
          <w:rFonts w:ascii="Cambria" w:hAnsi="Cambria"/>
          <w:lang w:val="en-GB"/>
        </w:rPr>
        <w:t>O</w:t>
      </w:r>
      <w:r w:rsidRPr="00DD644E">
        <w:rPr>
          <w:rFonts w:ascii="Cambria" w:hAnsi="Cambria"/>
          <w:lang w:val="en-GB"/>
        </w:rPr>
        <w:t>ffice</w:t>
      </w:r>
    </w:p>
    <w:p w14:paraId="3413676E" w14:textId="77777777" w:rsidR="003A1E83" w:rsidRPr="00DD644E" w:rsidRDefault="003A1E83" w:rsidP="002A3424">
      <w:pPr>
        <w:rPr>
          <w:rFonts w:ascii="Cambria" w:hAnsi="Cambria"/>
          <w:lang w:val="en-GB"/>
        </w:rPr>
      </w:pPr>
      <w:r w:rsidRPr="00DD644E">
        <w:rPr>
          <w:rFonts w:ascii="Cambria" w:hAnsi="Cambria"/>
          <w:lang w:val="en-GB"/>
        </w:rPr>
        <w:t>RRA</w:t>
      </w:r>
      <w:r w:rsidRPr="00DD644E">
        <w:rPr>
          <w:rFonts w:ascii="Cambria" w:hAnsi="Cambria"/>
          <w:lang w:val="en-GB"/>
        </w:rPr>
        <w:tab/>
      </w:r>
      <w:r w:rsidRPr="00DD644E">
        <w:rPr>
          <w:rFonts w:ascii="Cambria" w:hAnsi="Cambria"/>
          <w:lang w:val="en-GB"/>
        </w:rPr>
        <w:tab/>
        <w:t>Rapid Risk Assessment</w:t>
      </w:r>
    </w:p>
    <w:p w14:paraId="6773BCC0" w14:textId="77777777" w:rsidR="00F910C3" w:rsidRPr="00DD644E" w:rsidRDefault="00F910C3" w:rsidP="002A3424">
      <w:pPr>
        <w:rPr>
          <w:rFonts w:ascii="Cambria" w:hAnsi="Cambria"/>
          <w:lang w:val="en-GB"/>
        </w:rPr>
      </w:pPr>
      <w:r w:rsidRPr="00DD644E">
        <w:rPr>
          <w:rFonts w:ascii="Cambria" w:hAnsi="Cambria"/>
          <w:lang w:val="en-GB"/>
        </w:rPr>
        <w:t>SCOM</w:t>
      </w:r>
      <w:r w:rsidRPr="00DD644E">
        <w:rPr>
          <w:rFonts w:ascii="Cambria" w:hAnsi="Cambria"/>
          <w:lang w:val="en-GB"/>
        </w:rPr>
        <w:tab/>
      </w:r>
      <w:r w:rsidRPr="00DD644E">
        <w:rPr>
          <w:rFonts w:ascii="Cambria" w:hAnsi="Cambria"/>
          <w:lang w:val="en-GB"/>
        </w:rPr>
        <w:tab/>
        <w:t>GOARN Steering Committee</w:t>
      </w:r>
    </w:p>
    <w:p w14:paraId="5E1D1120" w14:textId="27C7A9A5" w:rsidR="008841D9" w:rsidRPr="00DD644E" w:rsidRDefault="008841D9" w:rsidP="002A3424">
      <w:pPr>
        <w:rPr>
          <w:rFonts w:ascii="Cambria" w:hAnsi="Cambria"/>
          <w:lang w:val="en-GB"/>
        </w:rPr>
      </w:pPr>
      <w:r w:rsidRPr="00DD644E">
        <w:rPr>
          <w:rFonts w:ascii="Cambria" w:hAnsi="Cambria"/>
          <w:lang w:val="en-GB"/>
        </w:rPr>
        <w:t>SoP</w:t>
      </w:r>
      <w:r w:rsidRPr="00DD644E">
        <w:rPr>
          <w:rFonts w:ascii="Cambria" w:hAnsi="Cambria"/>
          <w:lang w:val="en-GB"/>
        </w:rPr>
        <w:tab/>
      </w:r>
      <w:r w:rsidRPr="00DD644E">
        <w:rPr>
          <w:rFonts w:ascii="Cambria" w:hAnsi="Cambria"/>
          <w:lang w:val="en-GB"/>
        </w:rPr>
        <w:tab/>
        <w:t>Standard Operating Procedures</w:t>
      </w:r>
    </w:p>
    <w:p w14:paraId="31C3DD6F" w14:textId="05AB0350" w:rsidR="004C1A5A" w:rsidRPr="00DD644E" w:rsidRDefault="004C1A5A" w:rsidP="002A3424">
      <w:pPr>
        <w:rPr>
          <w:rFonts w:ascii="Cambria" w:hAnsi="Cambria"/>
          <w:lang w:val="en-GB"/>
        </w:rPr>
      </w:pPr>
      <w:r w:rsidRPr="00DD644E">
        <w:rPr>
          <w:rFonts w:ascii="Cambria" w:hAnsi="Cambria"/>
          <w:lang w:val="en-GB"/>
        </w:rPr>
        <w:t>ToR</w:t>
      </w:r>
      <w:r w:rsidRPr="00DD644E">
        <w:rPr>
          <w:rFonts w:ascii="Cambria" w:hAnsi="Cambria"/>
          <w:lang w:val="en-GB"/>
        </w:rPr>
        <w:tab/>
      </w:r>
      <w:r w:rsidRPr="00DD644E">
        <w:rPr>
          <w:rFonts w:ascii="Cambria" w:hAnsi="Cambria"/>
          <w:lang w:val="en-GB"/>
        </w:rPr>
        <w:tab/>
        <w:t>Terms of Reference</w:t>
      </w:r>
    </w:p>
    <w:p w14:paraId="1C26F0BD" w14:textId="77777777" w:rsidR="00F910C3" w:rsidRPr="00DD644E" w:rsidRDefault="00F910C3" w:rsidP="002A3424">
      <w:pPr>
        <w:rPr>
          <w:rFonts w:ascii="Cambria" w:hAnsi="Cambria"/>
          <w:lang w:val="en-GB"/>
        </w:rPr>
      </w:pPr>
      <w:r w:rsidRPr="00DD644E">
        <w:rPr>
          <w:rFonts w:ascii="Cambria" w:hAnsi="Cambria"/>
          <w:lang w:val="en-GB"/>
        </w:rPr>
        <w:t>WHE</w:t>
      </w:r>
      <w:r w:rsidRPr="00DD644E">
        <w:rPr>
          <w:rFonts w:ascii="Cambria" w:hAnsi="Cambria"/>
          <w:lang w:val="en-GB"/>
        </w:rPr>
        <w:tab/>
      </w:r>
      <w:r w:rsidRPr="00DD644E">
        <w:rPr>
          <w:rFonts w:ascii="Cambria" w:hAnsi="Cambria"/>
          <w:lang w:val="en-GB"/>
        </w:rPr>
        <w:tab/>
        <w:t>WHO Health Emergencies Programme</w:t>
      </w:r>
    </w:p>
    <w:p w14:paraId="1CEE3CA8" w14:textId="77777777" w:rsidR="002A3424" w:rsidRPr="00DD644E" w:rsidRDefault="002A3424" w:rsidP="002A3424">
      <w:pPr>
        <w:rPr>
          <w:rFonts w:ascii="Cambria" w:hAnsi="Cambria"/>
          <w:lang w:val="en-GB"/>
        </w:rPr>
      </w:pPr>
      <w:r w:rsidRPr="00DD644E">
        <w:rPr>
          <w:rFonts w:ascii="Cambria" w:hAnsi="Cambria"/>
          <w:lang w:val="en-GB"/>
        </w:rPr>
        <w:t>WHO</w:t>
      </w:r>
      <w:r w:rsidRPr="00DD644E">
        <w:rPr>
          <w:rFonts w:ascii="Cambria" w:hAnsi="Cambria"/>
          <w:lang w:val="en-GB"/>
        </w:rPr>
        <w:tab/>
      </w:r>
      <w:r w:rsidRPr="00DD644E">
        <w:rPr>
          <w:rFonts w:ascii="Cambria" w:hAnsi="Cambria"/>
          <w:lang w:val="en-GB"/>
        </w:rPr>
        <w:tab/>
        <w:t>World Health Organization</w:t>
      </w:r>
    </w:p>
    <w:p w14:paraId="7A99C322" w14:textId="77777777" w:rsidR="00F910C3" w:rsidRPr="00DD644E" w:rsidRDefault="00F910C3" w:rsidP="002A3424">
      <w:pPr>
        <w:rPr>
          <w:rFonts w:ascii="Cambria" w:hAnsi="Cambria"/>
          <w:lang w:val="en-GB"/>
        </w:rPr>
      </w:pPr>
    </w:p>
    <w:p w14:paraId="77DFE1D7" w14:textId="77777777" w:rsidR="00F910C3" w:rsidRPr="00DD644E" w:rsidRDefault="00F910C3" w:rsidP="002A3424">
      <w:pPr>
        <w:rPr>
          <w:rFonts w:ascii="Cambria" w:hAnsi="Cambria"/>
          <w:lang w:val="en-GB"/>
        </w:rPr>
      </w:pPr>
    </w:p>
    <w:p w14:paraId="62E7E3EC" w14:textId="77777777" w:rsidR="00F910C3" w:rsidRPr="00DD644E" w:rsidRDefault="00F910C3" w:rsidP="002A3424">
      <w:pPr>
        <w:rPr>
          <w:rFonts w:ascii="Cambria" w:hAnsi="Cambria"/>
          <w:lang w:val="en-GB"/>
        </w:rPr>
      </w:pPr>
    </w:p>
    <w:p w14:paraId="751FC772" w14:textId="77777777" w:rsidR="00F910C3" w:rsidRPr="00DD644E" w:rsidRDefault="00F910C3" w:rsidP="002A3424">
      <w:pPr>
        <w:rPr>
          <w:rFonts w:ascii="Cambria" w:hAnsi="Cambria"/>
          <w:lang w:val="en-GB"/>
        </w:rPr>
      </w:pPr>
    </w:p>
    <w:p w14:paraId="5F336423" w14:textId="77777777" w:rsidR="00F910C3" w:rsidRPr="00DD644E" w:rsidRDefault="00F910C3" w:rsidP="002A3424">
      <w:pPr>
        <w:rPr>
          <w:rFonts w:ascii="Cambria" w:hAnsi="Cambria"/>
          <w:lang w:val="en-GB"/>
        </w:rPr>
      </w:pPr>
    </w:p>
    <w:p w14:paraId="51957924" w14:textId="77777777" w:rsidR="00F910C3" w:rsidRPr="00DD644E" w:rsidRDefault="00F910C3" w:rsidP="002A3424">
      <w:pPr>
        <w:rPr>
          <w:rFonts w:ascii="Cambria" w:hAnsi="Cambria"/>
          <w:lang w:val="en-GB"/>
        </w:rPr>
      </w:pPr>
    </w:p>
    <w:p w14:paraId="6E553F87" w14:textId="77777777" w:rsidR="00E26580" w:rsidRPr="00DD644E" w:rsidRDefault="00E26580" w:rsidP="002A3424">
      <w:pPr>
        <w:rPr>
          <w:rFonts w:ascii="Cambria" w:hAnsi="Cambria"/>
          <w:lang w:val="en-GB"/>
        </w:rPr>
      </w:pPr>
    </w:p>
    <w:p w14:paraId="57731BFF" w14:textId="77777777" w:rsidR="00E26580" w:rsidRPr="00DD644E" w:rsidRDefault="00E26580" w:rsidP="002A3424">
      <w:pPr>
        <w:rPr>
          <w:rFonts w:ascii="Cambria" w:hAnsi="Cambria"/>
          <w:lang w:val="en-GB"/>
        </w:rPr>
        <w:sectPr w:rsidR="00E26580" w:rsidRPr="00DD644E" w:rsidSect="007B091B">
          <w:footerReference w:type="default" r:id="rId11"/>
          <w:pgSz w:w="11906" w:h="16838"/>
          <w:pgMar w:top="1418" w:right="1418" w:bottom="1418" w:left="1418" w:header="709" w:footer="454" w:gutter="0"/>
          <w:pgNumType w:fmt="upperLetter" w:start="1"/>
          <w:cols w:space="708"/>
          <w:docGrid w:linePitch="360"/>
        </w:sectPr>
      </w:pPr>
    </w:p>
    <w:p w14:paraId="7605EC83" w14:textId="522EAC14" w:rsidR="00E26580" w:rsidRPr="00DD644E" w:rsidRDefault="00D13CFC" w:rsidP="00D05534">
      <w:pPr>
        <w:pStyle w:val="Heading1"/>
        <w:spacing w:before="0"/>
        <w:rPr>
          <w:lang w:val="en-GB"/>
        </w:rPr>
      </w:pPr>
      <w:r w:rsidRPr="00DD644E">
        <w:rPr>
          <w:lang w:val="en-GB"/>
        </w:rPr>
        <w:lastRenderedPageBreak/>
        <w:t xml:space="preserve">GOARN </w:t>
      </w:r>
      <w:bookmarkStart w:id="13" w:name="_Toc16538989"/>
      <w:r w:rsidR="002E4A41" w:rsidRPr="00DD644E">
        <w:rPr>
          <w:lang w:val="en-GB"/>
        </w:rPr>
        <w:t>BACKGROUND</w:t>
      </w:r>
      <w:bookmarkEnd w:id="13"/>
    </w:p>
    <w:p w14:paraId="5C4F467D" w14:textId="37305BCA" w:rsidR="007C4F58" w:rsidRPr="00DD644E" w:rsidRDefault="007807BE" w:rsidP="00955459">
      <w:pPr>
        <w:jc w:val="both"/>
        <w:rPr>
          <w:rFonts w:ascii="Cambria" w:hAnsi="Cambria"/>
          <w:lang w:val="en-GB"/>
        </w:rPr>
      </w:pPr>
      <w:r w:rsidRPr="00DD644E">
        <w:rPr>
          <w:rFonts w:ascii="Cambria" w:hAnsi="Cambria"/>
          <w:lang w:val="en-GB"/>
        </w:rPr>
        <w:t xml:space="preserve">The </w:t>
      </w:r>
      <w:r w:rsidR="007C4F58" w:rsidRPr="00DD644E">
        <w:rPr>
          <w:rFonts w:ascii="Cambria" w:hAnsi="Cambria"/>
          <w:lang w:val="en-GB"/>
        </w:rPr>
        <w:t xml:space="preserve">Global Outbreak Alert and Response Network (GOARN) was established as a framework for technical partners and networks from around the world to coordinate and provide technical assistance to WHO </w:t>
      </w:r>
      <w:r w:rsidR="00820940" w:rsidRPr="00DD644E">
        <w:rPr>
          <w:rFonts w:ascii="Cambria" w:hAnsi="Cambria"/>
          <w:lang w:val="en-GB"/>
        </w:rPr>
        <w:t>M</w:t>
      </w:r>
      <w:r w:rsidR="007C4F58" w:rsidRPr="00DD644E">
        <w:rPr>
          <w:rFonts w:ascii="Cambria" w:hAnsi="Cambria"/>
          <w:lang w:val="en-GB"/>
        </w:rPr>
        <w:t xml:space="preserve">ember States </w:t>
      </w:r>
      <w:r w:rsidR="00955459" w:rsidRPr="00DD644E">
        <w:rPr>
          <w:rFonts w:ascii="Cambria" w:hAnsi="Cambria"/>
          <w:lang w:val="en-GB"/>
        </w:rPr>
        <w:t xml:space="preserve">to respond </w:t>
      </w:r>
      <w:r w:rsidR="008841D9" w:rsidRPr="00DD644E">
        <w:rPr>
          <w:rFonts w:ascii="Cambria" w:hAnsi="Cambria"/>
          <w:lang w:val="en-GB"/>
        </w:rPr>
        <w:t>to public health emergencies</w:t>
      </w:r>
      <w:r w:rsidR="007C4F58" w:rsidRPr="00DD644E">
        <w:rPr>
          <w:rFonts w:ascii="Cambria" w:hAnsi="Cambria"/>
          <w:lang w:val="en-GB"/>
        </w:rPr>
        <w:t xml:space="preserve">. </w:t>
      </w:r>
      <w:r w:rsidR="00F97AF5" w:rsidRPr="00DD644E">
        <w:rPr>
          <w:rFonts w:ascii="Cambria" w:hAnsi="Cambria"/>
          <w:lang w:val="en-GB"/>
        </w:rPr>
        <w:t>E</w:t>
      </w:r>
      <w:r w:rsidR="007C4F58" w:rsidRPr="00DD644E">
        <w:rPr>
          <w:rFonts w:ascii="Cambria" w:hAnsi="Cambria"/>
          <w:lang w:val="en-GB"/>
        </w:rPr>
        <w:t xml:space="preserve">stablished in </w:t>
      </w:r>
      <w:r w:rsidR="00F97AF5" w:rsidRPr="00DD644E">
        <w:rPr>
          <w:rFonts w:ascii="Cambria" w:hAnsi="Cambria"/>
          <w:lang w:val="en-GB"/>
        </w:rPr>
        <w:t xml:space="preserve">April </w:t>
      </w:r>
      <w:r w:rsidR="007C4F58" w:rsidRPr="00DD644E">
        <w:rPr>
          <w:rFonts w:ascii="Cambria" w:hAnsi="Cambria"/>
          <w:lang w:val="en-GB"/>
        </w:rPr>
        <w:t>2000</w:t>
      </w:r>
      <w:r w:rsidR="00F97AF5" w:rsidRPr="00DD644E">
        <w:rPr>
          <w:rFonts w:ascii="Cambria" w:hAnsi="Cambria"/>
          <w:lang w:val="en-GB"/>
        </w:rPr>
        <w:t xml:space="preserve"> with </w:t>
      </w:r>
      <w:r w:rsidR="00955459" w:rsidRPr="00DD644E">
        <w:rPr>
          <w:rFonts w:ascii="Cambria" w:hAnsi="Cambria"/>
          <w:lang w:val="en-GB"/>
        </w:rPr>
        <w:t xml:space="preserve">a </w:t>
      </w:r>
      <w:r w:rsidR="00F97AF5" w:rsidRPr="00DD644E">
        <w:rPr>
          <w:rFonts w:ascii="Cambria" w:hAnsi="Cambria"/>
          <w:lang w:val="en-GB"/>
        </w:rPr>
        <w:t>founding base of 60 institutions</w:t>
      </w:r>
      <w:r w:rsidR="007C4F58" w:rsidRPr="00DD644E">
        <w:rPr>
          <w:rFonts w:ascii="Cambria" w:hAnsi="Cambria"/>
          <w:lang w:val="en-GB"/>
        </w:rPr>
        <w:t xml:space="preserve">, </w:t>
      </w:r>
      <w:r w:rsidR="00D73FDF" w:rsidRPr="00DD644E">
        <w:rPr>
          <w:rFonts w:ascii="Cambria" w:hAnsi="Cambria"/>
          <w:lang w:val="en-GB"/>
        </w:rPr>
        <w:t>GOARN</w:t>
      </w:r>
      <w:r w:rsidR="007C4F58" w:rsidRPr="00DD644E">
        <w:rPr>
          <w:rFonts w:ascii="Cambria" w:hAnsi="Cambria"/>
          <w:lang w:val="en-GB"/>
        </w:rPr>
        <w:t xml:space="preserve"> currently comprises over </w:t>
      </w:r>
      <w:r w:rsidR="00FC34F7" w:rsidRPr="00DD644E">
        <w:rPr>
          <w:rFonts w:ascii="Cambria" w:hAnsi="Cambria"/>
          <w:lang w:val="en-GB"/>
        </w:rPr>
        <w:t xml:space="preserve">240 </w:t>
      </w:r>
      <w:r w:rsidR="007C4F58" w:rsidRPr="00DD644E">
        <w:rPr>
          <w:rFonts w:ascii="Cambria" w:hAnsi="Cambria"/>
          <w:lang w:val="en-GB"/>
        </w:rPr>
        <w:t xml:space="preserve">technical institutions and networks, </w:t>
      </w:r>
      <w:r w:rsidR="00B86FBF" w:rsidRPr="00DD644E">
        <w:rPr>
          <w:rFonts w:ascii="Cambria" w:hAnsi="Cambria"/>
          <w:lang w:val="en-GB"/>
        </w:rPr>
        <w:t xml:space="preserve">including </w:t>
      </w:r>
      <w:r w:rsidR="007C4F58" w:rsidRPr="00DD644E">
        <w:rPr>
          <w:rFonts w:ascii="Cambria" w:hAnsi="Cambria"/>
          <w:lang w:val="en-GB"/>
        </w:rPr>
        <w:t xml:space="preserve">academic and research institutes, national </w:t>
      </w:r>
      <w:r w:rsidR="005E6462" w:rsidRPr="00DD644E">
        <w:rPr>
          <w:rFonts w:ascii="Cambria" w:hAnsi="Cambria"/>
          <w:lang w:val="en-GB"/>
        </w:rPr>
        <w:t xml:space="preserve">public </w:t>
      </w:r>
      <w:r w:rsidR="007C4F58" w:rsidRPr="00DD644E">
        <w:rPr>
          <w:rFonts w:ascii="Cambria" w:hAnsi="Cambria"/>
          <w:lang w:val="en-GB"/>
        </w:rPr>
        <w:t>health agencies</w:t>
      </w:r>
      <w:r w:rsidR="005E6462" w:rsidRPr="00DD644E">
        <w:rPr>
          <w:rFonts w:ascii="Cambria" w:hAnsi="Cambria"/>
          <w:lang w:val="en-GB"/>
        </w:rPr>
        <w:t xml:space="preserve">, </w:t>
      </w:r>
      <w:r w:rsidR="007C4F58" w:rsidRPr="00DD644E">
        <w:rPr>
          <w:rFonts w:ascii="Cambria" w:hAnsi="Cambria"/>
          <w:lang w:val="en-GB"/>
        </w:rPr>
        <w:t xml:space="preserve">non-governmental organizations, UN agencies and </w:t>
      </w:r>
      <w:r w:rsidR="00287A81" w:rsidRPr="00DD644E">
        <w:rPr>
          <w:rFonts w:ascii="Cambria" w:hAnsi="Cambria"/>
          <w:lang w:val="en-GB"/>
        </w:rPr>
        <w:t xml:space="preserve">other </w:t>
      </w:r>
      <w:r w:rsidR="007C4F58" w:rsidRPr="00DD644E">
        <w:rPr>
          <w:rFonts w:ascii="Cambria" w:hAnsi="Cambria"/>
          <w:lang w:val="en-GB"/>
        </w:rPr>
        <w:t xml:space="preserve">organizations.  </w:t>
      </w:r>
    </w:p>
    <w:p w14:paraId="68500EA3" w14:textId="77777777" w:rsidR="007C4F58" w:rsidRPr="00DD644E" w:rsidRDefault="007C4F58" w:rsidP="007C4F58">
      <w:pPr>
        <w:jc w:val="both"/>
        <w:rPr>
          <w:rFonts w:ascii="Cambria" w:hAnsi="Cambria"/>
          <w:lang w:val="en-GB"/>
        </w:rPr>
      </w:pPr>
    </w:p>
    <w:p w14:paraId="624E6C43" w14:textId="4D1BDEB2" w:rsidR="00EB1DC7" w:rsidRPr="00DD644E" w:rsidRDefault="00EB1DC7" w:rsidP="00922DE9">
      <w:pPr>
        <w:jc w:val="both"/>
        <w:rPr>
          <w:rFonts w:ascii="Cambria" w:hAnsi="Cambria"/>
          <w:lang w:val="en-GB"/>
        </w:rPr>
      </w:pPr>
      <w:r w:rsidRPr="00DD644E">
        <w:rPr>
          <w:rFonts w:ascii="Cambria" w:hAnsi="Cambria"/>
          <w:lang w:val="en-GB"/>
        </w:rPr>
        <w:t xml:space="preserve">Governance of GOARN is provided by a </w:t>
      </w:r>
      <w:r w:rsidR="009A1D7E" w:rsidRPr="00DD644E">
        <w:rPr>
          <w:rFonts w:ascii="Cambria" w:hAnsi="Cambria"/>
          <w:lang w:val="en-GB"/>
        </w:rPr>
        <w:t>21-member</w:t>
      </w:r>
      <w:r w:rsidRPr="00DD644E">
        <w:rPr>
          <w:rFonts w:ascii="Cambria" w:hAnsi="Cambria"/>
          <w:lang w:val="en-GB"/>
        </w:rPr>
        <w:t xml:space="preserve"> Steering Committee (SCOM)</w:t>
      </w:r>
      <w:r w:rsidR="006C2125" w:rsidRPr="00DD644E">
        <w:rPr>
          <w:rFonts w:ascii="Cambria" w:hAnsi="Cambria"/>
          <w:lang w:val="en-GB"/>
        </w:rPr>
        <w:t xml:space="preserve">, </w:t>
      </w:r>
      <w:r w:rsidRPr="00DD644E">
        <w:rPr>
          <w:rFonts w:ascii="Cambria" w:hAnsi="Cambria"/>
          <w:lang w:val="en-GB"/>
        </w:rPr>
        <w:t xml:space="preserve">comprised of one WHO representative and 20 </w:t>
      </w:r>
      <w:r w:rsidR="002C7949" w:rsidRPr="00DD644E">
        <w:rPr>
          <w:rFonts w:ascii="Cambria" w:hAnsi="Cambria"/>
          <w:lang w:val="en-GB"/>
        </w:rPr>
        <w:t xml:space="preserve">representatives </w:t>
      </w:r>
      <w:r w:rsidRPr="00DD644E">
        <w:rPr>
          <w:rFonts w:ascii="Cambria" w:hAnsi="Cambria"/>
          <w:lang w:val="en-GB"/>
        </w:rPr>
        <w:t xml:space="preserve">from GOARN partner institutions. </w:t>
      </w:r>
    </w:p>
    <w:p w14:paraId="759C3980" w14:textId="77777777" w:rsidR="00EB1DC7" w:rsidRPr="00DD644E" w:rsidRDefault="00EB1DC7" w:rsidP="00EB1DC7">
      <w:pPr>
        <w:jc w:val="both"/>
        <w:rPr>
          <w:rFonts w:ascii="Cambria" w:hAnsi="Cambria"/>
          <w:lang w:val="en-GB"/>
        </w:rPr>
      </w:pPr>
    </w:p>
    <w:p w14:paraId="0556EAAD" w14:textId="1FB6824D" w:rsidR="00811A02" w:rsidRPr="00DD644E" w:rsidRDefault="007C4F58" w:rsidP="00955459">
      <w:pPr>
        <w:jc w:val="both"/>
        <w:rPr>
          <w:rFonts w:ascii="Cambria" w:hAnsi="Cambria"/>
          <w:lang w:val="en-GB"/>
        </w:rPr>
      </w:pPr>
      <w:r w:rsidRPr="00DD644E">
        <w:rPr>
          <w:rFonts w:ascii="Cambria" w:hAnsi="Cambria"/>
          <w:lang w:val="en-GB"/>
        </w:rPr>
        <w:t xml:space="preserve">GOARN has an established track-record in providing technical support and participating in responses to infectious disease outbreaks and other public health emergencies. In the 18 years since its inception, GOARN has successfully responded to over </w:t>
      </w:r>
      <w:r w:rsidR="008841D9" w:rsidRPr="00DD644E">
        <w:rPr>
          <w:rFonts w:ascii="Cambria" w:hAnsi="Cambria"/>
          <w:lang w:val="en-GB"/>
        </w:rPr>
        <w:t>130</w:t>
      </w:r>
      <w:r w:rsidRPr="00DD644E">
        <w:rPr>
          <w:rFonts w:ascii="Cambria" w:hAnsi="Cambria"/>
          <w:lang w:val="en-GB"/>
        </w:rPr>
        <w:t xml:space="preserve"> </w:t>
      </w:r>
      <w:r w:rsidR="004E60AD" w:rsidRPr="00DD644E">
        <w:rPr>
          <w:rFonts w:ascii="Cambria" w:hAnsi="Cambria"/>
          <w:lang w:val="en-GB"/>
        </w:rPr>
        <w:t>public health emergencies</w:t>
      </w:r>
      <w:r w:rsidRPr="00DD644E">
        <w:rPr>
          <w:rFonts w:ascii="Cambria" w:hAnsi="Cambria"/>
          <w:lang w:val="en-GB"/>
        </w:rPr>
        <w:t xml:space="preserve"> in </w:t>
      </w:r>
      <w:r w:rsidR="008841D9" w:rsidRPr="00DD644E">
        <w:rPr>
          <w:rFonts w:ascii="Cambria" w:hAnsi="Cambria"/>
          <w:lang w:val="en-GB"/>
        </w:rPr>
        <w:t>90</w:t>
      </w:r>
      <w:r w:rsidRPr="00DD644E">
        <w:rPr>
          <w:rFonts w:ascii="Cambria" w:hAnsi="Cambria"/>
          <w:lang w:val="en-GB"/>
        </w:rPr>
        <w:t xml:space="preserve"> </w:t>
      </w:r>
      <w:r w:rsidR="009A1D7E" w:rsidRPr="00DD644E">
        <w:rPr>
          <w:rFonts w:ascii="Cambria" w:hAnsi="Cambria"/>
          <w:lang w:val="en-GB"/>
        </w:rPr>
        <w:t>countries and</w:t>
      </w:r>
      <w:r w:rsidR="00955459" w:rsidRPr="00DD644E">
        <w:rPr>
          <w:rFonts w:ascii="Cambria" w:hAnsi="Cambria"/>
          <w:lang w:val="en-GB"/>
        </w:rPr>
        <w:t xml:space="preserve"> has deployed </w:t>
      </w:r>
      <w:r w:rsidRPr="00DD644E">
        <w:rPr>
          <w:rFonts w:ascii="Cambria" w:hAnsi="Cambria"/>
          <w:lang w:val="en-GB"/>
        </w:rPr>
        <w:t xml:space="preserve">over </w:t>
      </w:r>
      <w:r w:rsidR="008841D9" w:rsidRPr="00DD644E">
        <w:rPr>
          <w:rFonts w:ascii="Cambria" w:hAnsi="Cambria"/>
          <w:lang w:val="en-GB"/>
        </w:rPr>
        <w:t>2</w:t>
      </w:r>
      <w:r w:rsidR="00A24215" w:rsidRPr="00DD644E">
        <w:rPr>
          <w:rFonts w:ascii="Cambria" w:hAnsi="Cambria"/>
          <w:lang w:val="en-GB"/>
        </w:rPr>
        <w:t>,</w:t>
      </w:r>
      <w:r w:rsidR="008841D9" w:rsidRPr="00DD644E">
        <w:rPr>
          <w:rFonts w:ascii="Cambria" w:hAnsi="Cambria"/>
          <w:lang w:val="en-GB"/>
        </w:rPr>
        <w:t>700</w:t>
      </w:r>
      <w:r w:rsidRPr="00DD644E">
        <w:rPr>
          <w:rFonts w:ascii="Cambria" w:hAnsi="Cambria"/>
          <w:lang w:val="en-GB"/>
        </w:rPr>
        <w:t xml:space="preserve"> international </w:t>
      </w:r>
      <w:r w:rsidR="00955459" w:rsidRPr="00DD644E">
        <w:rPr>
          <w:rFonts w:ascii="Cambria" w:hAnsi="Cambria"/>
          <w:lang w:val="en-GB"/>
        </w:rPr>
        <w:t xml:space="preserve">responders </w:t>
      </w:r>
      <w:r w:rsidRPr="00DD644E">
        <w:rPr>
          <w:rFonts w:ascii="Cambria" w:hAnsi="Cambria"/>
          <w:lang w:val="en-GB"/>
        </w:rPr>
        <w:t>covering the broad spectrum of disciplines</w:t>
      </w:r>
      <w:r w:rsidR="004E60AD" w:rsidRPr="00DD644E">
        <w:rPr>
          <w:rFonts w:ascii="Cambria" w:hAnsi="Cambria"/>
          <w:lang w:val="en-GB"/>
        </w:rPr>
        <w:t xml:space="preserve">: </w:t>
      </w:r>
      <w:r w:rsidRPr="00DD644E">
        <w:rPr>
          <w:rFonts w:ascii="Cambria" w:hAnsi="Cambria"/>
          <w:lang w:val="en-GB"/>
        </w:rPr>
        <w:t>epidemiolog</w:t>
      </w:r>
      <w:r w:rsidR="006C2125" w:rsidRPr="00DD644E">
        <w:rPr>
          <w:rFonts w:ascii="Cambria" w:hAnsi="Cambria"/>
          <w:lang w:val="en-GB"/>
        </w:rPr>
        <w:t>y and surveillance</w:t>
      </w:r>
      <w:r w:rsidRPr="00DD644E">
        <w:rPr>
          <w:rFonts w:ascii="Cambria" w:hAnsi="Cambria"/>
          <w:lang w:val="en-GB"/>
        </w:rPr>
        <w:t xml:space="preserve">, laboratory, </w:t>
      </w:r>
      <w:r w:rsidR="006C2125" w:rsidRPr="00DD644E">
        <w:rPr>
          <w:rFonts w:ascii="Cambria" w:hAnsi="Cambria"/>
          <w:lang w:val="en-GB"/>
        </w:rPr>
        <w:t>coordination</w:t>
      </w:r>
      <w:r w:rsidR="00820940" w:rsidRPr="00DD644E">
        <w:rPr>
          <w:rFonts w:ascii="Cambria" w:hAnsi="Cambria"/>
          <w:lang w:val="en-GB"/>
        </w:rPr>
        <w:t xml:space="preserve">, </w:t>
      </w:r>
      <w:r w:rsidRPr="00DD644E">
        <w:rPr>
          <w:rFonts w:ascii="Cambria" w:hAnsi="Cambria"/>
          <w:lang w:val="en-GB"/>
        </w:rPr>
        <w:t>infection prevention and control</w:t>
      </w:r>
      <w:r w:rsidR="006C2125" w:rsidRPr="00DD644E">
        <w:rPr>
          <w:rFonts w:ascii="Cambria" w:hAnsi="Cambria"/>
          <w:lang w:val="en-GB"/>
        </w:rPr>
        <w:t xml:space="preserve">, </w:t>
      </w:r>
      <w:r w:rsidRPr="00DD644E">
        <w:rPr>
          <w:rFonts w:ascii="Cambria" w:hAnsi="Cambria"/>
          <w:lang w:val="en-GB"/>
        </w:rPr>
        <w:t>case management</w:t>
      </w:r>
      <w:r w:rsidR="00955459" w:rsidRPr="00DD644E">
        <w:rPr>
          <w:rFonts w:ascii="Cambria" w:hAnsi="Cambria"/>
          <w:lang w:val="en-GB"/>
        </w:rPr>
        <w:t>, and others.</w:t>
      </w:r>
      <w:r w:rsidRPr="00DD644E">
        <w:rPr>
          <w:rFonts w:ascii="Cambria" w:hAnsi="Cambria"/>
          <w:lang w:val="en-GB"/>
        </w:rPr>
        <w:t xml:space="preserve"> </w:t>
      </w:r>
    </w:p>
    <w:p w14:paraId="72759608" w14:textId="77777777" w:rsidR="007C4F58" w:rsidRPr="00DD644E" w:rsidRDefault="007C4F58" w:rsidP="007C4F58">
      <w:pPr>
        <w:jc w:val="both"/>
        <w:rPr>
          <w:rFonts w:ascii="Cambria" w:hAnsi="Cambria"/>
          <w:lang w:val="en-GB"/>
        </w:rPr>
      </w:pPr>
    </w:p>
    <w:p w14:paraId="2409B109" w14:textId="77777777" w:rsidR="006C2125" w:rsidRPr="00DD644E" w:rsidRDefault="006C2125" w:rsidP="002C7949">
      <w:pPr>
        <w:jc w:val="both"/>
        <w:rPr>
          <w:rFonts w:ascii="Cambria" w:hAnsi="Cambria"/>
          <w:lang w:val="en-GB"/>
        </w:rPr>
      </w:pPr>
      <w:r w:rsidRPr="00DD644E">
        <w:rPr>
          <w:rFonts w:ascii="Cambria" w:hAnsi="Cambria"/>
          <w:lang w:val="en-GB"/>
        </w:rPr>
        <w:t xml:space="preserve">GOARN </w:t>
      </w:r>
      <w:r w:rsidR="002C7949" w:rsidRPr="00DD644E">
        <w:rPr>
          <w:rFonts w:ascii="Cambria" w:hAnsi="Cambria"/>
          <w:lang w:val="en-GB"/>
        </w:rPr>
        <w:t>consist</w:t>
      </w:r>
      <w:r w:rsidR="00D73FDF" w:rsidRPr="00DD644E">
        <w:rPr>
          <w:rFonts w:ascii="Cambria" w:hAnsi="Cambria"/>
          <w:lang w:val="en-GB"/>
        </w:rPr>
        <w:t>s</w:t>
      </w:r>
      <w:r w:rsidR="002C7949" w:rsidRPr="00DD644E">
        <w:rPr>
          <w:rFonts w:ascii="Cambria" w:hAnsi="Cambria"/>
          <w:lang w:val="en-GB"/>
        </w:rPr>
        <w:t xml:space="preserve"> of </w:t>
      </w:r>
      <w:r w:rsidRPr="00DD644E">
        <w:rPr>
          <w:rFonts w:ascii="Cambria" w:hAnsi="Cambria"/>
          <w:lang w:val="en-GB"/>
        </w:rPr>
        <w:t xml:space="preserve">3 </w:t>
      </w:r>
      <w:r w:rsidR="005E6462" w:rsidRPr="00DD644E">
        <w:rPr>
          <w:rFonts w:ascii="Cambria" w:hAnsi="Cambria"/>
          <w:lang w:val="en-GB"/>
        </w:rPr>
        <w:t xml:space="preserve">main </w:t>
      </w:r>
      <w:r w:rsidRPr="00DD644E">
        <w:rPr>
          <w:rFonts w:ascii="Cambria" w:hAnsi="Cambria"/>
          <w:lang w:val="en-GB"/>
        </w:rPr>
        <w:t>components:</w:t>
      </w:r>
    </w:p>
    <w:p w14:paraId="22D97120" w14:textId="77777777" w:rsidR="00D73FDF" w:rsidRPr="00DD644E" w:rsidRDefault="00D73FDF" w:rsidP="002C7949">
      <w:pPr>
        <w:jc w:val="both"/>
        <w:rPr>
          <w:rFonts w:ascii="Cambria" w:hAnsi="Cambria"/>
          <w:lang w:val="en-GB"/>
        </w:rPr>
      </w:pPr>
    </w:p>
    <w:p w14:paraId="0AD59DB6" w14:textId="77777777" w:rsidR="006C2125" w:rsidRPr="00DD644E" w:rsidRDefault="006C2125" w:rsidP="006C2125">
      <w:pPr>
        <w:pStyle w:val="ListParagraph"/>
        <w:numPr>
          <w:ilvl w:val="0"/>
          <w:numId w:val="21"/>
        </w:numPr>
        <w:jc w:val="both"/>
        <w:rPr>
          <w:rFonts w:ascii="Cambria" w:hAnsi="Cambria"/>
          <w:lang w:val="en-GB"/>
        </w:rPr>
      </w:pPr>
      <w:r w:rsidRPr="00DD644E">
        <w:rPr>
          <w:rFonts w:ascii="Cambria" w:hAnsi="Cambria"/>
          <w:b/>
          <w:bCs/>
          <w:lang w:val="en-GB"/>
        </w:rPr>
        <w:t>GOARN</w:t>
      </w:r>
      <w:r w:rsidRPr="00DD644E">
        <w:rPr>
          <w:rFonts w:ascii="Cambria" w:hAnsi="Cambria"/>
          <w:lang w:val="en-GB"/>
        </w:rPr>
        <w:t>, the network of partner institutions;</w:t>
      </w:r>
    </w:p>
    <w:p w14:paraId="401014BA" w14:textId="77777777" w:rsidR="006C2125" w:rsidRPr="00DD644E" w:rsidRDefault="006C2125" w:rsidP="00D73FDF">
      <w:pPr>
        <w:pStyle w:val="ListParagraph"/>
        <w:numPr>
          <w:ilvl w:val="0"/>
          <w:numId w:val="21"/>
        </w:numPr>
        <w:jc w:val="both"/>
        <w:rPr>
          <w:rFonts w:ascii="Cambria" w:hAnsi="Cambria"/>
          <w:lang w:val="en-GB"/>
        </w:rPr>
      </w:pPr>
      <w:r w:rsidRPr="00DD644E">
        <w:rPr>
          <w:rFonts w:ascii="Cambria" w:hAnsi="Cambria"/>
          <w:b/>
          <w:bCs/>
          <w:lang w:val="en-GB"/>
        </w:rPr>
        <w:t>GOARN Operational Support Team (OST)</w:t>
      </w:r>
      <w:r w:rsidRPr="00DD644E">
        <w:rPr>
          <w:rFonts w:ascii="Cambria" w:hAnsi="Cambria"/>
          <w:lang w:val="en-GB"/>
        </w:rPr>
        <w:t>, based in WHO HQ in Geneva</w:t>
      </w:r>
      <w:r w:rsidR="00D73FDF" w:rsidRPr="00DD644E">
        <w:rPr>
          <w:rFonts w:ascii="Cambria" w:hAnsi="Cambria"/>
          <w:lang w:val="en-GB"/>
        </w:rPr>
        <w:t>, providing support and coordinating day-to-day activities of the network</w:t>
      </w:r>
      <w:r w:rsidRPr="00DD644E">
        <w:rPr>
          <w:rFonts w:ascii="Cambria" w:hAnsi="Cambria"/>
          <w:lang w:val="en-GB"/>
        </w:rPr>
        <w:t>;</w:t>
      </w:r>
    </w:p>
    <w:p w14:paraId="43F7F398" w14:textId="38677179" w:rsidR="006C2125" w:rsidRPr="00DD644E" w:rsidRDefault="006C2125" w:rsidP="00955459">
      <w:pPr>
        <w:pStyle w:val="ListParagraph"/>
        <w:numPr>
          <w:ilvl w:val="0"/>
          <w:numId w:val="21"/>
        </w:numPr>
        <w:jc w:val="both"/>
        <w:rPr>
          <w:rFonts w:ascii="Cambria" w:hAnsi="Cambria"/>
          <w:lang w:val="en-GB"/>
        </w:rPr>
      </w:pPr>
      <w:r w:rsidRPr="00DD644E">
        <w:rPr>
          <w:rFonts w:ascii="Cambria" w:hAnsi="Cambria"/>
          <w:b/>
          <w:bCs/>
          <w:lang w:val="en-GB"/>
        </w:rPr>
        <w:t>GOARN Steering Committee (SCOM)</w:t>
      </w:r>
      <w:r w:rsidRPr="00DD644E">
        <w:rPr>
          <w:rFonts w:ascii="Cambria" w:hAnsi="Cambria"/>
          <w:lang w:val="en-GB"/>
        </w:rPr>
        <w:t>, 21</w:t>
      </w:r>
      <w:r w:rsidR="009A1D7E" w:rsidRPr="00DD644E">
        <w:rPr>
          <w:rFonts w:ascii="Cambria" w:hAnsi="Cambria"/>
          <w:lang w:val="en-GB"/>
        </w:rPr>
        <w:t>-</w:t>
      </w:r>
      <w:r w:rsidRPr="00DD644E">
        <w:rPr>
          <w:rFonts w:ascii="Cambria" w:hAnsi="Cambria"/>
          <w:lang w:val="en-GB"/>
        </w:rPr>
        <w:t xml:space="preserve">member body which provides leadership and </w:t>
      </w:r>
      <w:r w:rsidR="00955459" w:rsidRPr="00DD644E">
        <w:rPr>
          <w:rFonts w:ascii="Cambria" w:hAnsi="Cambria"/>
          <w:lang w:val="en-GB"/>
        </w:rPr>
        <w:t xml:space="preserve">governance for </w:t>
      </w:r>
      <w:r w:rsidRPr="00DD644E">
        <w:rPr>
          <w:rFonts w:ascii="Cambria" w:hAnsi="Cambria"/>
          <w:lang w:val="en-GB"/>
        </w:rPr>
        <w:t>the network.</w:t>
      </w:r>
    </w:p>
    <w:p w14:paraId="1A48E7C3" w14:textId="77777777" w:rsidR="006C2125" w:rsidRPr="00DD644E" w:rsidRDefault="006C2125" w:rsidP="006C2125">
      <w:pPr>
        <w:jc w:val="both"/>
        <w:rPr>
          <w:rFonts w:ascii="Cambria" w:hAnsi="Cambria"/>
          <w:lang w:val="en-GB"/>
        </w:rPr>
      </w:pPr>
    </w:p>
    <w:p w14:paraId="79EFD9A3" w14:textId="1D65DDEC" w:rsidR="00A26CBD" w:rsidRPr="00DD644E" w:rsidRDefault="00846CA1" w:rsidP="00955459">
      <w:pPr>
        <w:jc w:val="both"/>
        <w:rPr>
          <w:rFonts w:ascii="Cambria" w:hAnsi="Cambria"/>
          <w:lang w:val="en-GB"/>
        </w:rPr>
      </w:pPr>
      <w:r w:rsidRPr="00DD644E">
        <w:rPr>
          <w:rFonts w:ascii="Cambria" w:hAnsi="Cambria"/>
          <w:lang w:val="en-GB"/>
        </w:rPr>
        <w:t xml:space="preserve">In </w:t>
      </w:r>
      <w:r w:rsidR="004E60AD" w:rsidRPr="00DD644E">
        <w:rPr>
          <w:rFonts w:ascii="Cambria" w:hAnsi="Cambria"/>
          <w:lang w:val="en-GB"/>
        </w:rPr>
        <w:t>June 2017</w:t>
      </w:r>
      <w:r w:rsidR="006C2125" w:rsidRPr="00DD644E">
        <w:rPr>
          <w:rFonts w:ascii="Cambria" w:hAnsi="Cambria"/>
          <w:lang w:val="en-GB"/>
        </w:rPr>
        <w:t xml:space="preserve">, </w:t>
      </w:r>
      <w:r w:rsidR="00955459" w:rsidRPr="00DD644E">
        <w:rPr>
          <w:rFonts w:ascii="Cambria" w:hAnsi="Cambria"/>
          <w:lang w:val="en-GB"/>
        </w:rPr>
        <w:t xml:space="preserve">the </w:t>
      </w:r>
      <w:r w:rsidR="00EB1DC7" w:rsidRPr="00DD644E">
        <w:rPr>
          <w:rFonts w:ascii="Cambria" w:hAnsi="Cambria"/>
          <w:lang w:val="en-GB"/>
        </w:rPr>
        <w:t xml:space="preserve">GOARN Steering Committee endorsed plans for </w:t>
      </w:r>
      <w:r w:rsidR="00955459" w:rsidRPr="00DD644E">
        <w:rPr>
          <w:rFonts w:ascii="Cambria" w:hAnsi="Cambria"/>
          <w:lang w:val="en-GB"/>
        </w:rPr>
        <w:t xml:space="preserve">the </w:t>
      </w:r>
      <w:r w:rsidR="00EB1DC7" w:rsidRPr="00DD644E">
        <w:rPr>
          <w:rFonts w:ascii="Cambria" w:hAnsi="Cambria"/>
          <w:lang w:val="en-GB"/>
        </w:rPr>
        <w:t>further development of GOARN, initiat</w:t>
      </w:r>
      <w:r w:rsidR="00A26CBD" w:rsidRPr="00DD644E">
        <w:rPr>
          <w:rFonts w:ascii="Cambria" w:hAnsi="Cambria"/>
          <w:lang w:val="en-GB"/>
        </w:rPr>
        <w:t>ive referred to as GOARN 2.0</w:t>
      </w:r>
      <w:r w:rsidR="00BD5444" w:rsidRPr="00DD644E">
        <w:rPr>
          <w:rFonts w:ascii="Cambria" w:hAnsi="Cambria"/>
          <w:lang w:val="en-GB"/>
        </w:rPr>
        <w:t>. These plans were endorsed by GOARN partners in December 2017 in the Global Meeting of GOARN partners:</w:t>
      </w:r>
    </w:p>
    <w:p w14:paraId="017D2C18" w14:textId="77777777" w:rsidR="00A26CBD" w:rsidRPr="00DD644E" w:rsidRDefault="00A26CBD" w:rsidP="004E60AD">
      <w:pPr>
        <w:jc w:val="both"/>
        <w:rPr>
          <w:rFonts w:ascii="Cambria" w:hAnsi="Cambria"/>
          <w:lang w:val="en-GB"/>
        </w:rPr>
      </w:pPr>
    </w:p>
    <w:p w14:paraId="3A113B28" w14:textId="77777777" w:rsidR="007B091B" w:rsidRPr="00DD644E" w:rsidRDefault="00EB1DC7" w:rsidP="007B091B">
      <w:pPr>
        <w:jc w:val="center"/>
        <w:rPr>
          <w:rFonts w:ascii="Cambria" w:hAnsi="Cambria"/>
          <w:i/>
          <w:iCs/>
          <w:color w:val="FF6600"/>
          <w:lang w:val="en-GB"/>
        </w:rPr>
      </w:pPr>
      <w:r w:rsidRPr="00DD644E">
        <w:rPr>
          <w:rFonts w:ascii="Cambria" w:hAnsi="Cambria"/>
          <w:i/>
          <w:iCs/>
          <w:color w:val="FF6600"/>
          <w:lang w:val="en-GB"/>
        </w:rPr>
        <w:t>The vision of GOARN is a network of institutions and stakeholders to improve disease event detection, international coordination and response at lo</w:t>
      </w:r>
      <w:r w:rsidR="007B091B" w:rsidRPr="00DD644E">
        <w:rPr>
          <w:rFonts w:ascii="Cambria" w:hAnsi="Cambria"/>
          <w:i/>
          <w:iCs/>
          <w:color w:val="FF6600"/>
          <w:lang w:val="en-GB"/>
        </w:rPr>
        <w:t>cal, regional and global levels;</w:t>
      </w:r>
      <w:r w:rsidRPr="00DD644E">
        <w:rPr>
          <w:rFonts w:ascii="Cambria" w:hAnsi="Cambria"/>
          <w:i/>
          <w:iCs/>
          <w:color w:val="FF6600"/>
          <w:lang w:val="en-GB"/>
        </w:rPr>
        <w:t xml:space="preserve"> </w:t>
      </w:r>
    </w:p>
    <w:p w14:paraId="42174E57" w14:textId="77777777" w:rsidR="00EB1DC7" w:rsidRPr="00DD644E" w:rsidRDefault="00EB1DC7" w:rsidP="007B091B">
      <w:pPr>
        <w:jc w:val="center"/>
        <w:rPr>
          <w:rFonts w:ascii="Cambria" w:hAnsi="Cambria"/>
          <w:i/>
          <w:iCs/>
          <w:color w:val="FF6600"/>
          <w:lang w:val="en-GB"/>
        </w:rPr>
      </w:pPr>
      <w:r w:rsidRPr="00DD644E">
        <w:rPr>
          <w:rFonts w:ascii="Cambria" w:hAnsi="Cambria"/>
          <w:i/>
          <w:iCs/>
          <w:color w:val="FF6600"/>
          <w:lang w:val="en-GB"/>
        </w:rPr>
        <w:t>with access to technical support and expert teams throughout the world who can deploy rapidly and work effectively in the field in a highly coordinated response.</w:t>
      </w:r>
    </w:p>
    <w:p w14:paraId="132538A0" w14:textId="77777777" w:rsidR="00106627" w:rsidRPr="00DD644E" w:rsidRDefault="00106627" w:rsidP="00EB1DC7">
      <w:pPr>
        <w:jc w:val="both"/>
        <w:rPr>
          <w:rFonts w:ascii="Cambria" w:hAnsi="Cambria"/>
          <w:lang w:val="en-GB"/>
        </w:rPr>
      </w:pPr>
    </w:p>
    <w:p w14:paraId="15F9FD83" w14:textId="63851E63" w:rsidR="00BD5444" w:rsidRPr="00DD644E" w:rsidRDefault="00BD5444" w:rsidP="00B86FBF">
      <w:pPr>
        <w:jc w:val="both"/>
        <w:rPr>
          <w:rFonts w:ascii="Cambria" w:hAnsi="Cambria"/>
          <w:lang w:val="en-GB"/>
        </w:rPr>
      </w:pPr>
      <w:r w:rsidRPr="00DD644E">
        <w:rPr>
          <w:rFonts w:ascii="Cambria" w:hAnsi="Cambria"/>
          <w:lang w:val="en-GB"/>
        </w:rPr>
        <w:t>GOARN 2.0 includes a greater country-level focus, expanded regional development and operations of the network, a major focus of promoting stronger governance</w:t>
      </w:r>
      <w:r w:rsidR="00922DE9" w:rsidRPr="00DD644E">
        <w:rPr>
          <w:rFonts w:ascii="Cambria" w:hAnsi="Cambria"/>
          <w:lang w:val="en-GB"/>
        </w:rPr>
        <w:t xml:space="preserve"> and creating enabling environment for</w:t>
      </w:r>
      <w:r w:rsidRPr="00DD644E">
        <w:rPr>
          <w:rFonts w:ascii="Cambria" w:hAnsi="Cambria"/>
          <w:lang w:val="en-GB"/>
        </w:rPr>
        <w:t xml:space="preserve"> involvement of partners in all areas of work – including alert and risk assessment, rapid response, training and research. </w:t>
      </w:r>
    </w:p>
    <w:p w14:paraId="327F4496" w14:textId="77777777" w:rsidR="00BD5444" w:rsidRPr="00DD644E" w:rsidRDefault="00BD5444" w:rsidP="00D73FDF">
      <w:pPr>
        <w:jc w:val="both"/>
        <w:rPr>
          <w:rFonts w:ascii="Cambria" w:hAnsi="Cambria"/>
          <w:lang w:val="en-GB"/>
        </w:rPr>
      </w:pPr>
    </w:p>
    <w:p w14:paraId="5776F898" w14:textId="77777777" w:rsidR="00D73FDF" w:rsidRPr="00DD644E" w:rsidRDefault="00D73FDF" w:rsidP="000B6E36">
      <w:pPr>
        <w:jc w:val="both"/>
        <w:rPr>
          <w:rFonts w:ascii="Cambria" w:hAnsi="Cambria"/>
          <w:lang w:val="en-GB"/>
        </w:rPr>
      </w:pPr>
      <w:r w:rsidRPr="00DD644E">
        <w:rPr>
          <w:rFonts w:ascii="Cambria" w:hAnsi="Cambria"/>
          <w:lang w:val="en-GB"/>
        </w:rPr>
        <w:t>GOARN</w:t>
      </w:r>
      <w:r w:rsidR="005E6462" w:rsidRPr="00DD644E">
        <w:rPr>
          <w:rFonts w:ascii="Cambria" w:hAnsi="Cambria"/>
          <w:lang w:val="en-GB"/>
        </w:rPr>
        <w:t xml:space="preserve"> 2.0</w:t>
      </w:r>
      <w:r w:rsidRPr="00DD644E">
        <w:rPr>
          <w:rFonts w:ascii="Cambria" w:hAnsi="Cambria"/>
          <w:lang w:val="en-GB"/>
        </w:rPr>
        <w:t xml:space="preserve"> plans are aligned with the recommendations of several high-level panels which conducted reviews in 2015 and 2016 in the aftermath of the Ebola virus disease outbreak in West Africa. These reviews provided recommendations on the reform of WHO and the global systems for managing infectious disease outbreaks and emergencies, as well as for further development and operations of GOARN, and include: Advisory Group on Reform of WHO’s Work in Outbreaks </w:t>
      </w:r>
      <w:r w:rsidRPr="00DD644E">
        <w:rPr>
          <w:rFonts w:ascii="Cambria" w:hAnsi="Cambria"/>
          <w:lang w:val="en-GB"/>
        </w:rPr>
        <w:lastRenderedPageBreak/>
        <w:t>and Emergencies with Health and Humanitarian Consequences</w:t>
      </w:r>
      <w:r w:rsidRPr="00DD644E">
        <w:rPr>
          <w:rStyle w:val="FootnoteReference"/>
          <w:rFonts w:ascii="Cambria" w:hAnsi="Cambria"/>
          <w:lang w:val="en-GB"/>
        </w:rPr>
        <w:footnoteReference w:id="2"/>
      </w:r>
      <w:r w:rsidRPr="00DD644E">
        <w:rPr>
          <w:rFonts w:ascii="Cambria" w:hAnsi="Cambria"/>
          <w:lang w:val="en-GB"/>
        </w:rPr>
        <w:t>, Review Committee under the International Health Regulations  (2005)</w:t>
      </w:r>
      <w:r w:rsidRPr="00DD644E">
        <w:rPr>
          <w:rStyle w:val="FootnoteReference"/>
          <w:rFonts w:ascii="Cambria" w:hAnsi="Cambria"/>
          <w:lang w:val="en-GB"/>
        </w:rPr>
        <w:footnoteReference w:id="3"/>
      </w:r>
      <w:r w:rsidRPr="00DD644E">
        <w:rPr>
          <w:rFonts w:ascii="Cambria" w:hAnsi="Cambria"/>
          <w:lang w:val="en-GB"/>
        </w:rPr>
        <w:t xml:space="preserve">  and Independent Oversight and Advisory Committee (IOAC) for the WHO Health Emergencies Programme</w:t>
      </w:r>
      <w:r w:rsidRPr="00DD644E">
        <w:rPr>
          <w:rStyle w:val="FootnoteReference"/>
          <w:rFonts w:ascii="Cambria" w:hAnsi="Cambria"/>
          <w:lang w:val="en-GB"/>
        </w:rPr>
        <w:footnoteReference w:id="4"/>
      </w:r>
      <w:r w:rsidRPr="00DD644E">
        <w:rPr>
          <w:rFonts w:ascii="Cambria" w:hAnsi="Cambria"/>
          <w:lang w:val="en-GB"/>
        </w:rPr>
        <w:t xml:space="preserve">.  </w:t>
      </w:r>
    </w:p>
    <w:p w14:paraId="0A2BD1B6" w14:textId="77777777" w:rsidR="00D73FDF" w:rsidRPr="00DD644E" w:rsidRDefault="00D73FDF" w:rsidP="006C2125">
      <w:pPr>
        <w:jc w:val="both"/>
        <w:rPr>
          <w:rFonts w:ascii="Cambria" w:hAnsi="Cambria"/>
          <w:lang w:val="en-GB"/>
        </w:rPr>
      </w:pPr>
    </w:p>
    <w:p w14:paraId="4E18FB93" w14:textId="77777777" w:rsidR="00106627" w:rsidRPr="00DD644E" w:rsidRDefault="006C2125" w:rsidP="006C2125">
      <w:pPr>
        <w:jc w:val="both"/>
        <w:rPr>
          <w:rFonts w:ascii="Cambria" w:hAnsi="Cambria"/>
          <w:lang w:val="en-GB"/>
        </w:rPr>
      </w:pPr>
      <w:r w:rsidRPr="00DD644E">
        <w:rPr>
          <w:rFonts w:ascii="Cambria" w:hAnsi="Cambria"/>
          <w:lang w:val="en-GB"/>
        </w:rPr>
        <w:t xml:space="preserve">GOARN 2.0 includes </w:t>
      </w:r>
      <w:r w:rsidR="00106627" w:rsidRPr="00DD644E">
        <w:rPr>
          <w:rFonts w:ascii="Cambria" w:hAnsi="Cambria"/>
          <w:lang w:val="en-GB"/>
        </w:rPr>
        <w:t>5 areas of work (AoW)</w:t>
      </w:r>
      <w:r w:rsidRPr="00DD644E">
        <w:rPr>
          <w:rFonts w:ascii="Cambria" w:hAnsi="Cambria"/>
          <w:lang w:val="en-GB"/>
        </w:rPr>
        <w:t>:</w:t>
      </w:r>
    </w:p>
    <w:p w14:paraId="2F7802AE" w14:textId="77777777" w:rsidR="00EB2D80" w:rsidRPr="00DD644E" w:rsidRDefault="00EB2D80" w:rsidP="006C2125">
      <w:pPr>
        <w:jc w:val="both"/>
        <w:rPr>
          <w:rFonts w:ascii="Cambria" w:hAnsi="Cambria"/>
          <w:lang w:val="en-GB"/>
        </w:rPr>
      </w:pPr>
    </w:p>
    <w:p w14:paraId="2A0BA39B" w14:textId="77777777" w:rsidR="00106627" w:rsidRPr="00DD644E" w:rsidRDefault="00106627" w:rsidP="005E6462">
      <w:pPr>
        <w:pStyle w:val="ListParagraph"/>
        <w:numPr>
          <w:ilvl w:val="0"/>
          <w:numId w:val="25"/>
        </w:numPr>
        <w:jc w:val="both"/>
        <w:rPr>
          <w:rFonts w:ascii="Cambria" w:hAnsi="Cambria"/>
          <w:lang w:val="en-GB"/>
        </w:rPr>
      </w:pPr>
      <w:r w:rsidRPr="00DD644E">
        <w:rPr>
          <w:rFonts w:ascii="Cambria" w:hAnsi="Cambria"/>
          <w:b/>
          <w:bCs/>
          <w:lang w:val="en-GB"/>
        </w:rPr>
        <w:t>Alert and Risk Assessment</w:t>
      </w:r>
      <w:r w:rsidRPr="00DD644E">
        <w:rPr>
          <w:rFonts w:ascii="Cambria" w:hAnsi="Cambria"/>
          <w:lang w:val="en-GB"/>
        </w:rPr>
        <w:t xml:space="preserve"> - Improved coordination of alert, risk assessment and response activities among GOARN partners.</w:t>
      </w:r>
    </w:p>
    <w:p w14:paraId="1B903559" w14:textId="77777777" w:rsidR="00106627" w:rsidRPr="00DD644E" w:rsidRDefault="00106627" w:rsidP="005E6462">
      <w:pPr>
        <w:pStyle w:val="ListParagraph"/>
        <w:numPr>
          <w:ilvl w:val="0"/>
          <w:numId w:val="25"/>
        </w:numPr>
        <w:jc w:val="both"/>
        <w:rPr>
          <w:rFonts w:ascii="Cambria" w:hAnsi="Cambria"/>
          <w:lang w:val="en-GB"/>
        </w:rPr>
      </w:pPr>
      <w:r w:rsidRPr="00DD644E">
        <w:rPr>
          <w:rFonts w:ascii="Cambria" w:hAnsi="Cambria"/>
          <w:b/>
          <w:bCs/>
          <w:lang w:val="en-GB"/>
        </w:rPr>
        <w:t>Public Health Rapid Response Capacity</w:t>
      </w:r>
      <w:r w:rsidRPr="00DD644E">
        <w:rPr>
          <w:rFonts w:ascii="Cambria" w:hAnsi="Cambria"/>
          <w:lang w:val="en-GB"/>
        </w:rPr>
        <w:t xml:space="preserve"> - Coordination, planning and deployment of rapid response capacity, including rapid deployment of mobile laboratory support.</w:t>
      </w:r>
    </w:p>
    <w:p w14:paraId="065B481D" w14:textId="77777777" w:rsidR="00106627" w:rsidRPr="00DD644E" w:rsidRDefault="00106627" w:rsidP="005E6462">
      <w:pPr>
        <w:pStyle w:val="ListParagraph"/>
        <w:numPr>
          <w:ilvl w:val="0"/>
          <w:numId w:val="25"/>
        </w:numPr>
        <w:jc w:val="both"/>
        <w:rPr>
          <w:rFonts w:ascii="Cambria" w:hAnsi="Cambria"/>
          <w:lang w:val="en-GB"/>
        </w:rPr>
      </w:pPr>
      <w:r w:rsidRPr="00DD644E">
        <w:rPr>
          <w:rFonts w:ascii="Cambria" w:hAnsi="Cambria"/>
          <w:b/>
          <w:bCs/>
          <w:lang w:val="en-GB"/>
        </w:rPr>
        <w:t>Operational research and tools development</w:t>
      </w:r>
      <w:r w:rsidRPr="00DD644E">
        <w:rPr>
          <w:rFonts w:ascii="Cambria" w:hAnsi="Cambria"/>
          <w:lang w:val="en-GB"/>
        </w:rPr>
        <w:t xml:space="preserve"> - Integrating </w:t>
      </w:r>
      <w:r w:rsidR="00FD5C88" w:rsidRPr="00DD644E">
        <w:rPr>
          <w:rFonts w:ascii="Cambria" w:hAnsi="Cambria"/>
          <w:lang w:val="en-GB"/>
        </w:rPr>
        <w:t>r</w:t>
      </w:r>
      <w:r w:rsidRPr="00DD644E">
        <w:rPr>
          <w:rFonts w:ascii="Cambria" w:hAnsi="Cambria"/>
          <w:lang w:val="en-GB"/>
        </w:rPr>
        <w:t xml:space="preserve">esearch into </w:t>
      </w:r>
      <w:r w:rsidR="00FD5C88" w:rsidRPr="00DD644E">
        <w:rPr>
          <w:rFonts w:ascii="Cambria" w:hAnsi="Cambria"/>
          <w:lang w:val="en-GB"/>
        </w:rPr>
        <w:t>r</w:t>
      </w:r>
      <w:r w:rsidRPr="00DD644E">
        <w:rPr>
          <w:rFonts w:ascii="Cambria" w:hAnsi="Cambria"/>
          <w:lang w:val="en-GB"/>
        </w:rPr>
        <w:t>esponse.</w:t>
      </w:r>
    </w:p>
    <w:p w14:paraId="76EA3D86" w14:textId="77777777" w:rsidR="00EB2D80" w:rsidRPr="00DD644E" w:rsidRDefault="00106627" w:rsidP="00EB2D80">
      <w:pPr>
        <w:pStyle w:val="ListParagraph"/>
        <w:numPr>
          <w:ilvl w:val="0"/>
          <w:numId w:val="25"/>
        </w:numPr>
        <w:jc w:val="both"/>
        <w:rPr>
          <w:rFonts w:ascii="Cambria" w:hAnsi="Cambria"/>
          <w:lang w:val="en-GB"/>
        </w:rPr>
      </w:pPr>
      <w:r w:rsidRPr="00DD644E">
        <w:rPr>
          <w:rFonts w:ascii="Cambria" w:hAnsi="Cambria"/>
          <w:b/>
          <w:bCs/>
          <w:lang w:val="en-GB"/>
        </w:rPr>
        <w:t>Training</w:t>
      </w:r>
      <w:r w:rsidRPr="00DD644E">
        <w:rPr>
          <w:rFonts w:ascii="Cambria" w:hAnsi="Cambria"/>
          <w:lang w:val="en-GB"/>
        </w:rPr>
        <w:t xml:space="preserve"> - Development of GOARN Outbreak Response Training Programme, including 3 – tiered strategy and global faculty.</w:t>
      </w:r>
      <w:r w:rsidR="00EB2D80" w:rsidRPr="00DD644E">
        <w:rPr>
          <w:rFonts w:ascii="Cambria" w:hAnsi="Cambria"/>
          <w:b/>
          <w:bCs/>
          <w:lang w:val="en-GB"/>
        </w:rPr>
        <w:t xml:space="preserve"> </w:t>
      </w:r>
    </w:p>
    <w:p w14:paraId="13473857" w14:textId="77777777" w:rsidR="00B13B60" w:rsidRPr="00DD644E" w:rsidRDefault="00EB2D80" w:rsidP="00EB2D80">
      <w:pPr>
        <w:pStyle w:val="ListParagraph"/>
        <w:numPr>
          <w:ilvl w:val="0"/>
          <w:numId w:val="25"/>
        </w:numPr>
        <w:jc w:val="both"/>
        <w:rPr>
          <w:rFonts w:ascii="Cambria" w:hAnsi="Cambria"/>
          <w:lang w:val="en-GB"/>
        </w:rPr>
      </w:pPr>
      <w:r w:rsidRPr="00DD644E">
        <w:rPr>
          <w:rFonts w:ascii="Cambria" w:hAnsi="Cambria"/>
          <w:b/>
          <w:bCs/>
          <w:lang w:val="en-GB"/>
        </w:rPr>
        <w:t>Governance</w:t>
      </w:r>
      <w:r w:rsidRPr="00DD644E">
        <w:rPr>
          <w:rFonts w:ascii="Cambria" w:hAnsi="Cambria"/>
          <w:lang w:val="en-GB"/>
        </w:rPr>
        <w:t xml:space="preserve"> - Creating enabling environment for involvement of all partners in the development and operations of the network.</w:t>
      </w:r>
    </w:p>
    <w:p w14:paraId="2E49226B" w14:textId="77777777" w:rsidR="00EB2D80" w:rsidRPr="00DD644E" w:rsidRDefault="00EB2D80" w:rsidP="00D63E7F">
      <w:pPr>
        <w:spacing w:after="200"/>
        <w:rPr>
          <w:rFonts w:ascii="Cambria" w:hAnsi="Cambria"/>
          <w:lang w:val="en-GB"/>
        </w:rPr>
      </w:pPr>
    </w:p>
    <w:p w14:paraId="46BA4148" w14:textId="77777777" w:rsidR="00D63E7F" w:rsidRPr="00DD644E" w:rsidRDefault="00D63E7F" w:rsidP="00D63E7F">
      <w:pPr>
        <w:spacing w:after="200"/>
        <w:rPr>
          <w:rFonts w:ascii="Cambria" w:hAnsi="Cambria"/>
          <w:lang w:val="en-GB"/>
        </w:rPr>
      </w:pPr>
      <w:r w:rsidRPr="00DD644E">
        <w:rPr>
          <w:rFonts w:ascii="Cambria" w:hAnsi="Cambria"/>
          <w:lang w:val="en-GB"/>
        </w:rPr>
        <w:t>All areas of work enhance GOARN</w:t>
      </w:r>
      <w:r w:rsidR="00287A81" w:rsidRPr="00DD644E">
        <w:rPr>
          <w:rFonts w:ascii="Cambria" w:hAnsi="Cambria"/>
          <w:lang w:val="en-GB"/>
        </w:rPr>
        <w:t>’s</w:t>
      </w:r>
      <w:r w:rsidRPr="00DD644E">
        <w:rPr>
          <w:rFonts w:ascii="Cambria" w:hAnsi="Cambria"/>
          <w:lang w:val="en-GB"/>
        </w:rPr>
        <w:t xml:space="preserve"> capacity to provide support to </w:t>
      </w:r>
      <w:r w:rsidR="00BD5444" w:rsidRPr="00DD644E">
        <w:rPr>
          <w:rFonts w:ascii="Cambria" w:hAnsi="Cambria"/>
          <w:lang w:val="en-GB"/>
        </w:rPr>
        <w:t xml:space="preserve">alert and </w:t>
      </w:r>
      <w:r w:rsidRPr="00DD644E">
        <w:rPr>
          <w:rFonts w:ascii="Cambria" w:hAnsi="Cambria"/>
          <w:lang w:val="en-GB"/>
        </w:rPr>
        <w:t>response operations.</w:t>
      </w:r>
    </w:p>
    <w:p w14:paraId="72673BE6" w14:textId="77777777" w:rsidR="00820940" w:rsidRPr="00DD644E" w:rsidRDefault="00820940">
      <w:pPr>
        <w:spacing w:after="200"/>
        <w:rPr>
          <w:rFonts w:ascii="Cambria" w:hAnsi="Cambria"/>
          <w:lang w:val="en-GB"/>
        </w:rPr>
      </w:pPr>
      <w:r w:rsidRPr="00DD644E">
        <w:rPr>
          <w:rFonts w:ascii="Cambria" w:hAnsi="Cambria"/>
          <w:lang w:val="en-GB"/>
        </w:rPr>
        <w:br w:type="page"/>
      </w:r>
    </w:p>
    <w:p w14:paraId="7D71D119" w14:textId="4983258E" w:rsidR="00820940" w:rsidRPr="00DD644E" w:rsidRDefault="002E4A41" w:rsidP="000B0AD0">
      <w:pPr>
        <w:pStyle w:val="Heading2"/>
        <w:rPr>
          <w:lang w:val="en-GB"/>
        </w:rPr>
      </w:pPr>
      <w:bookmarkStart w:id="14" w:name="_Toc16538990"/>
      <w:r w:rsidRPr="00DD644E">
        <w:rPr>
          <w:lang w:val="en-GB"/>
        </w:rPr>
        <w:lastRenderedPageBreak/>
        <w:t>I</w:t>
      </w:r>
      <w:r w:rsidR="00D13CFC" w:rsidRPr="00DD644E">
        <w:rPr>
          <w:lang w:val="en-GB"/>
        </w:rPr>
        <w:t>ntroduction to GOARN Operations Manual</w:t>
      </w:r>
      <w:bookmarkEnd w:id="14"/>
    </w:p>
    <w:p w14:paraId="126FB7AD" w14:textId="77777777" w:rsidR="00820940" w:rsidRPr="00DD644E" w:rsidRDefault="00820940" w:rsidP="00820940">
      <w:pPr>
        <w:rPr>
          <w:rFonts w:ascii="Cambria" w:hAnsi="Cambria"/>
          <w:lang w:val="en-GB"/>
        </w:rPr>
      </w:pPr>
    </w:p>
    <w:p w14:paraId="62E62A9B" w14:textId="47765CE5" w:rsidR="00820940" w:rsidRPr="00DD644E" w:rsidRDefault="00820940" w:rsidP="00E521B1">
      <w:pPr>
        <w:jc w:val="both"/>
        <w:rPr>
          <w:rFonts w:ascii="Cambria" w:hAnsi="Cambria"/>
          <w:lang w:val="en-GB"/>
        </w:rPr>
      </w:pPr>
      <w:r w:rsidRPr="00DD644E">
        <w:rPr>
          <w:rFonts w:ascii="Cambria" w:hAnsi="Cambria"/>
          <w:lang w:val="en-GB"/>
        </w:rPr>
        <w:t xml:space="preserve">The purpose of </w:t>
      </w:r>
      <w:r w:rsidR="008841D9" w:rsidRPr="00DD644E">
        <w:rPr>
          <w:rFonts w:ascii="Cambria" w:hAnsi="Cambria"/>
          <w:lang w:val="en-GB"/>
        </w:rPr>
        <w:t>GOARN Operations manual</w:t>
      </w:r>
      <w:r w:rsidRPr="00DD644E">
        <w:rPr>
          <w:rFonts w:ascii="Cambria" w:hAnsi="Cambria"/>
          <w:lang w:val="en-GB"/>
        </w:rPr>
        <w:t xml:space="preserve"> is to provide </w:t>
      </w:r>
      <w:r w:rsidR="00733344" w:rsidRPr="00DD644E">
        <w:rPr>
          <w:rFonts w:ascii="Cambria" w:hAnsi="Cambria"/>
          <w:lang w:val="en-GB"/>
        </w:rPr>
        <w:t xml:space="preserve">current and future OST staff and </w:t>
      </w:r>
      <w:r w:rsidR="00EB5760" w:rsidRPr="00DD644E">
        <w:rPr>
          <w:rFonts w:ascii="Cambria" w:hAnsi="Cambria"/>
          <w:lang w:val="en-GB"/>
        </w:rPr>
        <w:t xml:space="preserve">secondments to the OST with </w:t>
      </w:r>
      <w:r w:rsidR="00E521B1" w:rsidRPr="00DD644E">
        <w:rPr>
          <w:rFonts w:ascii="Cambria" w:hAnsi="Cambria"/>
          <w:lang w:val="en-GB"/>
        </w:rPr>
        <w:t>guidance</w:t>
      </w:r>
      <w:r w:rsidR="002C7949" w:rsidRPr="00DD644E">
        <w:rPr>
          <w:rFonts w:ascii="Cambria" w:hAnsi="Cambria"/>
          <w:lang w:val="en-GB"/>
        </w:rPr>
        <w:t xml:space="preserve"> and standardized process </w:t>
      </w:r>
      <w:r w:rsidR="005E6462" w:rsidRPr="00DD644E">
        <w:rPr>
          <w:rFonts w:ascii="Cambria" w:hAnsi="Cambria"/>
          <w:lang w:val="en-GB"/>
        </w:rPr>
        <w:t xml:space="preserve">for essential </w:t>
      </w:r>
      <w:r w:rsidRPr="00DD644E">
        <w:rPr>
          <w:rFonts w:ascii="Cambria" w:hAnsi="Cambria"/>
          <w:lang w:val="en-GB"/>
        </w:rPr>
        <w:t>activities of the GOARN Operational Support Team, including:</w:t>
      </w:r>
    </w:p>
    <w:p w14:paraId="32FD7671" w14:textId="77777777" w:rsidR="00820940" w:rsidRPr="00DD644E" w:rsidRDefault="00820940" w:rsidP="00820940">
      <w:pPr>
        <w:rPr>
          <w:rFonts w:ascii="Cambria" w:hAnsi="Cambria"/>
          <w:lang w:val="en-GB"/>
        </w:rPr>
      </w:pPr>
    </w:p>
    <w:p w14:paraId="40B5A9BD" w14:textId="77777777" w:rsidR="00820940" w:rsidRPr="00DD644E" w:rsidRDefault="00820940" w:rsidP="00D50CE5">
      <w:pPr>
        <w:pStyle w:val="ListParagraph"/>
        <w:numPr>
          <w:ilvl w:val="0"/>
          <w:numId w:val="22"/>
        </w:numPr>
        <w:rPr>
          <w:rFonts w:ascii="Cambria" w:hAnsi="Cambria"/>
          <w:lang w:val="en-GB"/>
        </w:rPr>
      </w:pPr>
      <w:r w:rsidRPr="00DD644E">
        <w:rPr>
          <w:rFonts w:ascii="Cambria" w:hAnsi="Cambria"/>
          <w:lang w:val="en-GB"/>
        </w:rPr>
        <w:t>GOARN Knowledge platform</w:t>
      </w:r>
    </w:p>
    <w:p w14:paraId="56EE2AC3" w14:textId="4A47A088" w:rsidR="00FA2D43" w:rsidRPr="00DD644E" w:rsidRDefault="00820940" w:rsidP="00FA2D43">
      <w:pPr>
        <w:pStyle w:val="ListParagraph"/>
        <w:numPr>
          <w:ilvl w:val="0"/>
          <w:numId w:val="22"/>
        </w:numPr>
        <w:rPr>
          <w:rFonts w:ascii="Cambria" w:hAnsi="Cambria"/>
          <w:lang w:val="en-GB"/>
        </w:rPr>
      </w:pPr>
      <w:r w:rsidRPr="00DD644E">
        <w:rPr>
          <w:rFonts w:ascii="Cambria" w:hAnsi="Cambria"/>
          <w:lang w:val="en-GB"/>
        </w:rPr>
        <w:t xml:space="preserve">GOARN </w:t>
      </w:r>
      <w:r w:rsidR="00FA2D43" w:rsidRPr="00DD644E">
        <w:rPr>
          <w:rFonts w:ascii="Cambria" w:hAnsi="Cambria"/>
          <w:lang w:val="en-GB"/>
        </w:rPr>
        <w:t>Governance - including Steering Committee (SCOM) membership procedure</w:t>
      </w:r>
    </w:p>
    <w:p w14:paraId="173AA1BD" w14:textId="38E655DA" w:rsidR="00820940" w:rsidRPr="00DD644E" w:rsidRDefault="00820940" w:rsidP="00D50CE5">
      <w:pPr>
        <w:pStyle w:val="ListParagraph"/>
        <w:numPr>
          <w:ilvl w:val="0"/>
          <w:numId w:val="22"/>
        </w:numPr>
        <w:rPr>
          <w:rFonts w:ascii="Cambria" w:hAnsi="Cambria"/>
          <w:lang w:val="en-GB"/>
        </w:rPr>
      </w:pPr>
      <w:r w:rsidRPr="00DD644E">
        <w:rPr>
          <w:rFonts w:ascii="Cambria" w:hAnsi="Cambria"/>
          <w:lang w:val="en-GB"/>
        </w:rPr>
        <w:t>Events</w:t>
      </w:r>
      <w:r w:rsidR="00FA2D43" w:rsidRPr="00DD644E">
        <w:rPr>
          <w:rFonts w:ascii="Cambria" w:hAnsi="Cambria"/>
          <w:lang w:val="en-GB"/>
        </w:rPr>
        <w:t>,</w:t>
      </w:r>
      <w:r w:rsidRPr="00DD644E">
        <w:rPr>
          <w:rFonts w:ascii="Cambria" w:hAnsi="Cambria"/>
          <w:lang w:val="en-GB"/>
        </w:rPr>
        <w:t xml:space="preserve"> operations</w:t>
      </w:r>
      <w:r w:rsidR="00FA2D43" w:rsidRPr="00DD644E">
        <w:rPr>
          <w:rFonts w:ascii="Cambria" w:hAnsi="Cambria"/>
          <w:lang w:val="en-GB"/>
        </w:rPr>
        <w:t xml:space="preserve"> and deployments </w:t>
      </w:r>
    </w:p>
    <w:p w14:paraId="3F5B85C2" w14:textId="1D502F3A" w:rsidR="00820940" w:rsidRPr="00DD644E" w:rsidRDefault="00FA2D43" w:rsidP="00D50CE5">
      <w:pPr>
        <w:pStyle w:val="ListParagraph"/>
        <w:numPr>
          <w:ilvl w:val="0"/>
          <w:numId w:val="22"/>
        </w:numPr>
        <w:rPr>
          <w:rFonts w:ascii="Cambria" w:hAnsi="Cambria"/>
          <w:lang w:val="en-GB"/>
        </w:rPr>
      </w:pPr>
      <w:r w:rsidRPr="00DD644E">
        <w:rPr>
          <w:rFonts w:ascii="Cambria" w:hAnsi="Cambria"/>
          <w:lang w:val="en-GB"/>
        </w:rPr>
        <w:t xml:space="preserve">Alert and Risk Assessment - including </w:t>
      </w:r>
      <w:r w:rsidR="00820940" w:rsidRPr="00DD644E">
        <w:rPr>
          <w:rFonts w:ascii="Cambria" w:hAnsi="Cambria"/>
          <w:lang w:val="en-GB"/>
        </w:rPr>
        <w:t>Weekly Operational Calls</w:t>
      </w:r>
    </w:p>
    <w:p w14:paraId="352742DC" w14:textId="059D9FFC" w:rsidR="00820940" w:rsidRPr="00DD644E" w:rsidRDefault="00820940" w:rsidP="00D50CE5">
      <w:pPr>
        <w:pStyle w:val="ListParagraph"/>
        <w:numPr>
          <w:ilvl w:val="0"/>
          <w:numId w:val="22"/>
        </w:numPr>
        <w:rPr>
          <w:rFonts w:ascii="Cambria" w:hAnsi="Cambria"/>
          <w:lang w:val="en-GB"/>
        </w:rPr>
      </w:pPr>
      <w:r w:rsidRPr="00DD644E">
        <w:rPr>
          <w:rFonts w:ascii="Cambria" w:hAnsi="Cambria"/>
          <w:lang w:val="en-GB"/>
        </w:rPr>
        <w:t>Communication with GOARN partners</w:t>
      </w:r>
      <w:r w:rsidR="00FA2D43" w:rsidRPr="00DD644E">
        <w:rPr>
          <w:rFonts w:ascii="Cambria" w:hAnsi="Cambria"/>
          <w:lang w:val="en-GB"/>
        </w:rPr>
        <w:t xml:space="preserve"> - including triaging the GOARN email account</w:t>
      </w:r>
    </w:p>
    <w:p w14:paraId="51AAE530" w14:textId="77777777" w:rsidR="007807BE" w:rsidRPr="00DD644E" w:rsidRDefault="007807BE" w:rsidP="00D50CE5">
      <w:pPr>
        <w:pStyle w:val="ListParagraph"/>
        <w:numPr>
          <w:ilvl w:val="0"/>
          <w:numId w:val="22"/>
        </w:numPr>
        <w:rPr>
          <w:rFonts w:ascii="Cambria" w:hAnsi="Cambria"/>
          <w:lang w:val="en-GB"/>
        </w:rPr>
      </w:pPr>
      <w:r w:rsidRPr="00DD644E">
        <w:rPr>
          <w:rFonts w:ascii="Cambria" w:hAnsi="Cambria"/>
          <w:lang w:val="en-GB"/>
        </w:rPr>
        <w:t>GOARN Outbreak Response Training</w:t>
      </w:r>
    </w:p>
    <w:p w14:paraId="24273622" w14:textId="77777777" w:rsidR="00752F51" w:rsidRPr="00DD644E" w:rsidRDefault="00752F51" w:rsidP="00752F51">
      <w:pPr>
        <w:rPr>
          <w:rFonts w:ascii="Cambria" w:hAnsi="Cambria"/>
          <w:lang w:val="en-GB"/>
        </w:rPr>
      </w:pPr>
    </w:p>
    <w:p w14:paraId="0F548C13" w14:textId="3F91B297" w:rsidR="00752F51" w:rsidRPr="00DD644E" w:rsidRDefault="00752F51" w:rsidP="000B6E36">
      <w:pPr>
        <w:jc w:val="both"/>
        <w:rPr>
          <w:rFonts w:ascii="Cambria" w:hAnsi="Cambria"/>
          <w:lang w:val="en-GB"/>
        </w:rPr>
      </w:pPr>
      <w:r w:rsidRPr="00DD644E">
        <w:rPr>
          <w:rFonts w:ascii="Cambria" w:hAnsi="Cambria"/>
          <w:lang w:val="en-GB"/>
        </w:rPr>
        <w:t xml:space="preserve">Important </w:t>
      </w:r>
      <w:r w:rsidR="00D63E7F" w:rsidRPr="00DD644E">
        <w:rPr>
          <w:rFonts w:ascii="Cambria" w:hAnsi="Cambria"/>
          <w:lang w:val="en-GB"/>
        </w:rPr>
        <w:t xml:space="preserve">sections and topics </w:t>
      </w:r>
      <w:r w:rsidRPr="00DD644E">
        <w:rPr>
          <w:rFonts w:ascii="Cambria" w:hAnsi="Cambria"/>
          <w:lang w:val="en-GB"/>
        </w:rPr>
        <w:t xml:space="preserve">are </w:t>
      </w:r>
      <w:r w:rsidR="002C7949" w:rsidRPr="00DD644E">
        <w:rPr>
          <w:rFonts w:ascii="Cambria" w:hAnsi="Cambria"/>
          <w:lang w:val="en-GB"/>
        </w:rPr>
        <w:t xml:space="preserve">shown in a box </w:t>
      </w:r>
      <w:r w:rsidRPr="00DD644E">
        <w:rPr>
          <w:rFonts w:ascii="Cambria" w:hAnsi="Cambria"/>
          <w:lang w:val="en-GB"/>
        </w:rPr>
        <w:t>with exclamation mark in front of the text</w:t>
      </w:r>
      <w:r w:rsidR="00D13CFC" w:rsidRPr="00DD644E">
        <w:rPr>
          <w:rFonts w:ascii="Cambria" w:hAnsi="Cambria"/>
          <w:lang w:val="en-GB"/>
        </w:rPr>
        <w:t xml:space="preserve"> as below</w:t>
      </w:r>
      <w:r w:rsidRPr="00DD644E">
        <w:rPr>
          <w:rFonts w:ascii="Cambria" w:hAnsi="Cambria"/>
          <w:lang w:val="en-GB"/>
        </w:rPr>
        <w:t xml:space="preserve">. References to functionalities which are run from the knowledge platform are marked in </w:t>
      </w:r>
      <w:r w:rsidRPr="00DD644E">
        <w:rPr>
          <w:rStyle w:val="KPActionChar"/>
          <w:rFonts w:ascii="Cambria" w:hAnsi="Cambria"/>
        </w:rPr>
        <w:t>this text</w:t>
      </w:r>
      <w:r w:rsidRPr="00DD644E">
        <w:rPr>
          <w:rFonts w:ascii="Cambria" w:hAnsi="Cambria"/>
          <w:lang w:val="en-GB"/>
        </w:rPr>
        <w:t>.</w:t>
      </w:r>
    </w:p>
    <w:p w14:paraId="7CB9031A" w14:textId="157699B2" w:rsidR="00D13CFC" w:rsidRPr="00DD644E" w:rsidRDefault="00D13CFC" w:rsidP="00752F51">
      <w:pPr>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68"/>
        <w:gridCol w:w="8502"/>
      </w:tblGrid>
      <w:tr w:rsidR="00D13CFC" w:rsidRPr="00EB6D0E" w14:paraId="35905416" w14:textId="77777777" w:rsidTr="003D1845">
        <w:trPr>
          <w:trHeight w:val="1247"/>
        </w:trPr>
        <w:tc>
          <w:tcPr>
            <w:tcW w:w="569" w:type="dxa"/>
            <w:shd w:val="clear" w:color="auto" w:fill="auto"/>
            <w:vAlign w:val="center"/>
          </w:tcPr>
          <w:p w14:paraId="29C64E15" w14:textId="77777777" w:rsidR="00D13CFC" w:rsidRPr="00DD644E" w:rsidRDefault="00D13CFC" w:rsidP="003D1845">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37AE5219" w14:textId="1A4AED5B" w:rsidR="00D13CFC" w:rsidRPr="00DD644E" w:rsidRDefault="00D13CFC" w:rsidP="003D1845">
            <w:pPr>
              <w:pStyle w:val="Tableimportantwording"/>
              <w:rPr>
                <w:rFonts w:ascii="Cambria" w:hAnsi="Cambria"/>
              </w:rPr>
            </w:pPr>
            <w:r w:rsidRPr="000B0AD0">
              <w:rPr>
                <w:rFonts w:ascii="Cambria" w:hAnsi="Cambria"/>
              </w:rPr>
              <w:t xml:space="preserve">Within the ‘view’ toolbar in </w:t>
            </w:r>
            <w:r w:rsidR="00CC6205">
              <w:rPr>
                <w:rFonts w:ascii="Cambria" w:hAnsi="Cambria"/>
              </w:rPr>
              <w:t>W</w:t>
            </w:r>
            <w:r w:rsidRPr="000B0AD0">
              <w:rPr>
                <w:rFonts w:ascii="Cambria" w:hAnsi="Cambria"/>
              </w:rPr>
              <w:t>ord</w:t>
            </w:r>
            <w:r w:rsidRPr="00DD644E">
              <w:rPr>
                <w:rFonts w:ascii="Cambria" w:hAnsi="Cambria"/>
              </w:rPr>
              <w:t>,</w:t>
            </w:r>
            <w:r w:rsidRPr="000B0AD0">
              <w:rPr>
                <w:rFonts w:ascii="Cambria" w:hAnsi="Cambria"/>
              </w:rPr>
              <w:t xml:space="preserve"> in the ‘show’ group, select ‘navigation pane’ to shortcut to</w:t>
            </w:r>
            <w:r w:rsidRPr="00DD644E">
              <w:rPr>
                <w:rFonts w:ascii="Cambria" w:hAnsi="Cambria"/>
              </w:rPr>
              <w:t xml:space="preserve"> the</w:t>
            </w:r>
            <w:r w:rsidRPr="000B0AD0">
              <w:rPr>
                <w:rFonts w:ascii="Cambria" w:hAnsi="Cambria"/>
              </w:rPr>
              <w:t xml:space="preserve"> relevant headings </w:t>
            </w:r>
            <w:r w:rsidRPr="00DD644E">
              <w:rPr>
                <w:rFonts w:ascii="Cambria" w:hAnsi="Cambria"/>
              </w:rPr>
              <w:t>above</w:t>
            </w:r>
          </w:p>
        </w:tc>
      </w:tr>
    </w:tbl>
    <w:p w14:paraId="01F2F332" w14:textId="77777777" w:rsidR="00D13CFC" w:rsidRPr="00DD644E" w:rsidRDefault="00D13CFC" w:rsidP="00752F51">
      <w:pPr>
        <w:rPr>
          <w:rFonts w:ascii="Cambria" w:hAnsi="Cambria"/>
          <w:lang w:val="en-GB"/>
        </w:rPr>
      </w:pPr>
    </w:p>
    <w:p w14:paraId="398E6096" w14:textId="6BB0E7C9" w:rsidR="00820940" w:rsidRPr="00DD644E" w:rsidRDefault="00820940" w:rsidP="00752F51">
      <w:pPr>
        <w:rPr>
          <w:rFonts w:ascii="Cambria" w:hAnsi="Cambria"/>
          <w:lang w:val="en-GB"/>
        </w:rPr>
      </w:pPr>
      <w:r w:rsidRPr="00DD644E">
        <w:rPr>
          <w:rFonts w:ascii="Cambria" w:hAnsi="Cambria"/>
          <w:lang w:val="en-GB"/>
        </w:rPr>
        <w:br w:type="page"/>
      </w:r>
    </w:p>
    <w:p w14:paraId="261C305D" w14:textId="18394E8A" w:rsidR="00257D0F" w:rsidRPr="00DD644E" w:rsidRDefault="00257D0F" w:rsidP="00257D0F">
      <w:pPr>
        <w:pStyle w:val="Heading1"/>
        <w:rPr>
          <w:lang w:val="en-GB"/>
        </w:rPr>
      </w:pPr>
      <w:bookmarkStart w:id="15" w:name="_Toc16538991"/>
      <w:r w:rsidRPr="00DD644E">
        <w:rPr>
          <w:lang w:val="en-GB"/>
        </w:rPr>
        <w:lastRenderedPageBreak/>
        <w:t>K</w:t>
      </w:r>
      <w:r w:rsidR="002E4A41" w:rsidRPr="00DD644E">
        <w:rPr>
          <w:lang w:val="en-GB"/>
        </w:rPr>
        <w:t>NOWLEDGE PLATFORM</w:t>
      </w:r>
      <w:bookmarkEnd w:id="15"/>
    </w:p>
    <w:p w14:paraId="74737867" w14:textId="77777777" w:rsidR="00257D0F" w:rsidRPr="00DD644E" w:rsidRDefault="00257D0F" w:rsidP="00257D0F">
      <w:pPr>
        <w:pStyle w:val="Heading2"/>
        <w:rPr>
          <w:lang w:val="en-GB"/>
        </w:rPr>
      </w:pPr>
      <w:bookmarkStart w:id="16" w:name="_Toc16538992"/>
      <w:r w:rsidRPr="00DD644E">
        <w:rPr>
          <w:lang w:val="en-GB"/>
        </w:rPr>
        <w:t>Introduction</w:t>
      </w:r>
      <w:bookmarkEnd w:id="16"/>
    </w:p>
    <w:p w14:paraId="0CDF0E84" w14:textId="372F6D80" w:rsidR="00257D0F" w:rsidRPr="00DD644E" w:rsidRDefault="00257D0F" w:rsidP="00D63E7F">
      <w:pPr>
        <w:jc w:val="both"/>
        <w:rPr>
          <w:rFonts w:ascii="Cambria" w:hAnsi="Cambria"/>
          <w:lang w:val="en-GB"/>
        </w:rPr>
      </w:pPr>
      <w:r w:rsidRPr="00DD644E">
        <w:rPr>
          <w:rFonts w:ascii="Cambria" w:hAnsi="Cambria"/>
          <w:lang w:val="en-GB"/>
        </w:rPr>
        <w:t xml:space="preserve">The purpose of the GOARN Knowledge Platform </w:t>
      </w:r>
      <w:r w:rsidR="00D05534" w:rsidRPr="00DD644E">
        <w:rPr>
          <w:rFonts w:ascii="Cambria" w:hAnsi="Cambria"/>
          <w:lang w:val="en-GB"/>
        </w:rPr>
        <w:t xml:space="preserve">(KP) </w:t>
      </w:r>
      <w:r w:rsidRPr="00DD644E">
        <w:rPr>
          <w:rFonts w:ascii="Cambria" w:hAnsi="Cambria"/>
          <w:lang w:val="en-GB"/>
        </w:rPr>
        <w:t xml:space="preserve">is to enable WHO, GOARN </w:t>
      </w:r>
      <w:r w:rsidR="00D50CE5" w:rsidRPr="00DD644E">
        <w:rPr>
          <w:rFonts w:ascii="Cambria" w:hAnsi="Cambria"/>
          <w:lang w:val="en-GB"/>
        </w:rPr>
        <w:t>Operational Support Team</w:t>
      </w:r>
      <w:r w:rsidRPr="00DD644E">
        <w:rPr>
          <w:rFonts w:ascii="Cambria" w:hAnsi="Cambria"/>
          <w:lang w:val="en-GB"/>
        </w:rPr>
        <w:t xml:space="preserve"> and GOARN Partners to share information in order to improve WHO's ability to mobilize resources and to strengthen GOARN’s capacity to respond and engage all partners effectively within the network.</w:t>
      </w:r>
      <w:r w:rsidR="00FD7E1C" w:rsidRPr="00DD644E">
        <w:rPr>
          <w:rFonts w:ascii="Cambria" w:hAnsi="Cambria"/>
          <w:lang w:val="en-GB"/>
        </w:rPr>
        <w:t xml:space="preserve"> Users of the platform are focal points in over </w:t>
      </w:r>
      <w:r w:rsidR="00792AB4" w:rsidRPr="00DD644E">
        <w:rPr>
          <w:rFonts w:ascii="Cambria" w:hAnsi="Cambria"/>
          <w:lang w:val="en-GB"/>
        </w:rPr>
        <w:t xml:space="preserve">240 </w:t>
      </w:r>
      <w:r w:rsidR="00FD7E1C" w:rsidRPr="00DD644E">
        <w:rPr>
          <w:rFonts w:ascii="Cambria" w:hAnsi="Cambria"/>
          <w:lang w:val="en-GB"/>
        </w:rPr>
        <w:t>GOARN partner institutions</w:t>
      </w:r>
      <w:r w:rsidR="00EB2D80" w:rsidRPr="00DD644E">
        <w:rPr>
          <w:rFonts w:ascii="Cambria" w:hAnsi="Cambria"/>
          <w:lang w:val="en-GB"/>
        </w:rPr>
        <w:t xml:space="preserve"> (</w:t>
      </w:r>
      <w:r w:rsidR="00EB2D80" w:rsidRPr="00DD644E">
        <w:rPr>
          <w:rFonts w:ascii="Cambria" w:hAnsi="Cambria"/>
          <w:i/>
          <w:iCs/>
          <w:lang w:val="en-GB"/>
        </w:rPr>
        <w:t xml:space="preserve">data as of August </w:t>
      </w:r>
      <w:r w:rsidR="00792AB4" w:rsidRPr="00DD644E">
        <w:rPr>
          <w:rFonts w:ascii="Cambria" w:hAnsi="Cambria"/>
          <w:i/>
          <w:iCs/>
          <w:lang w:val="en-GB"/>
        </w:rPr>
        <w:t>2019</w:t>
      </w:r>
      <w:r w:rsidR="00EB2D80" w:rsidRPr="00DD644E">
        <w:rPr>
          <w:rFonts w:ascii="Cambria" w:hAnsi="Cambria"/>
          <w:lang w:val="en-GB"/>
        </w:rPr>
        <w:t>)</w:t>
      </w:r>
      <w:r w:rsidR="00FD7E1C" w:rsidRPr="00DD644E">
        <w:rPr>
          <w:rFonts w:ascii="Cambria" w:hAnsi="Cambria"/>
          <w:lang w:val="en-GB"/>
        </w:rPr>
        <w:t>.</w:t>
      </w:r>
    </w:p>
    <w:p w14:paraId="643CA49C" w14:textId="77777777" w:rsidR="00D05534" w:rsidRPr="00DD644E" w:rsidRDefault="00D05534" w:rsidP="009A54E1">
      <w:pPr>
        <w:jc w:val="both"/>
        <w:rPr>
          <w:rFonts w:ascii="Cambria" w:hAnsi="Cambria"/>
          <w:lang w:val="en-GB"/>
        </w:rPr>
      </w:pPr>
    </w:p>
    <w:p w14:paraId="0583D987" w14:textId="70F18A48" w:rsidR="00257D0F" w:rsidRPr="00DD644E" w:rsidRDefault="005C15DC" w:rsidP="005C15DC">
      <w:pPr>
        <w:jc w:val="both"/>
        <w:rPr>
          <w:rFonts w:ascii="Cambria" w:hAnsi="Cambria"/>
          <w:lang w:val="en-GB"/>
        </w:rPr>
      </w:pPr>
      <w:r w:rsidRPr="00DD644E">
        <w:rPr>
          <w:rFonts w:ascii="Cambria" w:hAnsi="Cambria"/>
          <w:lang w:val="en-GB"/>
        </w:rPr>
        <w:t xml:space="preserve">The </w:t>
      </w:r>
      <w:r w:rsidR="008841D9" w:rsidRPr="00DD644E">
        <w:rPr>
          <w:rFonts w:ascii="Cambria" w:hAnsi="Cambria"/>
          <w:lang w:val="en-GB"/>
        </w:rPr>
        <w:t>KP</w:t>
      </w:r>
      <w:r w:rsidR="00257D0F" w:rsidRPr="00DD644E">
        <w:rPr>
          <w:rFonts w:ascii="Cambria" w:hAnsi="Cambria"/>
          <w:lang w:val="en-GB"/>
        </w:rPr>
        <w:t xml:space="preserve"> </w:t>
      </w:r>
      <w:r w:rsidRPr="00DD644E">
        <w:rPr>
          <w:rFonts w:ascii="Cambria" w:hAnsi="Cambria"/>
          <w:lang w:val="en-GB"/>
        </w:rPr>
        <w:t xml:space="preserve">holds </w:t>
      </w:r>
      <w:r w:rsidR="00257D0F" w:rsidRPr="00DD644E">
        <w:rPr>
          <w:rFonts w:ascii="Cambria" w:hAnsi="Cambria"/>
          <w:lang w:val="en-GB"/>
        </w:rPr>
        <w:t xml:space="preserve">information concerning events and operations, GOARN </w:t>
      </w:r>
      <w:r w:rsidR="00FD5C88" w:rsidRPr="00DD644E">
        <w:rPr>
          <w:rFonts w:ascii="Cambria" w:hAnsi="Cambria"/>
          <w:lang w:val="en-GB"/>
        </w:rPr>
        <w:t>p</w:t>
      </w:r>
      <w:r w:rsidR="00257D0F" w:rsidRPr="00DD644E">
        <w:rPr>
          <w:rFonts w:ascii="Cambria" w:hAnsi="Cambria"/>
          <w:lang w:val="en-GB"/>
        </w:rPr>
        <w:t xml:space="preserve">artner </w:t>
      </w:r>
      <w:r w:rsidR="00FD5C88" w:rsidRPr="00DD644E">
        <w:rPr>
          <w:rFonts w:ascii="Cambria" w:hAnsi="Cambria"/>
          <w:lang w:val="en-GB"/>
        </w:rPr>
        <w:t>i</w:t>
      </w:r>
      <w:r w:rsidR="00257D0F" w:rsidRPr="00DD644E">
        <w:rPr>
          <w:rFonts w:ascii="Cambria" w:hAnsi="Cambria"/>
          <w:lang w:val="en-GB"/>
        </w:rPr>
        <w:t>nstitutions and activities of the network.</w:t>
      </w:r>
    </w:p>
    <w:p w14:paraId="2E3CD641" w14:textId="77777777" w:rsidR="00257D0F" w:rsidRPr="00DD644E" w:rsidRDefault="00257D0F" w:rsidP="009A54E1">
      <w:pPr>
        <w:jc w:val="both"/>
        <w:rPr>
          <w:rFonts w:ascii="Cambria" w:hAnsi="Cambria"/>
          <w:lang w:val="en-GB"/>
        </w:rPr>
      </w:pPr>
    </w:p>
    <w:p w14:paraId="6EF436A7" w14:textId="77777777" w:rsidR="00257D0F" w:rsidRPr="00DD644E" w:rsidRDefault="00257D0F" w:rsidP="00287A81">
      <w:pPr>
        <w:jc w:val="both"/>
        <w:rPr>
          <w:rFonts w:ascii="Cambria" w:hAnsi="Cambria"/>
          <w:lang w:val="en-GB"/>
        </w:rPr>
      </w:pPr>
      <w:r w:rsidRPr="00DD644E">
        <w:rPr>
          <w:rFonts w:ascii="Cambria" w:hAnsi="Cambria"/>
          <w:lang w:val="en-GB"/>
        </w:rPr>
        <w:t xml:space="preserve">In addition, the platform streamlines deployment procedures, offers various </w:t>
      </w:r>
      <w:r w:rsidR="002C7949" w:rsidRPr="00DD644E">
        <w:rPr>
          <w:rFonts w:ascii="Cambria" w:hAnsi="Cambria"/>
          <w:lang w:val="en-GB"/>
        </w:rPr>
        <w:t xml:space="preserve">documents </w:t>
      </w:r>
      <w:r w:rsidRPr="00DD644E">
        <w:rPr>
          <w:rFonts w:ascii="Cambria" w:hAnsi="Cambria"/>
          <w:lang w:val="en-GB"/>
        </w:rPr>
        <w:t>and applications</w:t>
      </w:r>
      <w:r w:rsidR="002C7949" w:rsidRPr="00DD644E">
        <w:rPr>
          <w:rFonts w:ascii="Cambria" w:hAnsi="Cambria"/>
          <w:lang w:val="en-GB"/>
        </w:rPr>
        <w:t xml:space="preserve">. </w:t>
      </w:r>
      <w:r w:rsidR="00E31375" w:rsidRPr="00DD644E">
        <w:rPr>
          <w:rFonts w:ascii="Cambria" w:hAnsi="Cambria"/>
          <w:lang w:val="en-GB"/>
        </w:rPr>
        <w:t xml:space="preserve">The </w:t>
      </w:r>
      <w:r w:rsidR="00A26CBD" w:rsidRPr="00DD644E">
        <w:rPr>
          <w:rFonts w:ascii="Cambria" w:hAnsi="Cambria"/>
          <w:lang w:val="en-GB"/>
        </w:rPr>
        <w:t xml:space="preserve">KP also </w:t>
      </w:r>
      <w:r w:rsidRPr="00DD644E">
        <w:rPr>
          <w:rFonts w:ascii="Cambria" w:hAnsi="Cambria"/>
          <w:lang w:val="en-GB"/>
        </w:rPr>
        <w:t xml:space="preserve">creates a forum for partners to collaborate through </w:t>
      </w:r>
      <w:r w:rsidRPr="00DD644E">
        <w:rPr>
          <w:rStyle w:val="KPActionChar"/>
          <w:rFonts w:ascii="Cambria" w:hAnsi="Cambria"/>
        </w:rPr>
        <w:t>virtual spaces</w:t>
      </w:r>
      <w:r w:rsidRPr="00DD644E">
        <w:rPr>
          <w:rFonts w:ascii="Cambria" w:hAnsi="Cambria"/>
          <w:lang w:val="en-GB"/>
        </w:rPr>
        <w:t>, including spaces created for specific purpose such as GOARN Steering Committee</w:t>
      </w:r>
      <w:r w:rsidR="00FD7E1C" w:rsidRPr="00DD644E">
        <w:rPr>
          <w:rFonts w:ascii="Cambria" w:hAnsi="Cambria"/>
          <w:lang w:val="en-GB"/>
        </w:rPr>
        <w:t xml:space="preserve"> and GOARN Weekly Operation</w:t>
      </w:r>
      <w:r w:rsidR="00A26CBD" w:rsidRPr="00DD644E">
        <w:rPr>
          <w:rFonts w:ascii="Cambria" w:hAnsi="Cambria"/>
          <w:lang w:val="en-GB"/>
        </w:rPr>
        <w:t>s</w:t>
      </w:r>
      <w:r w:rsidR="00FD7E1C" w:rsidRPr="00DD644E">
        <w:rPr>
          <w:rFonts w:ascii="Cambria" w:hAnsi="Cambria"/>
          <w:lang w:val="en-GB"/>
        </w:rPr>
        <w:t xml:space="preserve"> Call</w:t>
      </w:r>
      <w:r w:rsidRPr="00DD644E">
        <w:rPr>
          <w:rFonts w:ascii="Cambria" w:hAnsi="Cambria"/>
          <w:lang w:val="en-GB"/>
        </w:rPr>
        <w:t>.</w:t>
      </w:r>
    </w:p>
    <w:p w14:paraId="29E1A9F8" w14:textId="77777777" w:rsidR="00257D0F" w:rsidRPr="00DD644E" w:rsidRDefault="00257D0F" w:rsidP="009A54E1">
      <w:pPr>
        <w:jc w:val="both"/>
        <w:rPr>
          <w:rFonts w:ascii="Cambria" w:hAnsi="Cambria"/>
          <w:lang w:val="en-GB"/>
        </w:rPr>
      </w:pPr>
    </w:p>
    <w:p w14:paraId="514247F7" w14:textId="14AEE713" w:rsidR="00257D0F" w:rsidRPr="00DD644E" w:rsidRDefault="00257D0F" w:rsidP="00E31375">
      <w:pPr>
        <w:jc w:val="both"/>
        <w:rPr>
          <w:rFonts w:ascii="Cambria" w:hAnsi="Cambria"/>
          <w:lang w:val="en-GB"/>
        </w:rPr>
      </w:pPr>
      <w:r w:rsidRPr="00DD644E">
        <w:rPr>
          <w:rFonts w:ascii="Cambria" w:hAnsi="Cambria"/>
          <w:lang w:val="en-GB"/>
        </w:rPr>
        <w:t xml:space="preserve">Content of the GOARN Knowledge Platform is only accessible </w:t>
      </w:r>
      <w:r w:rsidR="00E31375" w:rsidRPr="00DD644E">
        <w:rPr>
          <w:rFonts w:ascii="Cambria" w:hAnsi="Cambria"/>
          <w:lang w:val="en-GB"/>
        </w:rPr>
        <w:t xml:space="preserve">by logging into the KP with a specific </w:t>
      </w:r>
      <w:r w:rsidRPr="00DD644E">
        <w:rPr>
          <w:rFonts w:ascii="Cambria" w:hAnsi="Cambria"/>
          <w:lang w:val="en-GB"/>
        </w:rPr>
        <w:t xml:space="preserve">username and password. </w:t>
      </w:r>
    </w:p>
    <w:p w14:paraId="76CFA365" w14:textId="77777777" w:rsidR="00257D0F" w:rsidRPr="00DD644E" w:rsidRDefault="00257D0F" w:rsidP="009A54E1">
      <w:pPr>
        <w:jc w:val="both"/>
        <w:rPr>
          <w:rFonts w:ascii="Cambria" w:hAnsi="Cambria"/>
          <w:lang w:val="en-GB"/>
        </w:rPr>
      </w:pPr>
    </w:p>
    <w:p w14:paraId="16BC63A3" w14:textId="77777777" w:rsidR="00FD7E1C" w:rsidRPr="00DD644E" w:rsidRDefault="00E31375" w:rsidP="00FD7E1C">
      <w:pPr>
        <w:rPr>
          <w:rFonts w:ascii="Cambria" w:hAnsi="Cambria"/>
          <w:lang w:val="en-GB"/>
        </w:rPr>
      </w:pPr>
      <w:r w:rsidRPr="00DD644E">
        <w:rPr>
          <w:rFonts w:ascii="Cambria" w:hAnsi="Cambria"/>
          <w:lang w:val="en-GB"/>
        </w:rPr>
        <w:t xml:space="preserve">The </w:t>
      </w:r>
      <w:r w:rsidR="00257D0F" w:rsidRPr="00DD644E">
        <w:rPr>
          <w:rFonts w:ascii="Cambria" w:hAnsi="Cambria"/>
          <w:lang w:val="en-GB"/>
        </w:rPr>
        <w:t xml:space="preserve">GOARN </w:t>
      </w:r>
      <w:r w:rsidR="00FD7E1C" w:rsidRPr="00DD644E">
        <w:rPr>
          <w:rFonts w:ascii="Cambria" w:hAnsi="Cambria"/>
          <w:lang w:val="en-GB"/>
        </w:rPr>
        <w:t xml:space="preserve">Knowledge platform </w:t>
      </w:r>
      <w:r w:rsidR="00257D0F" w:rsidRPr="00DD644E">
        <w:rPr>
          <w:rFonts w:ascii="Cambria" w:hAnsi="Cambria"/>
          <w:lang w:val="en-GB"/>
        </w:rPr>
        <w:t xml:space="preserve">is available from the following URL address: </w:t>
      </w:r>
    </w:p>
    <w:p w14:paraId="54472720" w14:textId="77777777" w:rsidR="00FD7E1C" w:rsidRPr="00DD644E" w:rsidRDefault="00FD7E1C" w:rsidP="00FD7E1C">
      <w:pPr>
        <w:rPr>
          <w:rFonts w:ascii="Cambria" w:hAnsi="Cambria"/>
          <w:lang w:val="en-GB"/>
        </w:rPr>
      </w:pPr>
    </w:p>
    <w:p w14:paraId="48B4D855" w14:textId="77777777" w:rsidR="00257D0F" w:rsidRPr="00DD644E" w:rsidRDefault="00A4599E" w:rsidP="00FD7E1C">
      <w:pPr>
        <w:rPr>
          <w:rFonts w:ascii="Cambria" w:hAnsi="Cambria"/>
          <w:lang w:val="en-GB"/>
        </w:rPr>
      </w:pPr>
      <w:hyperlink r:id="rId12" w:history="1">
        <w:r w:rsidR="00820940" w:rsidRPr="00DD644E">
          <w:rPr>
            <w:rStyle w:val="Hyperlink"/>
            <w:rFonts w:ascii="Cambria" w:hAnsi="Cambria"/>
            <w:lang w:val="en-GB"/>
          </w:rPr>
          <w:t>https://extranet.who.int/goarn</w:t>
        </w:r>
      </w:hyperlink>
      <w:r w:rsidR="00820940" w:rsidRPr="00DD644E">
        <w:rPr>
          <w:rFonts w:ascii="Cambria" w:hAnsi="Cambria"/>
          <w:lang w:val="en-GB"/>
        </w:rPr>
        <w:t xml:space="preserve"> </w:t>
      </w:r>
    </w:p>
    <w:p w14:paraId="5CDC0952" w14:textId="77777777" w:rsidR="00820940" w:rsidRPr="00DD644E" w:rsidRDefault="00820940" w:rsidP="009A54E1">
      <w:pPr>
        <w:jc w:val="both"/>
        <w:rPr>
          <w:rFonts w:ascii="Cambria" w:hAnsi="Cambria"/>
          <w:lang w:val="en-GB"/>
        </w:rPr>
      </w:pPr>
    </w:p>
    <w:p w14:paraId="005E83D5" w14:textId="77777777" w:rsidR="00257D0F" w:rsidRPr="00DD644E" w:rsidRDefault="00820940" w:rsidP="007807BE">
      <w:pPr>
        <w:jc w:val="both"/>
        <w:rPr>
          <w:rFonts w:ascii="Cambria" w:hAnsi="Cambria"/>
          <w:lang w:val="en-GB"/>
        </w:rPr>
      </w:pPr>
      <w:r w:rsidRPr="00DD644E">
        <w:rPr>
          <w:rFonts w:ascii="Cambria" w:hAnsi="Cambria"/>
          <w:lang w:val="en-GB"/>
        </w:rPr>
        <w:t xml:space="preserve">This link provides </w:t>
      </w:r>
      <w:r w:rsidR="00257D0F" w:rsidRPr="00DD644E">
        <w:rPr>
          <w:rFonts w:ascii="Cambria" w:hAnsi="Cambria"/>
          <w:lang w:val="en-GB"/>
        </w:rPr>
        <w:t xml:space="preserve">access </w:t>
      </w:r>
      <w:r w:rsidRPr="00DD644E">
        <w:rPr>
          <w:rFonts w:ascii="Cambria" w:hAnsi="Cambria"/>
          <w:lang w:val="en-GB"/>
        </w:rPr>
        <w:t xml:space="preserve">to </w:t>
      </w:r>
      <w:r w:rsidR="007807BE" w:rsidRPr="00DD644E">
        <w:rPr>
          <w:rFonts w:ascii="Cambria" w:hAnsi="Cambria"/>
          <w:lang w:val="en-GB"/>
        </w:rPr>
        <w:t xml:space="preserve">the </w:t>
      </w:r>
      <w:r w:rsidR="00257D0F" w:rsidRPr="00DD644E">
        <w:rPr>
          <w:rFonts w:ascii="Cambria" w:hAnsi="Cambria"/>
          <w:lang w:val="en-GB"/>
        </w:rPr>
        <w:t xml:space="preserve">public </w:t>
      </w:r>
      <w:r w:rsidR="007807BE" w:rsidRPr="00DD644E">
        <w:rPr>
          <w:rFonts w:ascii="Cambria" w:hAnsi="Cambria"/>
          <w:lang w:val="en-GB"/>
        </w:rPr>
        <w:t>section</w:t>
      </w:r>
      <w:r w:rsidR="00257D0F" w:rsidRPr="00DD644E">
        <w:rPr>
          <w:rFonts w:ascii="Cambria" w:hAnsi="Cambria"/>
          <w:lang w:val="en-GB"/>
        </w:rPr>
        <w:t xml:space="preserve"> of the GOARN </w:t>
      </w:r>
      <w:r w:rsidR="00EB2D80" w:rsidRPr="00DD644E">
        <w:rPr>
          <w:rFonts w:ascii="Cambria" w:hAnsi="Cambria"/>
          <w:lang w:val="en-GB"/>
        </w:rPr>
        <w:t>Knowledge Platform</w:t>
      </w:r>
      <w:r w:rsidR="00257D0F" w:rsidRPr="00DD644E">
        <w:rPr>
          <w:rFonts w:ascii="Cambria" w:hAnsi="Cambria"/>
          <w:lang w:val="en-GB"/>
        </w:rPr>
        <w:t>.</w:t>
      </w:r>
      <w:r w:rsidRPr="00DD644E">
        <w:rPr>
          <w:rFonts w:ascii="Cambria" w:hAnsi="Cambria"/>
          <w:lang w:val="en-GB"/>
        </w:rPr>
        <w:t xml:space="preserve"> </w:t>
      </w:r>
      <w:r w:rsidR="00257D0F" w:rsidRPr="00DD644E">
        <w:rPr>
          <w:rFonts w:ascii="Cambria" w:hAnsi="Cambria"/>
          <w:lang w:val="en-GB"/>
        </w:rPr>
        <w:t xml:space="preserve">Institutional focal points can access GOARN Knowledge platform by clicking on the </w:t>
      </w:r>
      <w:r w:rsidR="00287A81" w:rsidRPr="00DD644E">
        <w:rPr>
          <w:rStyle w:val="KPActionChar"/>
          <w:rFonts w:ascii="Cambria" w:hAnsi="Cambria"/>
        </w:rPr>
        <w:t xml:space="preserve">Focal point </w:t>
      </w:r>
      <w:r w:rsidR="00257D0F" w:rsidRPr="00DD644E">
        <w:rPr>
          <w:rStyle w:val="KPActionChar"/>
          <w:rFonts w:ascii="Cambria" w:hAnsi="Cambria"/>
        </w:rPr>
        <w:t>login</w:t>
      </w:r>
      <w:r w:rsidR="00257D0F" w:rsidRPr="00DD644E">
        <w:rPr>
          <w:rFonts w:ascii="Cambria" w:hAnsi="Cambria"/>
          <w:lang w:val="en-GB"/>
        </w:rPr>
        <w:t xml:space="preserve"> link located in the upper right corner of the public page.</w:t>
      </w:r>
    </w:p>
    <w:p w14:paraId="44F42B37" w14:textId="77777777" w:rsidR="00257D0F" w:rsidRPr="00DD644E" w:rsidRDefault="00257D0F" w:rsidP="00257D0F">
      <w:pPr>
        <w:jc w:val="both"/>
        <w:rPr>
          <w:rFonts w:ascii="Cambria" w:hAnsi="Cambria"/>
          <w:lang w:val="en-GB"/>
        </w:rPr>
      </w:pPr>
    </w:p>
    <w:p w14:paraId="662AB698" w14:textId="77777777" w:rsidR="001178C4" w:rsidRPr="00DD644E" w:rsidRDefault="001178C4" w:rsidP="001178C4">
      <w:pPr>
        <w:pStyle w:val="Heading2"/>
        <w:rPr>
          <w:lang w:val="en-GB"/>
        </w:rPr>
      </w:pPr>
      <w:bookmarkStart w:id="17" w:name="_Toc16538993"/>
      <w:r w:rsidRPr="00DD644E">
        <w:rPr>
          <w:lang w:val="en-GB"/>
        </w:rPr>
        <w:t>Login</w:t>
      </w:r>
      <w:bookmarkEnd w:id="17"/>
    </w:p>
    <w:p w14:paraId="0FABD6BD" w14:textId="5678C50E" w:rsidR="00E31375" w:rsidRPr="00DD644E" w:rsidRDefault="00820940" w:rsidP="00E31375">
      <w:pPr>
        <w:jc w:val="both"/>
        <w:rPr>
          <w:rFonts w:ascii="Cambria" w:hAnsi="Cambria"/>
          <w:lang w:val="en-GB"/>
        </w:rPr>
      </w:pPr>
      <w:r w:rsidRPr="00DD644E">
        <w:rPr>
          <w:rFonts w:ascii="Cambria" w:hAnsi="Cambria"/>
          <w:lang w:val="en-GB"/>
        </w:rPr>
        <w:t>L</w:t>
      </w:r>
      <w:r w:rsidR="00257D0F" w:rsidRPr="00DD644E">
        <w:rPr>
          <w:rFonts w:ascii="Cambria" w:hAnsi="Cambria"/>
          <w:lang w:val="en-GB"/>
        </w:rPr>
        <w:t xml:space="preserve">ogin to the </w:t>
      </w:r>
      <w:r w:rsidR="008841D9" w:rsidRPr="00DD644E">
        <w:rPr>
          <w:rFonts w:ascii="Cambria" w:hAnsi="Cambria"/>
          <w:lang w:val="en-GB"/>
        </w:rPr>
        <w:t>KP</w:t>
      </w:r>
      <w:r w:rsidR="00257D0F" w:rsidRPr="00DD644E">
        <w:rPr>
          <w:rFonts w:ascii="Cambria" w:hAnsi="Cambria"/>
          <w:lang w:val="en-GB"/>
        </w:rPr>
        <w:t xml:space="preserve"> </w:t>
      </w:r>
      <w:r w:rsidRPr="00DD644E">
        <w:rPr>
          <w:rFonts w:ascii="Cambria" w:hAnsi="Cambria"/>
          <w:lang w:val="en-GB"/>
        </w:rPr>
        <w:t xml:space="preserve">is provided </w:t>
      </w:r>
      <w:r w:rsidR="00E31375" w:rsidRPr="00DD644E">
        <w:rPr>
          <w:rFonts w:ascii="Cambria" w:hAnsi="Cambria"/>
          <w:lang w:val="en-GB"/>
        </w:rPr>
        <w:t xml:space="preserve">by identification using an </w:t>
      </w:r>
      <w:r w:rsidR="009E4BFB" w:rsidRPr="00DD644E">
        <w:rPr>
          <w:rFonts w:ascii="Cambria" w:hAnsi="Cambria"/>
          <w:lang w:val="en-GB"/>
        </w:rPr>
        <w:t>email</w:t>
      </w:r>
      <w:r w:rsidR="00257D0F" w:rsidRPr="00DD644E">
        <w:rPr>
          <w:rFonts w:ascii="Cambria" w:hAnsi="Cambria"/>
          <w:lang w:val="en-GB"/>
        </w:rPr>
        <w:t xml:space="preserve"> address or username and </w:t>
      </w:r>
      <w:r w:rsidR="00E31375" w:rsidRPr="00DD644E">
        <w:rPr>
          <w:rFonts w:ascii="Cambria" w:hAnsi="Cambria"/>
          <w:lang w:val="en-GB"/>
        </w:rPr>
        <w:t xml:space="preserve">a </w:t>
      </w:r>
      <w:r w:rsidR="00257D0F" w:rsidRPr="00DD644E">
        <w:rPr>
          <w:rFonts w:ascii="Cambria" w:hAnsi="Cambria"/>
          <w:lang w:val="en-GB"/>
        </w:rPr>
        <w:t>password.</w:t>
      </w:r>
      <w:r w:rsidRPr="00DD644E">
        <w:rPr>
          <w:rFonts w:ascii="Cambria" w:hAnsi="Cambria"/>
          <w:lang w:val="en-GB"/>
        </w:rPr>
        <w:t xml:space="preserve"> The </w:t>
      </w:r>
      <w:r w:rsidR="009E4BFB" w:rsidRPr="00DD644E">
        <w:rPr>
          <w:rFonts w:ascii="Cambria" w:hAnsi="Cambria"/>
          <w:lang w:val="en-GB"/>
        </w:rPr>
        <w:t>email</w:t>
      </w:r>
      <w:r w:rsidR="00257D0F" w:rsidRPr="00DD644E">
        <w:rPr>
          <w:rFonts w:ascii="Cambria" w:hAnsi="Cambria"/>
          <w:lang w:val="en-GB"/>
        </w:rPr>
        <w:t xml:space="preserve"> address</w:t>
      </w:r>
      <w:r w:rsidR="00EC677E" w:rsidRPr="00DD644E">
        <w:rPr>
          <w:rFonts w:ascii="Cambria" w:hAnsi="Cambria"/>
          <w:lang w:val="en-GB"/>
        </w:rPr>
        <w:t xml:space="preserve"> must match the </w:t>
      </w:r>
      <w:r w:rsidR="009E4BFB" w:rsidRPr="00DD644E">
        <w:rPr>
          <w:rFonts w:ascii="Cambria" w:hAnsi="Cambria"/>
          <w:lang w:val="en-GB"/>
        </w:rPr>
        <w:t>email</w:t>
      </w:r>
      <w:r w:rsidR="00EC677E" w:rsidRPr="00DD644E">
        <w:rPr>
          <w:rFonts w:ascii="Cambria" w:hAnsi="Cambria"/>
          <w:lang w:val="en-GB"/>
        </w:rPr>
        <w:t xml:space="preserve"> address</w:t>
      </w:r>
      <w:r w:rsidR="00257D0F" w:rsidRPr="00DD644E">
        <w:rPr>
          <w:rFonts w:ascii="Cambria" w:hAnsi="Cambria"/>
          <w:lang w:val="en-GB"/>
        </w:rPr>
        <w:t xml:space="preserve"> that GOARN Operational Support Team has on their records</w:t>
      </w:r>
      <w:r w:rsidR="008841D9" w:rsidRPr="00DD644E">
        <w:rPr>
          <w:rFonts w:ascii="Cambria" w:hAnsi="Cambria"/>
          <w:lang w:val="en-GB"/>
        </w:rPr>
        <w:t xml:space="preserve"> for each focal point</w:t>
      </w:r>
      <w:r w:rsidR="007B091B" w:rsidRPr="00DD644E">
        <w:rPr>
          <w:rFonts w:ascii="Cambria" w:hAnsi="Cambria"/>
          <w:lang w:val="en-GB"/>
        </w:rPr>
        <w:t xml:space="preserve"> in partner institutions</w:t>
      </w:r>
      <w:r w:rsidR="00257D0F" w:rsidRPr="00DD644E">
        <w:rPr>
          <w:rFonts w:ascii="Cambria" w:hAnsi="Cambria"/>
          <w:lang w:val="en-GB"/>
        </w:rPr>
        <w:t xml:space="preserve">. </w:t>
      </w:r>
      <w:r w:rsidR="00E31375" w:rsidRPr="00DD644E">
        <w:rPr>
          <w:rFonts w:ascii="Cambria" w:hAnsi="Cambria"/>
          <w:lang w:val="en-GB"/>
        </w:rPr>
        <w:t>Passwords can be set</w:t>
      </w:r>
      <w:r w:rsidR="008841D9" w:rsidRPr="00DD644E">
        <w:rPr>
          <w:rFonts w:ascii="Cambria" w:hAnsi="Cambria"/>
          <w:lang w:val="en-GB"/>
        </w:rPr>
        <w:t xml:space="preserve"> up for the first time </w:t>
      </w:r>
      <w:r w:rsidR="00E31375" w:rsidRPr="00DD644E">
        <w:rPr>
          <w:rFonts w:ascii="Cambria" w:hAnsi="Cambria"/>
          <w:lang w:val="en-GB"/>
        </w:rPr>
        <w:t xml:space="preserve">or reset </w:t>
      </w:r>
      <w:r w:rsidRPr="00DD644E">
        <w:rPr>
          <w:rFonts w:ascii="Cambria" w:hAnsi="Cambria"/>
          <w:lang w:val="en-GB"/>
        </w:rPr>
        <w:t>by using</w:t>
      </w:r>
      <w:r w:rsidR="00E31375" w:rsidRPr="00DD644E">
        <w:rPr>
          <w:rFonts w:ascii="Cambria" w:hAnsi="Cambria"/>
          <w:lang w:val="en-GB"/>
        </w:rPr>
        <w:t xml:space="preserve"> the</w:t>
      </w:r>
      <w:r w:rsidRPr="00DD644E">
        <w:rPr>
          <w:rFonts w:ascii="Cambria" w:hAnsi="Cambria"/>
          <w:lang w:val="en-GB"/>
        </w:rPr>
        <w:t xml:space="preserve"> </w:t>
      </w:r>
      <w:r w:rsidR="00257D0F" w:rsidRPr="00DD644E">
        <w:rPr>
          <w:rStyle w:val="KPActionChar"/>
          <w:rFonts w:ascii="Cambria" w:hAnsi="Cambria"/>
        </w:rPr>
        <w:t xml:space="preserve">Forgot </w:t>
      </w:r>
      <w:r w:rsidRPr="00DD644E">
        <w:rPr>
          <w:rStyle w:val="KPActionChar"/>
          <w:rFonts w:ascii="Cambria" w:hAnsi="Cambria"/>
        </w:rPr>
        <w:t xml:space="preserve">your </w:t>
      </w:r>
      <w:r w:rsidR="00257D0F" w:rsidRPr="00DD644E">
        <w:rPr>
          <w:rStyle w:val="KPActionChar"/>
          <w:rFonts w:ascii="Cambria" w:hAnsi="Cambria"/>
        </w:rPr>
        <w:t>password</w:t>
      </w:r>
      <w:r w:rsidRPr="00DD644E">
        <w:rPr>
          <w:rStyle w:val="KPActionChar"/>
          <w:rFonts w:ascii="Cambria" w:hAnsi="Cambria"/>
        </w:rPr>
        <w:t>?</w:t>
      </w:r>
      <w:r w:rsidR="00EC677E" w:rsidRPr="00DD644E">
        <w:rPr>
          <w:rFonts w:ascii="Cambria" w:hAnsi="Cambria"/>
          <w:lang w:val="en-GB"/>
        </w:rPr>
        <w:t xml:space="preserve"> link on the login screen</w:t>
      </w:r>
      <w:r w:rsidR="00E31375" w:rsidRPr="00DD644E">
        <w:rPr>
          <w:rFonts w:ascii="Cambria" w:hAnsi="Cambria"/>
          <w:lang w:val="en-GB"/>
        </w:rPr>
        <w:t xml:space="preserve">: </w:t>
      </w:r>
    </w:p>
    <w:p w14:paraId="722C88DE" w14:textId="77777777" w:rsidR="006034E5" w:rsidRPr="00DD644E" w:rsidRDefault="006034E5" w:rsidP="00E31375">
      <w:pPr>
        <w:jc w:val="both"/>
        <w:rPr>
          <w:rFonts w:ascii="Cambria" w:hAnsi="Cambria"/>
          <w:lang w:val="en-GB"/>
        </w:rPr>
      </w:pPr>
    </w:p>
    <w:p w14:paraId="4E59CB41" w14:textId="6323048C" w:rsidR="00E31375" w:rsidRPr="00DD644E" w:rsidRDefault="00E31375" w:rsidP="006034E5">
      <w:pPr>
        <w:pStyle w:val="ListParagraph"/>
        <w:numPr>
          <w:ilvl w:val="0"/>
          <w:numId w:val="46"/>
        </w:numPr>
        <w:jc w:val="both"/>
        <w:rPr>
          <w:rFonts w:ascii="Cambria" w:hAnsi="Cambria"/>
          <w:lang w:val="en-GB"/>
        </w:rPr>
      </w:pPr>
      <w:r w:rsidRPr="00DD644E">
        <w:rPr>
          <w:rFonts w:ascii="Cambria" w:hAnsi="Cambria"/>
          <w:lang w:val="en-GB"/>
        </w:rPr>
        <w:t xml:space="preserve">Enter </w:t>
      </w:r>
      <w:r w:rsidR="009E4BFB" w:rsidRPr="00DD644E">
        <w:rPr>
          <w:rFonts w:ascii="Cambria" w:hAnsi="Cambria"/>
          <w:lang w:val="en-GB"/>
        </w:rPr>
        <w:t>email</w:t>
      </w:r>
      <w:r w:rsidR="00257D0F" w:rsidRPr="00DD644E">
        <w:rPr>
          <w:rFonts w:ascii="Cambria" w:hAnsi="Cambria"/>
          <w:lang w:val="en-GB"/>
        </w:rPr>
        <w:t xml:space="preserve"> address in the </w:t>
      </w:r>
      <w:r w:rsidR="000B6E36" w:rsidRPr="00DD644E">
        <w:rPr>
          <w:rFonts w:ascii="Cambria" w:hAnsi="Cambria"/>
          <w:lang w:val="en-GB"/>
        </w:rPr>
        <w:t xml:space="preserve">corresponding </w:t>
      </w:r>
      <w:r w:rsidR="00257D0F" w:rsidRPr="00DD644E">
        <w:rPr>
          <w:rFonts w:ascii="Cambria" w:hAnsi="Cambria"/>
          <w:lang w:val="en-GB"/>
        </w:rPr>
        <w:t>field</w:t>
      </w:r>
      <w:r w:rsidRPr="00DD644E">
        <w:rPr>
          <w:rFonts w:ascii="Cambria" w:hAnsi="Cambria"/>
          <w:lang w:val="en-GB"/>
        </w:rPr>
        <w:t>;</w:t>
      </w:r>
      <w:r w:rsidR="00257D0F" w:rsidRPr="00DD644E">
        <w:rPr>
          <w:rFonts w:ascii="Cambria" w:hAnsi="Cambria"/>
          <w:lang w:val="en-GB"/>
        </w:rPr>
        <w:t xml:space="preserve"> </w:t>
      </w:r>
      <w:r w:rsidR="00257D0F" w:rsidRPr="00DD644E">
        <w:rPr>
          <w:rFonts w:ascii="Cambria" w:hAnsi="Cambria"/>
          <w:i/>
          <w:lang w:val="en-GB"/>
        </w:rPr>
        <w:t>and</w:t>
      </w:r>
      <w:r w:rsidR="00257D0F" w:rsidRPr="00DD644E">
        <w:rPr>
          <w:rFonts w:ascii="Cambria" w:hAnsi="Cambria"/>
          <w:lang w:val="en-GB"/>
        </w:rPr>
        <w:t xml:space="preserve"> </w:t>
      </w:r>
    </w:p>
    <w:p w14:paraId="65D75819" w14:textId="611874FA" w:rsidR="00E31375" w:rsidRPr="00DD644E" w:rsidRDefault="00E31375" w:rsidP="006034E5">
      <w:pPr>
        <w:pStyle w:val="ListParagraph"/>
        <w:numPr>
          <w:ilvl w:val="0"/>
          <w:numId w:val="46"/>
        </w:numPr>
        <w:jc w:val="both"/>
        <w:rPr>
          <w:rFonts w:ascii="Cambria" w:hAnsi="Cambria"/>
          <w:lang w:val="en-GB"/>
        </w:rPr>
      </w:pPr>
      <w:r w:rsidRPr="00DD644E">
        <w:rPr>
          <w:rFonts w:ascii="Cambria" w:hAnsi="Cambria"/>
          <w:lang w:val="en-GB"/>
        </w:rPr>
        <w:t xml:space="preserve">Click </w:t>
      </w:r>
      <w:r w:rsidR="00257D0F" w:rsidRPr="00DD644E">
        <w:rPr>
          <w:rFonts w:ascii="Cambria" w:hAnsi="Cambria"/>
          <w:lang w:val="en-GB"/>
        </w:rPr>
        <w:t xml:space="preserve">on </w:t>
      </w:r>
      <w:r w:rsidR="009E4BFB" w:rsidRPr="00DD644E">
        <w:rPr>
          <w:rStyle w:val="KPActionChar"/>
          <w:rFonts w:ascii="Cambria" w:hAnsi="Cambria"/>
        </w:rPr>
        <w:t>Email</w:t>
      </w:r>
      <w:r w:rsidR="00257D0F" w:rsidRPr="00DD644E">
        <w:rPr>
          <w:rStyle w:val="KPActionChar"/>
          <w:rFonts w:ascii="Cambria" w:hAnsi="Cambria"/>
        </w:rPr>
        <w:t xml:space="preserve"> password</w:t>
      </w:r>
      <w:r w:rsidR="00257D0F" w:rsidRPr="00DD644E">
        <w:rPr>
          <w:rFonts w:ascii="Cambria" w:hAnsi="Cambria"/>
          <w:lang w:val="en-GB"/>
        </w:rPr>
        <w:t xml:space="preserve"> button. </w:t>
      </w:r>
    </w:p>
    <w:p w14:paraId="115BAEF8" w14:textId="77777777" w:rsidR="00E31375" w:rsidRPr="00DD644E" w:rsidRDefault="00E31375" w:rsidP="00E31375">
      <w:pPr>
        <w:jc w:val="both"/>
        <w:rPr>
          <w:rFonts w:ascii="Cambria" w:hAnsi="Cambria"/>
          <w:lang w:val="en-GB"/>
        </w:rPr>
      </w:pPr>
    </w:p>
    <w:p w14:paraId="05542B8D" w14:textId="0C73DA64" w:rsidR="00257D0F" w:rsidRPr="00DD644E" w:rsidRDefault="00257D0F" w:rsidP="00E31375">
      <w:pPr>
        <w:jc w:val="both"/>
        <w:rPr>
          <w:rFonts w:ascii="Cambria" w:hAnsi="Cambria"/>
          <w:lang w:val="en-GB"/>
        </w:rPr>
      </w:pPr>
      <w:r w:rsidRPr="00DD644E">
        <w:rPr>
          <w:rFonts w:ascii="Cambria" w:hAnsi="Cambria"/>
          <w:lang w:val="en-GB"/>
        </w:rPr>
        <w:t xml:space="preserve">This </w:t>
      </w:r>
      <w:r w:rsidR="008841D9" w:rsidRPr="00DD644E">
        <w:rPr>
          <w:rFonts w:ascii="Cambria" w:hAnsi="Cambria"/>
          <w:lang w:val="en-GB"/>
        </w:rPr>
        <w:t xml:space="preserve">action </w:t>
      </w:r>
      <w:r w:rsidRPr="00DD644E">
        <w:rPr>
          <w:rFonts w:ascii="Cambria" w:hAnsi="Cambria"/>
          <w:lang w:val="en-GB"/>
        </w:rPr>
        <w:t xml:space="preserve">will send </w:t>
      </w:r>
      <w:r w:rsidR="009E4BFB" w:rsidRPr="00DD644E">
        <w:rPr>
          <w:rFonts w:ascii="Cambria" w:hAnsi="Cambria"/>
          <w:lang w:val="en-GB"/>
        </w:rPr>
        <w:t>email</w:t>
      </w:r>
      <w:r w:rsidRPr="00DD644E">
        <w:rPr>
          <w:rFonts w:ascii="Cambria" w:hAnsi="Cambria"/>
          <w:lang w:val="en-GB"/>
        </w:rPr>
        <w:t xml:space="preserve"> with the link to reset</w:t>
      </w:r>
      <w:r w:rsidR="00EB2D80" w:rsidRPr="00DD644E">
        <w:rPr>
          <w:rFonts w:ascii="Cambria" w:hAnsi="Cambria"/>
          <w:lang w:val="en-GB"/>
        </w:rPr>
        <w:t xml:space="preserve"> / setup</w:t>
      </w:r>
      <w:r w:rsidRPr="00DD644E">
        <w:rPr>
          <w:rFonts w:ascii="Cambria" w:hAnsi="Cambria"/>
          <w:lang w:val="en-GB"/>
        </w:rPr>
        <w:t xml:space="preserve"> </w:t>
      </w:r>
      <w:r w:rsidR="002E162C" w:rsidRPr="00DD644E">
        <w:rPr>
          <w:rFonts w:ascii="Cambria" w:hAnsi="Cambria"/>
          <w:lang w:val="en-GB"/>
        </w:rPr>
        <w:t>the</w:t>
      </w:r>
      <w:r w:rsidRPr="00DD644E">
        <w:rPr>
          <w:rFonts w:ascii="Cambria" w:hAnsi="Cambria"/>
          <w:lang w:val="en-GB"/>
        </w:rPr>
        <w:t xml:space="preserve"> password. </w:t>
      </w:r>
      <w:r w:rsidR="00EC677E" w:rsidRPr="00DD644E">
        <w:rPr>
          <w:rFonts w:ascii="Cambria" w:hAnsi="Cambria"/>
          <w:lang w:val="en-GB"/>
        </w:rPr>
        <w:t>Again, t</w:t>
      </w:r>
      <w:r w:rsidR="002E162C" w:rsidRPr="00DD644E">
        <w:rPr>
          <w:rFonts w:ascii="Cambria" w:hAnsi="Cambria"/>
          <w:lang w:val="en-GB"/>
        </w:rPr>
        <w:t xml:space="preserve">he </w:t>
      </w:r>
      <w:r w:rsidRPr="00DD644E">
        <w:rPr>
          <w:rFonts w:ascii="Cambria" w:hAnsi="Cambria"/>
          <w:lang w:val="en-GB"/>
        </w:rPr>
        <w:t xml:space="preserve">email which </w:t>
      </w:r>
      <w:r w:rsidR="002E162C" w:rsidRPr="00DD644E">
        <w:rPr>
          <w:rFonts w:ascii="Cambria" w:hAnsi="Cambria"/>
          <w:lang w:val="en-GB"/>
        </w:rPr>
        <w:t xml:space="preserve">is </w:t>
      </w:r>
      <w:r w:rsidRPr="00DD644E">
        <w:rPr>
          <w:rFonts w:ascii="Cambria" w:hAnsi="Cambria"/>
          <w:lang w:val="en-GB"/>
        </w:rPr>
        <w:t>provide</w:t>
      </w:r>
      <w:r w:rsidR="002E162C" w:rsidRPr="00DD644E">
        <w:rPr>
          <w:rFonts w:ascii="Cambria" w:hAnsi="Cambria"/>
          <w:lang w:val="en-GB"/>
        </w:rPr>
        <w:t>d</w:t>
      </w:r>
      <w:r w:rsidRPr="00DD644E">
        <w:rPr>
          <w:rFonts w:ascii="Cambria" w:hAnsi="Cambria"/>
          <w:lang w:val="en-GB"/>
        </w:rPr>
        <w:t xml:space="preserve"> must match </w:t>
      </w:r>
      <w:r w:rsidR="00E31375" w:rsidRPr="00DD644E">
        <w:rPr>
          <w:rFonts w:ascii="Cambria" w:hAnsi="Cambria"/>
          <w:lang w:val="en-GB"/>
        </w:rPr>
        <w:t xml:space="preserve">the </w:t>
      </w:r>
      <w:r w:rsidR="009E4BFB" w:rsidRPr="00DD644E">
        <w:rPr>
          <w:rFonts w:ascii="Cambria" w:hAnsi="Cambria"/>
          <w:lang w:val="en-GB"/>
        </w:rPr>
        <w:t>email</w:t>
      </w:r>
      <w:r w:rsidRPr="00DD644E">
        <w:rPr>
          <w:rFonts w:ascii="Cambria" w:hAnsi="Cambria"/>
          <w:lang w:val="en-GB"/>
        </w:rPr>
        <w:t xml:space="preserve"> address </w:t>
      </w:r>
      <w:r w:rsidR="00E31375" w:rsidRPr="00DD644E">
        <w:rPr>
          <w:rFonts w:ascii="Cambria" w:hAnsi="Cambria"/>
          <w:lang w:val="en-GB"/>
        </w:rPr>
        <w:t xml:space="preserve">on record in the focal point list </w:t>
      </w:r>
      <w:r w:rsidR="008841D9" w:rsidRPr="00DD644E">
        <w:rPr>
          <w:rFonts w:ascii="Cambria" w:hAnsi="Cambria"/>
          <w:lang w:val="en-GB"/>
        </w:rPr>
        <w:t xml:space="preserve">for the </w:t>
      </w:r>
      <w:r w:rsidR="00E31375" w:rsidRPr="00DD644E">
        <w:rPr>
          <w:rFonts w:ascii="Cambria" w:hAnsi="Cambria"/>
          <w:lang w:val="en-GB"/>
        </w:rPr>
        <w:t xml:space="preserve">given </w:t>
      </w:r>
      <w:r w:rsidR="008841D9" w:rsidRPr="00DD644E">
        <w:rPr>
          <w:rFonts w:ascii="Cambria" w:hAnsi="Cambria"/>
          <w:lang w:val="en-GB"/>
        </w:rPr>
        <w:t xml:space="preserve">user </w:t>
      </w:r>
      <w:r w:rsidRPr="00DD644E">
        <w:rPr>
          <w:rFonts w:ascii="Cambria" w:hAnsi="Cambria"/>
          <w:lang w:val="en-GB"/>
        </w:rPr>
        <w:t>o</w:t>
      </w:r>
      <w:r w:rsidR="00E31375" w:rsidRPr="00DD644E">
        <w:rPr>
          <w:rFonts w:ascii="Cambria" w:hAnsi="Cambria"/>
          <w:lang w:val="en-GB"/>
        </w:rPr>
        <w:t>f</w:t>
      </w:r>
      <w:r w:rsidRPr="00DD644E">
        <w:rPr>
          <w:rFonts w:ascii="Cambria" w:hAnsi="Cambria"/>
          <w:lang w:val="en-GB"/>
        </w:rPr>
        <w:t xml:space="preserve"> the knowledge platform.</w:t>
      </w:r>
    </w:p>
    <w:p w14:paraId="09177055" w14:textId="77777777" w:rsidR="001178C4" w:rsidRPr="00DD644E" w:rsidRDefault="001178C4" w:rsidP="001178C4">
      <w:pPr>
        <w:jc w:val="both"/>
        <w:rPr>
          <w:rFonts w:ascii="Cambria" w:hAnsi="Cambria"/>
          <w:lang w:val="en-GB"/>
        </w:rPr>
      </w:pPr>
    </w:p>
    <w:p w14:paraId="633D1184" w14:textId="77777777" w:rsidR="00257D0F" w:rsidRPr="00DD644E" w:rsidRDefault="00BB6404" w:rsidP="00BB6404">
      <w:pPr>
        <w:pStyle w:val="Heading2"/>
        <w:rPr>
          <w:lang w:val="en-GB"/>
        </w:rPr>
      </w:pPr>
      <w:bookmarkStart w:id="18" w:name="_Toc16538994"/>
      <w:r w:rsidRPr="00DD644E">
        <w:rPr>
          <w:lang w:val="en-GB"/>
        </w:rPr>
        <w:t xml:space="preserve">Using </w:t>
      </w:r>
      <w:r w:rsidR="00257D0F" w:rsidRPr="00DD644E">
        <w:rPr>
          <w:lang w:val="en-GB"/>
        </w:rPr>
        <w:t xml:space="preserve">the </w:t>
      </w:r>
      <w:r w:rsidR="009A218D" w:rsidRPr="00DD644E">
        <w:rPr>
          <w:lang w:val="en-GB"/>
        </w:rPr>
        <w:t>knowledge platform</w:t>
      </w:r>
      <w:bookmarkEnd w:id="18"/>
    </w:p>
    <w:p w14:paraId="38D5EE56" w14:textId="7AFC8B7C" w:rsidR="00481C3A" w:rsidRPr="00DD644E" w:rsidRDefault="00E31375" w:rsidP="002738C9">
      <w:pPr>
        <w:jc w:val="both"/>
        <w:rPr>
          <w:rFonts w:ascii="Cambria" w:hAnsi="Cambria"/>
          <w:lang w:val="en-GB"/>
        </w:rPr>
      </w:pPr>
      <w:r w:rsidRPr="00DD644E">
        <w:rPr>
          <w:rFonts w:ascii="Cambria" w:hAnsi="Cambria"/>
          <w:lang w:val="en-GB"/>
        </w:rPr>
        <w:t xml:space="preserve">The </w:t>
      </w:r>
      <w:r w:rsidR="00257D0F" w:rsidRPr="00DD644E">
        <w:rPr>
          <w:rFonts w:ascii="Cambria" w:hAnsi="Cambria"/>
          <w:lang w:val="en-GB"/>
        </w:rPr>
        <w:t>GOARN Knowledge platform uses consistent approach to navigate on the site.</w:t>
      </w:r>
      <w:r w:rsidR="001178C4" w:rsidRPr="00DD644E">
        <w:rPr>
          <w:rFonts w:ascii="Cambria" w:hAnsi="Cambria"/>
          <w:lang w:val="en-GB"/>
        </w:rPr>
        <w:t xml:space="preserve"> </w:t>
      </w:r>
      <w:r w:rsidR="002738C9" w:rsidRPr="00DD644E">
        <w:rPr>
          <w:rFonts w:ascii="Cambria" w:hAnsi="Cambria"/>
          <w:lang w:val="en-GB"/>
        </w:rPr>
        <w:t xml:space="preserve">The main </w:t>
      </w:r>
      <w:r w:rsidR="00257D0F" w:rsidRPr="00DD644E">
        <w:rPr>
          <w:rFonts w:ascii="Cambria" w:hAnsi="Cambria"/>
          <w:lang w:val="en-GB"/>
        </w:rPr>
        <w:t>me</w:t>
      </w:r>
      <w:r w:rsidR="006034E5" w:rsidRPr="00DD644E">
        <w:rPr>
          <w:rFonts w:ascii="Cambria" w:hAnsi="Cambria"/>
          <w:lang w:val="en-GB"/>
        </w:rPr>
        <w:t xml:space="preserve">nu is located on the left side </w:t>
      </w:r>
      <w:r w:rsidR="00257D0F" w:rsidRPr="00DD644E">
        <w:rPr>
          <w:rFonts w:ascii="Cambria" w:hAnsi="Cambria"/>
          <w:lang w:val="en-GB"/>
        </w:rPr>
        <w:t xml:space="preserve">and can be expanded or collapsed by using </w:t>
      </w:r>
      <w:r w:rsidR="002738C9" w:rsidRPr="00DD644E">
        <w:rPr>
          <w:rFonts w:ascii="Cambria" w:hAnsi="Cambria"/>
          <w:lang w:val="en-GB"/>
        </w:rPr>
        <w:t xml:space="preserve">the </w:t>
      </w:r>
      <w:r w:rsidR="00257D0F" w:rsidRPr="00DD644E">
        <w:rPr>
          <w:rFonts w:ascii="Cambria" w:hAnsi="Cambria"/>
          <w:lang w:val="en-GB"/>
        </w:rPr>
        <w:t xml:space="preserve">arrow icon located at the </w:t>
      </w:r>
      <w:r w:rsidR="00257D0F" w:rsidRPr="00DD644E">
        <w:rPr>
          <w:rFonts w:ascii="Cambria" w:hAnsi="Cambria"/>
          <w:lang w:val="en-GB"/>
        </w:rPr>
        <w:lastRenderedPageBreak/>
        <w:t>top of the menu.</w:t>
      </w:r>
      <w:r w:rsidR="00FD7E1C" w:rsidRPr="00DD644E">
        <w:rPr>
          <w:rFonts w:ascii="Cambria" w:hAnsi="Cambria"/>
          <w:lang w:val="en-GB"/>
        </w:rPr>
        <w:t xml:space="preserve"> </w:t>
      </w:r>
      <w:r w:rsidR="001178C4" w:rsidRPr="00DD644E">
        <w:rPr>
          <w:rFonts w:ascii="Cambria" w:hAnsi="Cambria"/>
          <w:lang w:val="en-GB"/>
        </w:rPr>
        <w:t xml:space="preserve">Hovering over each icon </w:t>
      </w:r>
      <w:r w:rsidR="00D31DBE" w:rsidRPr="00DD644E">
        <w:rPr>
          <w:rFonts w:ascii="Cambria" w:hAnsi="Cambria"/>
          <w:lang w:val="en-GB"/>
        </w:rPr>
        <w:t xml:space="preserve">on the menu </w:t>
      </w:r>
      <w:r w:rsidR="001178C4" w:rsidRPr="00DD644E">
        <w:rPr>
          <w:rFonts w:ascii="Cambria" w:hAnsi="Cambria"/>
          <w:lang w:val="en-GB"/>
        </w:rPr>
        <w:t xml:space="preserve">will display </w:t>
      </w:r>
      <w:r w:rsidR="00BB6404" w:rsidRPr="00DD644E">
        <w:rPr>
          <w:rFonts w:ascii="Cambria" w:hAnsi="Cambria"/>
          <w:lang w:val="en-GB"/>
        </w:rPr>
        <w:t>a</w:t>
      </w:r>
      <w:r w:rsidR="001178C4" w:rsidRPr="00DD644E">
        <w:rPr>
          <w:rFonts w:ascii="Cambria" w:hAnsi="Cambria"/>
          <w:lang w:val="en-GB"/>
        </w:rPr>
        <w:t xml:space="preserve"> tooltip </w:t>
      </w:r>
      <w:r w:rsidR="00D31DBE" w:rsidRPr="00DD644E">
        <w:rPr>
          <w:rFonts w:ascii="Cambria" w:hAnsi="Cambria"/>
          <w:lang w:val="en-GB"/>
        </w:rPr>
        <w:t xml:space="preserve">with more information </w:t>
      </w:r>
      <w:r w:rsidR="00BB6404" w:rsidRPr="00DD644E">
        <w:rPr>
          <w:rFonts w:ascii="Cambria" w:hAnsi="Cambria"/>
          <w:lang w:val="en-GB"/>
        </w:rPr>
        <w:t xml:space="preserve">for </w:t>
      </w:r>
      <w:r w:rsidR="00257D0F" w:rsidRPr="00DD644E">
        <w:rPr>
          <w:rFonts w:ascii="Cambria" w:hAnsi="Cambria"/>
          <w:lang w:val="en-GB"/>
        </w:rPr>
        <w:t>the purpose of each menu</w:t>
      </w:r>
      <w:r w:rsidR="00EC677E" w:rsidRPr="00DD644E">
        <w:rPr>
          <w:rFonts w:ascii="Cambria" w:hAnsi="Cambria"/>
          <w:lang w:val="en-GB"/>
        </w:rPr>
        <w:t xml:space="preserve"> item</w:t>
      </w:r>
      <w:r w:rsidR="00257D0F" w:rsidRPr="00DD644E">
        <w:rPr>
          <w:rFonts w:ascii="Cambria" w:hAnsi="Cambria"/>
          <w:lang w:val="en-GB"/>
        </w:rPr>
        <w:t>.</w:t>
      </w:r>
    </w:p>
    <w:p w14:paraId="02253CFA" w14:textId="77777777" w:rsidR="00EB2D80" w:rsidRPr="00DD644E" w:rsidRDefault="00EB2D80" w:rsidP="00EC677E">
      <w:pPr>
        <w:jc w:val="both"/>
        <w:rPr>
          <w:rFonts w:ascii="Cambria" w:hAnsi="Cambria"/>
          <w:lang w:val="en-GB"/>
        </w:rPr>
      </w:pPr>
    </w:p>
    <w:p w14:paraId="69A0ED3A" w14:textId="61ED14EA" w:rsidR="00257D0F" w:rsidRPr="00DD644E" w:rsidRDefault="002E162C" w:rsidP="00B62F54">
      <w:pPr>
        <w:jc w:val="both"/>
        <w:rPr>
          <w:rFonts w:ascii="Cambria" w:hAnsi="Cambria"/>
          <w:lang w:val="en-GB"/>
        </w:rPr>
      </w:pPr>
      <w:r w:rsidRPr="00DD644E">
        <w:rPr>
          <w:rFonts w:ascii="Cambria" w:hAnsi="Cambria"/>
          <w:lang w:val="en-GB"/>
        </w:rPr>
        <w:t>C</w:t>
      </w:r>
      <w:r w:rsidR="00257D0F" w:rsidRPr="00DD644E">
        <w:rPr>
          <w:rFonts w:ascii="Cambria" w:hAnsi="Cambria"/>
          <w:lang w:val="en-GB"/>
        </w:rPr>
        <w:t>lick</w:t>
      </w:r>
      <w:r w:rsidR="00752F51" w:rsidRPr="00DD644E">
        <w:rPr>
          <w:rFonts w:ascii="Cambria" w:hAnsi="Cambria"/>
          <w:lang w:val="en-GB"/>
        </w:rPr>
        <w:t>ing</w:t>
      </w:r>
      <w:r w:rsidR="00257D0F" w:rsidRPr="00DD644E">
        <w:rPr>
          <w:rFonts w:ascii="Cambria" w:hAnsi="Cambria"/>
          <w:lang w:val="en-GB"/>
        </w:rPr>
        <w:t xml:space="preserve"> on </w:t>
      </w:r>
      <w:r w:rsidRPr="00DD644E">
        <w:rPr>
          <w:rFonts w:ascii="Cambria" w:hAnsi="Cambria"/>
          <w:lang w:val="en-GB"/>
        </w:rPr>
        <w:t>th</w:t>
      </w:r>
      <w:r w:rsidR="00257D0F" w:rsidRPr="00DD644E">
        <w:rPr>
          <w:rFonts w:ascii="Cambria" w:hAnsi="Cambria"/>
          <w:lang w:val="en-GB"/>
        </w:rPr>
        <w:t xml:space="preserve">e menu item will </w:t>
      </w:r>
      <w:r w:rsidRPr="00DD644E">
        <w:rPr>
          <w:rFonts w:ascii="Cambria" w:hAnsi="Cambria"/>
          <w:lang w:val="en-GB"/>
        </w:rPr>
        <w:t xml:space="preserve">launch </w:t>
      </w:r>
      <w:r w:rsidR="00257D0F" w:rsidRPr="00DD644E">
        <w:rPr>
          <w:rFonts w:ascii="Cambria" w:hAnsi="Cambria"/>
          <w:lang w:val="en-GB"/>
        </w:rPr>
        <w:t>summary page for</w:t>
      </w:r>
      <w:r w:rsidR="00EC677E" w:rsidRPr="00DD644E">
        <w:rPr>
          <w:rFonts w:ascii="Cambria" w:hAnsi="Cambria"/>
          <w:lang w:val="en-GB"/>
        </w:rPr>
        <w:t xml:space="preserve"> the</w:t>
      </w:r>
      <w:r w:rsidR="00257D0F" w:rsidRPr="00DD644E">
        <w:rPr>
          <w:rFonts w:ascii="Cambria" w:hAnsi="Cambria"/>
          <w:lang w:val="en-GB"/>
        </w:rPr>
        <w:t xml:space="preserve"> </w:t>
      </w:r>
      <w:r w:rsidR="00287A81" w:rsidRPr="00DD644E">
        <w:rPr>
          <w:rFonts w:ascii="Cambria" w:hAnsi="Cambria"/>
          <w:lang w:val="en-GB"/>
        </w:rPr>
        <w:t xml:space="preserve">corresponding </w:t>
      </w:r>
      <w:r w:rsidR="00257D0F" w:rsidRPr="00DD644E">
        <w:rPr>
          <w:rFonts w:ascii="Cambria" w:hAnsi="Cambria"/>
          <w:lang w:val="en-GB"/>
        </w:rPr>
        <w:t xml:space="preserve">module. </w:t>
      </w:r>
      <w:r w:rsidRPr="00DD644E">
        <w:rPr>
          <w:rFonts w:ascii="Cambria" w:hAnsi="Cambria"/>
          <w:lang w:val="en-GB"/>
        </w:rPr>
        <w:t xml:space="preserve">This is most of the time a </w:t>
      </w:r>
      <w:r w:rsidR="00257D0F" w:rsidRPr="00DD644E">
        <w:rPr>
          <w:rFonts w:ascii="Cambria" w:hAnsi="Cambria"/>
          <w:lang w:val="en-GB"/>
        </w:rPr>
        <w:t xml:space="preserve">page which shows a </w:t>
      </w:r>
      <w:r w:rsidR="00B62F54" w:rsidRPr="00DD644E">
        <w:rPr>
          <w:rFonts w:ascii="Cambria" w:hAnsi="Cambria"/>
          <w:lang w:val="en-GB"/>
        </w:rPr>
        <w:t xml:space="preserve">summary </w:t>
      </w:r>
      <w:r w:rsidR="00257D0F" w:rsidRPr="00DD644E">
        <w:rPr>
          <w:rFonts w:ascii="Cambria" w:hAnsi="Cambria"/>
          <w:lang w:val="en-GB"/>
        </w:rPr>
        <w:t>(e.g. list of institutions, operations, events, diseases, countries and territories etc.)</w:t>
      </w:r>
      <w:r w:rsidR="007B091B" w:rsidRPr="00DD644E">
        <w:rPr>
          <w:rFonts w:ascii="Cambria" w:hAnsi="Cambria"/>
          <w:lang w:val="en-GB"/>
        </w:rPr>
        <w:t xml:space="preserve"> for that module</w:t>
      </w:r>
      <w:r w:rsidR="00257D0F" w:rsidRPr="00DD644E">
        <w:rPr>
          <w:rFonts w:ascii="Cambria" w:hAnsi="Cambria"/>
          <w:lang w:val="en-GB"/>
        </w:rPr>
        <w:t xml:space="preserve">. </w:t>
      </w:r>
      <w:r w:rsidRPr="00DD644E">
        <w:rPr>
          <w:rFonts w:ascii="Cambria" w:hAnsi="Cambria"/>
          <w:lang w:val="en-GB"/>
        </w:rPr>
        <w:t>C</w:t>
      </w:r>
      <w:r w:rsidR="00257D0F" w:rsidRPr="00DD644E">
        <w:rPr>
          <w:rFonts w:ascii="Cambria" w:hAnsi="Cambria"/>
          <w:lang w:val="en-GB"/>
        </w:rPr>
        <w:t>licking on the item name in the list</w:t>
      </w:r>
      <w:r w:rsidRPr="00DD644E">
        <w:rPr>
          <w:rFonts w:ascii="Cambria" w:hAnsi="Cambria"/>
          <w:lang w:val="en-GB"/>
        </w:rPr>
        <w:t xml:space="preserve"> will </w:t>
      </w:r>
      <w:r w:rsidR="00A26CBD" w:rsidRPr="00DD644E">
        <w:rPr>
          <w:rFonts w:ascii="Cambria" w:hAnsi="Cambria"/>
          <w:lang w:val="en-GB"/>
        </w:rPr>
        <w:t>launch a page with</w:t>
      </w:r>
      <w:r w:rsidRPr="00DD644E">
        <w:rPr>
          <w:rFonts w:ascii="Cambria" w:hAnsi="Cambria"/>
          <w:lang w:val="en-GB"/>
        </w:rPr>
        <w:t xml:space="preserve"> </w:t>
      </w:r>
      <w:r w:rsidR="00EC677E" w:rsidRPr="00DD644E">
        <w:rPr>
          <w:rFonts w:ascii="Cambria" w:hAnsi="Cambria"/>
          <w:lang w:val="en-GB"/>
        </w:rPr>
        <w:t xml:space="preserve">additional </w:t>
      </w:r>
      <w:r w:rsidR="00752F51" w:rsidRPr="00DD644E">
        <w:rPr>
          <w:rFonts w:ascii="Cambria" w:hAnsi="Cambria"/>
          <w:lang w:val="en-GB"/>
        </w:rPr>
        <w:t>details for that item</w:t>
      </w:r>
      <w:r w:rsidR="00257D0F" w:rsidRPr="00DD644E">
        <w:rPr>
          <w:rFonts w:ascii="Cambria" w:hAnsi="Cambria"/>
          <w:lang w:val="en-GB"/>
        </w:rPr>
        <w:t>.</w:t>
      </w:r>
    </w:p>
    <w:p w14:paraId="2BC1FAD9" w14:textId="77777777" w:rsidR="006C2F67" w:rsidRPr="00DD644E" w:rsidRDefault="006C2F67" w:rsidP="006C2F67">
      <w:pPr>
        <w:pStyle w:val="Heading2"/>
        <w:rPr>
          <w:lang w:val="en-GB"/>
        </w:rPr>
      </w:pPr>
      <w:bookmarkStart w:id="19" w:name="_Toc16538995"/>
      <w:r w:rsidRPr="00DD644E">
        <w:rPr>
          <w:lang w:val="en-GB"/>
        </w:rPr>
        <w:t xml:space="preserve">Content </w:t>
      </w:r>
      <w:r w:rsidR="00EC677E" w:rsidRPr="00DD644E">
        <w:rPr>
          <w:lang w:val="en-GB"/>
        </w:rPr>
        <w:t xml:space="preserve">and modules </w:t>
      </w:r>
      <w:r w:rsidRPr="00DD644E">
        <w:rPr>
          <w:lang w:val="en-GB"/>
        </w:rPr>
        <w:t>of the GOARN Knowledge platform</w:t>
      </w:r>
      <w:bookmarkEnd w:id="19"/>
    </w:p>
    <w:p w14:paraId="7BBB1AA1" w14:textId="3D9638FD" w:rsidR="006C2F67" w:rsidRPr="00DD644E" w:rsidRDefault="006C2F67" w:rsidP="000B0AD0">
      <w:pPr>
        <w:pStyle w:val="Heading3"/>
        <w:rPr>
          <w:lang w:val="en-GB"/>
        </w:rPr>
      </w:pPr>
      <w:r w:rsidRPr="00DD644E">
        <w:rPr>
          <w:lang w:val="en-GB"/>
        </w:rPr>
        <w:t>Institutions</w:t>
      </w:r>
    </w:p>
    <w:p w14:paraId="53F99F81" w14:textId="4B3652C7" w:rsidR="006C2F67" w:rsidRPr="00DD644E" w:rsidRDefault="006C2F67" w:rsidP="00555860">
      <w:pPr>
        <w:jc w:val="both"/>
        <w:rPr>
          <w:rFonts w:ascii="Cambria" w:hAnsi="Cambria"/>
          <w:lang w:val="en-GB"/>
        </w:rPr>
      </w:pPr>
      <w:r w:rsidRPr="00DD644E">
        <w:rPr>
          <w:rFonts w:ascii="Cambria" w:hAnsi="Cambria"/>
          <w:lang w:val="en-GB"/>
        </w:rPr>
        <w:t>All GOARN Partner institutions</w:t>
      </w:r>
      <w:r w:rsidR="00555860" w:rsidRPr="00DD644E">
        <w:rPr>
          <w:rFonts w:ascii="Cambria" w:hAnsi="Cambria"/>
          <w:lang w:val="en-GB"/>
        </w:rPr>
        <w:t xml:space="preserve"> have an </w:t>
      </w:r>
      <w:r w:rsidRPr="00DD644E">
        <w:rPr>
          <w:rFonts w:ascii="Cambria" w:hAnsi="Cambria"/>
          <w:lang w:val="en-GB"/>
        </w:rPr>
        <w:t xml:space="preserve">institutional profile and </w:t>
      </w:r>
      <w:r w:rsidR="00CD7B72" w:rsidRPr="00DD644E">
        <w:rPr>
          <w:rFonts w:ascii="Cambria" w:hAnsi="Cambria"/>
          <w:lang w:val="en-GB"/>
        </w:rPr>
        <w:t>focal</w:t>
      </w:r>
      <w:r w:rsidRPr="00DD644E">
        <w:rPr>
          <w:rFonts w:ascii="Cambria" w:hAnsi="Cambria"/>
          <w:lang w:val="en-GB"/>
        </w:rPr>
        <w:t xml:space="preserve"> </w:t>
      </w:r>
      <w:r w:rsidR="00CD7B72" w:rsidRPr="00DD644E">
        <w:rPr>
          <w:rFonts w:ascii="Cambria" w:hAnsi="Cambria"/>
          <w:lang w:val="en-GB"/>
        </w:rPr>
        <w:t>p</w:t>
      </w:r>
      <w:r w:rsidRPr="00DD644E">
        <w:rPr>
          <w:rFonts w:ascii="Cambria" w:hAnsi="Cambria"/>
          <w:lang w:val="en-GB"/>
        </w:rPr>
        <w:t>oint</w:t>
      </w:r>
      <w:r w:rsidR="00555860" w:rsidRPr="00DD644E">
        <w:rPr>
          <w:rFonts w:ascii="Cambria" w:hAnsi="Cambria"/>
          <w:lang w:val="en-GB"/>
        </w:rPr>
        <w:t>s</w:t>
      </w:r>
      <w:r w:rsidRPr="00DD644E">
        <w:rPr>
          <w:rFonts w:ascii="Cambria" w:hAnsi="Cambria"/>
          <w:lang w:val="en-GB"/>
        </w:rPr>
        <w:t xml:space="preserve"> recorded on the KP.</w:t>
      </w:r>
      <w:r w:rsidR="0078423A" w:rsidRPr="00DD644E">
        <w:rPr>
          <w:rFonts w:ascii="Cambria" w:hAnsi="Cambria"/>
          <w:lang w:val="en-GB"/>
        </w:rPr>
        <w:t xml:space="preserve"> </w:t>
      </w:r>
      <w:hyperlink w:anchor="_Partner_institution_categories" w:history="1">
        <w:r w:rsidR="0078423A" w:rsidRPr="00DD644E">
          <w:rPr>
            <w:rStyle w:val="Hyperlink"/>
            <w:rFonts w:ascii="Cambria" w:hAnsi="Cambria"/>
            <w:lang w:val="en-GB"/>
          </w:rPr>
          <w:t xml:space="preserve">Institutional </w:t>
        </w:r>
        <w:r w:rsidR="00C92808" w:rsidRPr="00DD644E">
          <w:rPr>
            <w:rStyle w:val="Hyperlink"/>
            <w:rFonts w:ascii="Cambria" w:hAnsi="Cambria"/>
            <w:lang w:val="en-GB"/>
          </w:rPr>
          <w:t>guidance</w:t>
        </w:r>
      </w:hyperlink>
      <w:r w:rsidR="0078423A" w:rsidRPr="00DD644E">
        <w:rPr>
          <w:rFonts w:ascii="Cambria" w:hAnsi="Cambria"/>
          <w:lang w:val="en-GB"/>
        </w:rPr>
        <w:t xml:space="preserve"> can be found in the Governance section of this document.</w:t>
      </w:r>
    </w:p>
    <w:p w14:paraId="13F8EC29" w14:textId="77777777" w:rsidR="00CA5C59" w:rsidRPr="00DD644E" w:rsidRDefault="00CA5C59" w:rsidP="000B0AD0">
      <w:pPr>
        <w:pStyle w:val="Heading3"/>
        <w:rPr>
          <w:lang w:val="en-GB"/>
        </w:rPr>
      </w:pPr>
      <w:bookmarkStart w:id="20" w:name="_Adding_new_institution"/>
      <w:bookmarkStart w:id="21" w:name="_Adding_and_editing"/>
      <w:bookmarkStart w:id="22" w:name="_Updating_institution_data"/>
      <w:bookmarkEnd w:id="20"/>
      <w:bookmarkEnd w:id="21"/>
      <w:bookmarkEnd w:id="22"/>
      <w:r w:rsidRPr="00DD644E">
        <w:rPr>
          <w:lang w:val="en-GB"/>
        </w:rPr>
        <w:t>Events and operations</w:t>
      </w:r>
    </w:p>
    <w:p w14:paraId="4F889E43" w14:textId="77777777" w:rsidR="00CA5C59" w:rsidRPr="00DD644E" w:rsidRDefault="00CA5C59" w:rsidP="00CA5C59">
      <w:pPr>
        <w:jc w:val="both"/>
        <w:rPr>
          <w:rFonts w:ascii="Cambria" w:hAnsi="Cambria"/>
          <w:lang w:val="en-GB"/>
        </w:rPr>
      </w:pPr>
      <w:r w:rsidRPr="00DD644E">
        <w:rPr>
          <w:rFonts w:ascii="Cambria" w:hAnsi="Cambria"/>
          <w:lang w:val="en-GB"/>
        </w:rPr>
        <w:t xml:space="preserve">Events and operations are described in </w:t>
      </w:r>
      <w:hyperlink w:anchor="_Events" w:history="1">
        <w:r w:rsidRPr="00DD644E">
          <w:rPr>
            <w:rStyle w:val="Hyperlink"/>
            <w:rFonts w:ascii="Cambria" w:hAnsi="Cambria"/>
            <w:lang w:val="en-GB"/>
          </w:rPr>
          <w:t>Events</w:t>
        </w:r>
      </w:hyperlink>
      <w:r w:rsidRPr="00DD644E">
        <w:rPr>
          <w:rFonts w:ascii="Cambria" w:hAnsi="Cambria"/>
          <w:lang w:val="en-GB"/>
        </w:rPr>
        <w:t xml:space="preserve"> and </w:t>
      </w:r>
      <w:hyperlink w:anchor="_Operations" w:history="1">
        <w:r w:rsidRPr="00DD644E">
          <w:rPr>
            <w:rStyle w:val="Hyperlink"/>
            <w:rFonts w:ascii="Cambria" w:hAnsi="Cambria"/>
            <w:lang w:val="en-GB"/>
          </w:rPr>
          <w:t>Operations</w:t>
        </w:r>
      </w:hyperlink>
      <w:r w:rsidRPr="00DD644E">
        <w:rPr>
          <w:rFonts w:ascii="Cambria" w:hAnsi="Cambria"/>
          <w:lang w:val="en-GB"/>
        </w:rPr>
        <w:t xml:space="preserve"> section of this document.</w:t>
      </w:r>
    </w:p>
    <w:p w14:paraId="0968B439" w14:textId="77777777" w:rsidR="00CA5C59" w:rsidRPr="00DD644E" w:rsidRDefault="00CA5C59" w:rsidP="000B0AD0">
      <w:pPr>
        <w:pStyle w:val="Heading3"/>
        <w:rPr>
          <w:lang w:val="en-GB"/>
        </w:rPr>
      </w:pPr>
      <w:r w:rsidRPr="00DD644E">
        <w:rPr>
          <w:lang w:val="en-GB"/>
        </w:rPr>
        <w:t>Diseases</w:t>
      </w:r>
    </w:p>
    <w:p w14:paraId="10D6B5F8" w14:textId="05C9A776" w:rsidR="0033507F" w:rsidRPr="00DD644E" w:rsidRDefault="00CA5C59" w:rsidP="00C27F09">
      <w:pPr>
        <w:jc w:val="both"/>
        <w:rPr>
          <w:rFonts w:ascii="Cambria" w:hAnsi="Cambria"/>
          <w:lang w:val="en-GB"/>
        </w:rPr>
      </w:pPr>
      <w:r w:rsidRPr="00DD644E">
        <w:rPr>
          <w:rFonts w:ascii="Cambria" w:hAnsi="Cambria"/>
          <w:lang w:val="en-GB"/>
        </w:rPr>
        <w:t>This section of the KP is automatically populated th</w:t>
      </w:r>
      <w:r w:rsidR="00ED52FA" w:rsidRPr="00DD644E">
        <w:rPr>
          <w:rFonts w:ascii="Cambria" w:hAnsi="Cambria"/>
          <w:lang w:val="en-GB"/>
        </w:rPr>
        <w:t>r</w:t>
      </w:r>
      <w:r w:rsidRPr="00DD644E">
        <w:rPr>
          <w:rFonts w:ascii="Cambria" w:hAnsi="Cambria"/>
          <w:lang w:val="en-GB"/>
        </w:rPr>
        <w:t xml:space="preserve">ough tagging of the content in other parts of the knowledge platform. E.g. when an event is created for </w:t>
      </w:r>
      <w:r w:rsidRPr="00DD644E">
        <w:rPr>
          <w:rStyle w:val="KPActionChar"/>
          <w:rFonts w:ascii="Cambria" w:hAnsi="Cambria"/>
        </w:rPr>
        <w:t>Yellow fever</w:t>
      </w:r>
      <w:r w:rsidRPr="00DD644E">
        <w:rPr>
          <w:rFonts w:ascii="Cambria" w:hAnsi="Cambria"/>
          <w:lang w:val="en-GB"/>
        </w:rPr>
        <w:t xml:space="preserve">, this event will automatically appear </w:t>
      </w:r>
      <w:r w:rsidR="0077076F" w:rsidRPr="00DD644E">
        <w:rPr>
          <w:rFonts w:ascii="Cambria" w:hAnsi="Cambria"/>
          <w:lang w:val="en-GB"/>
        </w:rPr>
        <w:t>o</w:t>
      </w:r>
      <w:r w:rsidRPr="00DD644E">
        <w:rPr>
          <w:rFonts w:ascii="Cambria" w:hAnsi="Cambria"/>
          <w:lang w:val="en-GB"/>
        </w:rPr>
        <w:t xml:space="preserve">n the </w:t>
      </w:r>
      <w:r w:rsidRPr="00DD644E">
        <w:rPr>
          <w:rStyle w:val="KPActionChar"/>
          <w:rFonts w:ascii="Cambria" w:hAnsi="Cambria"/>
        </w:rPr>
        <w:t>Yellow fever</w:t>
      </w:r>
      <w:r w:rsidRPr="00DD644E">
        <w:rPr>
          <w:rFonts w:ascii="Cambria" w:hAnsi="Cambria"/>
          <w:lang w:val="en-GB"/>
        </w:rPr>
        <w:t xml:space="preserve"> </w:t>
      </w:r>
      <w:r w:rsidR="00C27F09" w:rsidRPr="00DD644E">
        <w:rPr>
          <w:rFonts w:ascii="Cambria" w:hAnsi="Cambria"/>
          <w:lang w:val="en-GB"/>
        </w:rPr>
        <w:t xml:space="preserve">disease </w:t>
      </w:r>
      <w:r w:rsidRPr="00DD644E">
        <w:rPr>
          <w:rFonts w:ascii="Cambria" w:hAnsi="Cambria"/>
          <w:lang w:val="en-GB"/>
        </w:rPr>
        <w:t>page. The same applies for operations</w:t>
      </w:r>
      <w:r w:rsidR="0009567A" w:rsidRPr="00DD644E">
        <w:rPr>
          <w:rFonts w:ascii="Cambria" w:hAnsi="Cambria"/>
          <w:lang w:val="en-GB"/>
        </w:rPr>
        <w:t xml:space="preserve">. In addition </w:t>
      </w:r>
      <w:r w:rsidRPr="00DD644E">
        <w:rPr>
          <w:rFonts w:ascii="Cambria" w:hAnsi="Cambria"/>
          <w:lang w:val="en-GB"/>
        </w:rPr>
        <w:t xml:space="preserve">any update added to </w:t>
      </w:r>
      <w:r w:rsidRPr="00DD644E">
        <w:rPr>
          <w:rStyle w:val="KPActionChar"/>
          <w:rFonts w:ascii="Cambria" w:hAnsi="Cambria"/>
        </w:rPr>
        <w:t>Yellow fever</w:t>
      </w:r>
      <w:r w:rsidRPr="00DD644E">
        <w:rPr>
          <w:rFonts w:ascii="Cambria" w:hAnsi="Cambria"/>
          <w:lang w:val="en-GB"/>
        </w:rPr>
        <w:t xml:space="preserve"> events or operations</w:t>
      </w:r>
      <w:r w:rsidR="00582C08" w:rsidRPr="00DD644E">
        <w:rPr>
          <w:rFonts w:ascii="Cambria" w:hAnsi="Cambria"/>
          <w:lang w:val="en-GB"/>
        </w:rPr>
        <w:t xml:space="preserve"> on the knowledge platform will be listed in </w:t>
      </w:r>
      <w:r w:rsidR="00582C08" w:rsidRPr="00DD644E">
        <w:rPr>
          <w:rStyle w:val="KPActionChar"/>
          <w:rFonts w:ascii="Cambria" w:hAnsi="Cambria"/>
        </w:rPr>
        <w:t>Updates</w:t>
      </w:r>
      <w:r w:rsidR="00582C08" w:rsidRPr="00DD644E">
        <w:rPr>
          <w:rFonts w:ascii="Cambria" w:hAnsi="Cambria"/>
          <w:lang w:val="en-GB"/>
        </w:rPr>
        <w:t xml:space="preserve"> section of the</w:t>
      </w:r>
      <w:r w:rsidR="0033507F" w:rsidRPr="00DD644E">
        <w:rPr>
          <w:rFonts w:ascii="Cambria" w:hAnsi="Cambria"/>
          <w:lang w:val="en-GB"/>
        </w:rPr>
        <w:t xml:space="preserve"> </w:t>
      </w:r>
      <w:r w:rsidR="0033507F" w:rsidRPr="00DD644E">
        <w:rPr>
          <w:rStyle w:val="KPActionChar"/>
          <w:rFonts w:ascii="Cambria" w:hAnsi="Cambria"/>
        </w:rPr>
        <w:t>Yellow fever</w:t>
      </w:r>
      <w:r w:rsidR="00582C08" w:rsidRPr="00DD644E">
        <w:rPr>
          <w:rFonts w:ascii="Cambria" w:hAnsi="Cambria"/>
          <w:lang w:val="en-GB"/>
        </w:rPr>
        <w:t xml:space="preserve"> disease page</w:t>
      </w:r>
      <w:r w:rsidRPr="00DD644E">
        <w:rPr>
          <w:rFonts w:ascii="Cambria" w:hAnsi="Cambria"/>
          <w:lang w:val="en-GB"/>
        </w:rPr>
        <w:t xml:space="preserve">. </w:t>
      </w:r>
    </w:p>
    <w:p w14:paraId="180F949B" w14:textId="77777777" w:rsidR="0033507F" w:rsidRPr="00DD644E" w:rsidRDefault="0033507F" w:rsidP="00582C08">
      <w:pPr>
        <w:jc w:val="both"/>
        <w:rPr>
          <w:rFonts w:ascii="Cambria" w:hAnsi="Cambria"/>
          <w:lang w:val="en-GB"/>
        </w:rPr>
      </w:pPr>
    </w:p>
    <w:p w14:paraId="28C4C9EA" w14:textId="763F84A3" w:rsidR="00CB45C3" w:rsidRPr="00DD644E" w:rsidRDefault="00CB45C3" w:rsidP="0077076F">
      <w:pPr>
        <w:jc w:val="both"/>
        <w:rPr>
          <w:rFonts w:ascii="Cambria" w:hAnsi="Cambria"/>
          <w:lang w:val="en-GB"/>
        </w:rPr>
      </w:pPr>
      <w:r w:rsidRPr="00DD644E">
        <w:rPr>
          <w:rFonts w:ascii="Cambria" w:hAnsi="Cambria"/>
          <w:lang w:val="en-GB"/>
        </w:rPr>
        <w:t>User</w:t>
      </w:r>
      <w:r w:rsidR="000E7D87" w:rsidRPr="00DD644E">
        <w:rPr>
          <w:rFonts w:ascii="Cambria" w:hAnsi="Cambria"/>
          <w:lang w:val="en-GB"/>
        </w:rPr>
        <w:t>s</w:t>
      </w:r>
      <w:r w:rsidRPr="00DD644E">
        <w:rPr>
          <w:rFonts w:ascii="Cambria" w:hAnsi="Cambria"/>
          <w:lang w:val="en-GB"/>
        </w:rPr>
        <w:t xml:space="preserve"> may </w:t>
      </w:r>
      <w:r w:rsidR="0077076F" w:rsidRPr="00DD644E">
        <w:rPr>
          <w:rFonts w:ascii="Cambria" w:hAnsi="Cambria"/>
          <w:lang w:val="en-GB"/>
        </w:rPr>
        <w:t>also</w:t>
      </w:r>
      <w:r w:rsidRPr="00DD644E">
        <w:rPr>
          <w:rFonts w:ascii="Cambria" w:hAnsi="Cambria"/>
          <w:lang w:val="en-GB"/>
        </w:rPr>
        <w:t xml:space="preserve"> add additional updates</w:t>
      </w:r>
      <w:r w:rsidR="00F85A86" w:rsidRPr="00DD644E">
        <w:rPr>
          <w:rFonts w:ascii="Cambria" w:hAnsi="Cambria"/>
          <w:lang w:val="en-GB"/>
        </w:rPr>
        <w:t xml:space="preserve">, </w:t>
      </w:r>
      <w:r w:rsidRPr="00DD644E">
        <w:rPr>
          <w:rFonts w:ascii="Cambria" w:hAnsi="Cambria"/>
          <w:lang w:val="en-GB"/>
        </w:rPr>
        <w:t xml:space="preserve">documents </w:t>
      </w:r>
      <w:r w:rsidR="00F85A86" w:rsidRPr="00DD644E">
        <w:rPr>
          <w:rFonts w:ascii="Cambria" w:hAnsi="Cambria"/>
          <w:lang w:val="en-GB"/>
        </w:rPr>
        <w:t xml:space="preserve">and images directly </w:t>
      </w:r>
      <w:r w:rsidRPr="00DD644E">
        <w:rPr>
          <w:rFonts w:ascii="Cambria" w:hAnsi="Cambria"/>
          <w:lang w:val="en-GB"/>
        </w:rPr>
        <w:t xml:space="preserve">to </w:t>
      </w:r>
      <w:r w:rsidR="00B86CAF" w:rsidRPr="00DD644E">
        <w:rPr>
          <w:rFonts w:ascii="Cambria" w:hAnsi="Cambria"/>
          <w:lang w:val="en-GB"/>
        </w:rPr>
        <w:t xml:space="preserve">any </w:t>
      </w:r>
      <w:r w:rsidRPr="00DD644E">
        <w:rPr>
          <w:rFonts w:ascii="Cambria" w:hAnsi="Cambria"/>
          <w:lang w:val="en-GB"/>
        </w:rPr>
        <w:t xml:space="preserve">disease </w:t>
      </w:r>
      <w:r w:rsidR="000E7D87" w:rsidRPr="00DD644E">
        <w:rPr>
          <w:rFonts w:ascii="Cambria" w:hAnsi="Cambria"/>
          <w:lang w:val="en-GB"/>
        </w:rPr>
        <w:t xml:space="preserve">specific </w:t>
      </w:r>
      <w:r w:rsidRPr="00DD644E">
        <w:rPr>
          <w:rFonts w:ascii="Cambria" w:hAnsi="Cambria"/>
          <w:lang w:val="en-GB"/>
        </w:rPr>
        <w:t>page.</w:t>
      </w:r>
    </w:p>
    <w:p w14:paraId="2082D40D" w14:textId="77777777" w:rsidR="00CB45C3" w:rsidRPr="00DD644E" w:rsidRDefault="00CB45C3" w:rsidP="00CB45C3">
      <w:pPr>
        <w:jc w:val="both"/>
        <w:rPr>
          <w:rFonts w:ascii="Cambria" w:hAnsi="Cambria"/>
          <w:lang w:val="en-GB"/>
        </w:rPr>
      </w:pPr>
    </w:p>
    <w:p w14:paraId="560DB97C" w14:textId="77777777" w:rsidR="00CA5C59" w:rsidRPr="00DD644E" w:rsidRDefault="00582C08" w:rsidP="000E7D87">
      <w:pPr>
        <w:jc w:val="both"/>
        <w:rPr>
          <w:rFonts w:ascii="Cambria" w:hAnsi="Cambria"/>
          <w:lang w:val="en-GB"/>
        </w:rPr>
      </w:pPr>
      <w:r w:rsidRPr="00DD644E">
        <w:rPr>
          <w:rFonts w:ascii="Cambria" w:hAnsi="Cambria"/>
          <w:lang w:val="en-GB"/>
        </w:rPr>
        <w:t>A</w:t>
      </w:r>
      <w:r w:rsidR="00CB45C3" w:rsidRPr="00DD644E">
        <w:rPr>
          <w:rFonts w:ascii="Cambria" w:hAnsi="Cambria"/>
          <w:lang w:val="en-GB"/>
        </w:rPr>
        <w:t xml:space="preserve">ny institutions which have specified that they </w:t>
      </w:r>
      <w:r w:rsidR="000E7D87" w:rsidRPr="00DD644E">
        <w:rPr>
          <w:rFonts w:ascii="Cambria" w:hAnsi="Cambria"/>
          <w:lang w:val="en-GB"/>
        </w:rPr>
        <w:t xml:space="preserve">possess </w:t>
      </w:r>
      <w:r w:rsidR="00CB45C3" w:rsidRPr="00DD644E">
        <w:rPr>
          <w:rFonts w:ascii="Cambria" w:hAnsi="Cambria"/>
          <w:lang w:val="en-GB"/>
        </w:rPr>
        <w:t>disease specific expertise, will be listed in the appropriate disease specific page.</w:t>
      </w:r>
    </w:p>
    <w:p w14:paraId="7E424FF5" w14:textId="77777777" w:rsidR="000E7D87" w:rsidRPr="00DD644E" w:rsidRDefault="000E7D87" w:rsidP="000B0AD0">
      <w:pPr>
        <w:pStyle w:val="Heading3"/>
        <w:rPr>
          <w:lang w:val="en-GB"/>
        </w:rPr>
      </w:pPr>
      <w:r w:rsidRPr="00DD644E">
        <w:rPr>
          <w:lang w:val="en-GB"/>
        </w:rPr>
        <w:t>Countries</w:t>
      </w:r>
      <w:r w:rsidR="00F85A86" w:rsidRPr="00DD644E">
        <w:rPr>
          <w:lang w:val="en-GB"/>
        </w:rPr>
        <w:t xml:space="preserve"> and territories</w:t>
      </w:r>
    </w:p>
    <w:p w14:paraId="5102669C" w14:textId="77777777" w:rsidR="000E7D87" w:rsidRPr="00DD644E" w:rsidRDefault="000E7D87" w:rsidP="00B86CAF">
      <w:pPr>
        <w:jc w:val="both"/>
        <w:rPr>
          <w:rFonts w:ascii="Cambria" w:hAnsi="Cambria"/>
          <w:lang w:val="en-GB"/>
        </w:rPr>
      </w:pPr>
      <w:r w:rsidRPr="00DD644E">
        <w:rPr>
          <w:rFonts w:ascii="Cambria" w:hAnsi="Cambria"/>
          <w:lang w:val="en-GB"/>
        </w:rPr>
        <w:t>The same concept which applies for disease</w:t>
      </w:r>
      <w:r w:rsidR="00B86CAF" w:rsidRPr="00DD644E">
        <w:rPr>
          <w:rFonts w:ascii="Cambria" w:hAnsi="Cambria"/>
          <w:lang w:val="en-GB"/>
        </w:rPr>
        <w:t xml:space="preserve"> specific pages </w:t>
      </w:r>
      <w:r w:rsidRPr="00DD644E">
        <w:rPr>
          <w:rFonts w:ascii="Cambria" w:hAnsi="Cambria"/>
          <w:lang w:val="en-GB"/>
        </w:rPr>
        <w:t>is used to generate country specific pages.</w:t>
      </w:r>
      <w:r w:rsidR="00F85A86" w:rsidRPr="00DD644E">
        <w:rPr>
          <w:rFonts w:ascii="Cambria" w:hAnsi="Cambria"/>
          <w:lang w:val="en-GB"/>
        </w:rPr>
        <w:t xml:space="preserve"> </w:t>
      </w:r>
    </w:p>
    <w:p w14:paraId="23D916CC" w14:textId="77777777" w:rsidR="000E7D87" w:rsidRPr="00DD644E" w:rsidRDefault="000E7D87" w:rsidP="000B0AD0">
      <w:pPr>
        <w:pStyle w:val="Heading3"/>
        <w:rPr>
          <w:lang w:val="en-GB"/>
        </w:rPr>
      </w:pPr>
      <w:r w:rsidRPr="00DD644E">
        <w:rPr>
          <w:lang w:val="en-GB"/>
        </w:rPr>
        <w:t>Virtual spaces</w:t>
      </w:r>
    </w:p>
    <w:p w14:paraId="5A4C4575" w14:textId="77777777" w:rsidR="003F0C52" w:rsidRPr="00DD644E" w:rsidRDefault="000E7D87" w:rsidP="00ED52FA">
      <w:pPr>
        <w:jc w:val="both"/>
        <w:rPr>
          <w:rFonts w:ascii="Cambria" w:hAnsi="Cambria"/>
          <w:lang w:val="en-GB"/>
        </w:rPr>
      </w:pPr>
      <w:r w:rsidRPr="00DD644E">
        <w:rPr>
          <w:rFonts w:ascii="Cambria" w:hAnsi="Cambria"/>
          <w:lang w:val="en-GB"/>
        </w:rPr>
        <w:t>This part of the knowledge platform supports GOARN operations and areas of work thr</w:t>
      </w:r>
      <w:r w:rsidR="00ED52FA" w:rsidRPr="00DD644E">
        <w:rPr>
          <w:rFonts w:ascii="Cambria" w:hAnsi="Cambria"/>
          <w:lang w:val="en-GB"/>
        </w:rPr>
        <w:t xml:space="preserve">ough </w:t>
      </w:r>
      <w:r w:rsidRPr="00DD644E">
        <w:rPr>
          <w:rFonts w:ascii="Cambria" w:hAnsi="Cambria"/>
          <w:lang w:val="en-GB"/>
        </w:rPr>
        <w:t>collaborative spaces created for specifi</w:t>
      </w:r>
      <w:r w:rsidR="003F0C52" w:rsidRPr="00DD644E">
        <w:rPr>
          <w:rFonts w:ascii="Cambria" w:hAnsi="Cambria"/>
          <w:lang w:val="en-GB"/>
        </w:rPr>
        <w:t>c</w:t>
      </w:r>
      <w:r w:rsidRPr="00DD644E">
        <w:rPr>
          <w:rFonts w:ascii="Cambria" w:hAnsi="Cambria"/>
          <w:lang w:val="en-GB"/>
        </w:rPr>
        <w:t xml:space="preserve"> purpose. </w:t>
      </w:r>
      <w:r w:rsidR="003F0C52" w:rsidRPr="00DD644E">
        <w:rPr>
          <w:rFonts w:ascii="Cambria" w:hAnsi="Cambria"/>
          <w:lang w:val="en-GB"/>
        </w:rPr>
        <w:t>Virtual spaces can be</w:t>
      </w:r>
      <w:r w:rsidR="00582C08" w:rsidRPr="00DD644E">
        <w:rPr>
          <w:rFonts w:ascii="Cambria" w:hAnsi="Cambria"/>
          <w:lang w:val="en-GB"/>
        </w:rPr>
        <w:t>:</w:t>
      </w:r>
    </w:p>
    <w:p w14:paraId="3B117FEE" w14:textId="77777777" w:rsidR="00151AE9" w:rsidRPr="00DD644E" w:rsidRDefault="00151AE9" w:rsidP="003F0C52">
      <w:pPr>
        <w:jc w:val="both"/>
        <w:rPr>
          <w:rFonts w:ascii="Cambria" w:hAnsi="Cambria"/>
          <w:lang w:val="en-GB"/>
        </w:rPr>
      </w:pPr>
    </w:p>
    <w:p w14:paraId="2965B2EA" w14:textId="77777777" w:rsidR="000E7D87" w:rsidRPr="00DD644E" w:rsidRDefault="003F0C52" w:rsidP="00B86CAF">
      <w:pPr>
        <w:pStyle w:val="ListParagraph"/>
        <w:numPr>
          <w:ilvl w:val="0"/>
          <w:numId w:val="30"/>
        </w:numPr>
        <w:jc w:val="both"/>
        <w:rPr>
          <w:rFonts w:ascii="Cambria" w:hAnsi="Cambria"/>
          <w:lang w:val="en-GB"/>
        </w:rPr>
      </w:pPr>
      <w:r w:rsidRPr="00DD644E">
        <w:rPr>
          <w:rFonts w:ascii="Cambria" w:hAnsi="Cambria"/>
          <w:b/>
          <w:bCs/>
          <w:lang w:val="en-GB"/>
        </w:rPr>
        <w:t>Public</w:t>
      </w:r>
      <w:r w:rsidRPr="00DD644E">
        <w:rPr>
          <w:rFonts w:ascii="Cambria" w:hAnsi="Cambria"/>
          <w:lang w:val="en-GB"/>
        </w:rPr>
        <w:t>, or open for all focal points in GOARN partner institutions</w:t>
      </w:r>
      <w:r w:rsidR="00582C08" w:rsidRPr="00DD644E">
        <w:rPr>
          <w:rFonts w:ascii="Cambria" w:hAnsi="Cambria"/>
          <w:lang w:val="en-GB"/>
        </w:rPr>
        <w:t>.</w:t>
      </w:r>
      <w:r w:rsidR="00C27F09" w:rsidRPr="00DD644E">
        <w:rPr>
          <w:rFonts w:ascii="Cambria" w:hAnsi="Cambria"/>
          <w:lang w:val="en-GB"/>
        </w:rPr>
        <w:t xml:space="preserve"> Public virtual spaces are not accessible in public domain</w:t>
      </w:r>
      <w:r w:rsidR="00004B9F" w:rsidRPr="00DD644E">
        <w:rPr>
          <w:rFonts w:ascii="Cambria" w:hAnsi="Cambria"/>
          <w:lang w:val="en-GB"/>
        </w:rPr>
        <w:t xml:space="preserve"> to </w:t>
      </w:r>
      <w:r w:rsidR="00B86CAF" w:rsidRPr="00DD644E">
        <w:rPr>
          <w:rFonts w:ascii="Cambria" w:hAnsi="Cambria"/>
          <w:lang w:val="en-GB"/>
        </w:rPr>
        <w:t>anonymous users</w:t>
      </w:r>
      <w:r w:rsidR="00004B9F" w:rsidRPr="00DD644E">
        <w:rPr>
          <w:rFonts w:ascii="Cambria" w:hAnsi="Cambria"/>
          <w:lang w:val="en-GB"/>
        </w:rPr>
        <w:t>.</w:t>
      </w:r>
    </w:p>
    <w:p w14:paraId="3D8D9299" w14:textId="77777777" w:rsidR="00F85A86" w:rsidRPr="00DD644E" w:rsidRDefault="003F0C52" w:rsidP="00F85A86">
      <w:pPr>
        <w:pStyle w:val="ListParagraph"/>
        <w:numPr>
          <w:ilvl w:val="0"/>
          <w:numId w:val="30"/>
        </w:numPr>
        <w:jc w:val="both"/>
        <w:rPr>
          <w:rFonts w:ascii="Cambria" w:hAnsi="Cambria"/>
          <w:lang w:val="en-GB"/>
        </w:rPr>
      </w:pPr>
      <w:r w:rsidRPr="00DD644E">
        <w:rPr>
          <w:rFonts w:ascii="Cambria" w:hAnsi="Cambria"/>
          <w:b/>
          <w:bCs/>
          <w:lang w:val="en-GB"/>
        </w:rPr>
        <w:t>Private</w:t>
      </w:r>
      <w:r w:rsidRPr="00DD644E">
        <w:rPr>
          <w:rFonts w:ascii="Cambria" w:hAnsi="Cambria"/>
          <w:lang w:val="en-GB"/>
        </w:rPr>
        <w:t>, only accessible to a specific group of users</w:t>
      </w:r>
      <w:r w:rsidR="00582C08" w:rsidRPr="00DD644E">
        <w:rPr>
          <w:rFonts w:ascii="Cambria" w:hAnsi="Cambria"/>
          <w:lang w:val="en-GB"/>
        </w:rPr>
        <w:t xml:space="preserve">. </w:t>
      </w:r>
    </w:p>
    <w:p w14:paraId="7B3DDE61" w14:textId="77777777" w:rsidR="00DA4CC0" w:rsidRPr="00DD644E" w:rsidRDefault="00DA4CC0" w:rsidP="00DA4CC0">
      <w:pPr>
        <w:jc w:val="both"/>
        <w:rPr>
          <w:rFonts w:ascii="Cambria" w:hAnsi="Cambria"/>
          <w:lang w:val="en-GB"/>
        </w:rPr>
      </w:pPr>
    </w:p>
    <w:p w14:paraId="0F893789" w14:textId="0CE7B7C7" w:rsidR="00DA4CC0" w:rsidRPr="00DD644E" w:rsidRDefault="00DA4CC0" w:rsidP="00837863">
      <w:pPr>
        <w:jc w:val="both"/>
        <w:rPr>
          <w:rFonts w:ascii="Cambria" w:hAnsi="Cambria"/>
          <w:lang w:val="en-GB"/>
        </w:rPr>
      </w:pPr>
      <w:r w:rsidRPr="00DD644E">
        <w:rPr>
          <w:rFonts w:ascii="Cambria" w:hAnsi="Cambria"/>
          <w:lang w:val="en-GB"/>
        </w:rPr>
        <w:t xml:space="preserve">Access to private </w:t>
      </w:r>
      <w:r w:rsidR="00B86CAF" w:rsidRPr="00DD644E">
        <w:rPr>
          <w:rFonts w:ascii="Cambria" w:hAnsi="Cambria"/>
          <w:lang w:val="en-GB"/>
        </w:rPr>
        <w:t xml:space="preserve">virtual </w:t>
      </w:r>
      <w:r w:rsidRPr="00DD644E">
        <w:rPr>
          <w:rFonts w:ascii="Cambria" w:hAnsi="Cambria"/>
          <w:lang w:val="en-GB"/>
        </w:rPr>
        <w:t>spaces can be provided to existing focal points in GOARN partner institutions</w:t>
      </w:r>
      <w:r w:rsidR="00B86000" w:rsidRPr="00DD644E">
        <w:rPr>
          <w:rFonts w:ascii="Cambria" w:hAnsi="Cambria"/>
          <w:lang w:val="en-GB"/>
        </w:rPr>
        <w:t>. In addition, access can be provided to individuals who are nor users of the</w:t>
      </w:r>
      <w:r w:rsidRPr="00DD644E">
        <w:rPr>
          <w:rFonts w:ascii="Cambria" w:hAnsi="Cambria"/>
          <w:lang w:val="en-GB"/>
        </w:rPr>
        <w:t xml:space="preserve"> </w:t>
      </w:r>
      <w:r w:rsidR="00B86000" w:rsidRPr="00DD644E">
        <w:rPr>
          <w:rFonts w:ascii="Cambria" w:hAnsi="Cambria"/>
          <w:lang w:val="en-GB"/>
        </w:rPr>
        <w:t>KP</w:t>
      </w:r>
      <w:r w:rsidRPr="00DD644E">
        <w:rPr>
          <w:rFonts w:ascii="Cambria" w:hAnsi="Cambria"/>
          <w:lang w:val="en-GB"/>
        </w:rPr>
        <w:t xml:space="preserve">. In addition, at the time of addition of a new user to </w:t>
      </w:r>
      <w:r w:rsidR="00B86CAF" w:rsidRPr="00DD644E">
        <w:rPr>
          <w:rFonts w:ascii="Cambria" w:hAnsi="Cambria"/>
          <w:lang w:val="en-GB"/>
        </w:rPr>
        <w:t xml:space="preserve">the </w:t>
      </w:r>
      <w:r w:rsidRPr="00DD644E">
        <w:rPr>
          <w:rFonts w:ascii="Cambria" w:hAnsi="Cambria"/>
          <w:lang w:val="en-GB"/>
        </w:rPr>
        <w:t xml:space="preserve">private </w:t>
      </w:r>
      <w:r w:rsidR="00B86CAF" w:rsidRPr="00DD644E">
        <w:rPr>
          <w:rFonts w:ascii="Cambria" w:hAnsi="Cambria"/>
          <w:lang w:val="en-GB"/>
        </w:rPr>
        <w:t xml:space="preserve">virtual </w:t>
      </w:r>
      <w:r w:rsidRPr="00DD644E">
        <w:rPr>
          <w:rFonts w:ascii="Cambria" w:hAnsi="Cambria"/>
          <w:lang w:val="en-GB"/>
        </w:rPr>
        <w:t>space it is possible to specify i</w:t>
      </w:r>
      <w:r w:rsidR="00837863" w:rsidRPr="00DD644E">
        <w:rPr>
          <w:rFonts w:ascii="Cambria" w:hAnsi="Cambria"/>
          <w:lang w:val="en-GB"/>
        </w:rPr>
        <w:t>f</w:t>
      </w:r>
      <w:r w:rsidRPr="00DD644E">
        <w:rPr>
          <w:rFonts w:ascii="Cambria" w:hAnsi="Cambria"/>
          <w:lang w:val="en-GB"/>
        </w:rPr>
        <w:t xml:space="preserve"> a newly added user will have </w:t>
      </w:r>
      <w:r w:rsidRPr="00DD644E">
        <w:rPr>
          <w:rStyle w:val="KPActionChar"/>
          <w:rFonts w:ascii="Cambria" w:hAnsi="Cambria"/>
        </w:rPr>
        <w:t>administrator</w:t>
      </w:r>
      <w:r w:rsidRPr="00DD644E">
        <w:rPr>
          <w:rFonts w:ascii="Cambria" w:hAnsi="Cambria"/>
          <w:lang w:val="en-GB"/>
        </w:rPr>
        <w:t xml:space="preserve"> privileges on the space (i.e. being able to add new users to the virtual space).</w:t>
      </w:r>
    </w:p>
    <w:p w14:paraId="66406354" w14:textId="52275D3A" w:rsidR="00623CF7" w:rsidRPr="00DD644E" w:rsidRDefault="00623CF7" w:rsidP="00837863">
      <w:pPr>
        <w:jc w:val="both"/>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68"/>
        <w:gridCol w:w="8502"/>
      </w:tblGrid>
      <w:tr w:rsidR="00F71C03" w:rsidRPr="00EB6D0E" w14:paraId="0986B09A" w14:textId="77777777" w:rsidTr="00355524">
        <w:trPr>
          <w:trHeight w:val="1247"/>
        </w:trPr>
        <w:tc>
          <w:tcPr>
            <w:tcW w:w="569" w:type="dxa"/>
            <w:shd w:val="clear" w:color="auto" w:fill="auto"/>
            <w:vAlign w:val="center"/>
          </w:tcPr>
          <w:p w14:paraId="1E2445D5" w14:textId="77777777" w:rsidR="00F71C03" w:rsidRPr="00DD644E" w:rsidRDefault="00F71C03" w:rsidP="00123DDF">
            <w:pPr>
              <w:pStyle w:val="Tableimportantexclamation"/>
              <w:rPr>
                <w:rFonts w:ascii="Cambria" w:hAnsi="Cambria"/>
              </w:rPr>
            </w:pPr>
            <w:bookmarkStart w:id="23" w:name="_Hlk16541391"/>
            <w:r w:rsidRPr="00DD644E">
              <w:rPr>
                <w:rFonts w:ascii="Cambria" w:hAnsi="Cambria"/>
              </w:rPr>
              <w:lastRenderedPageBreak/>
              <w:t>!</w:t>
            </w:r>
          </w:p>
        </w:tc>
        <w:tc>
          <w:tcPr>
            <w:tcW w:w="8708" w:type="dxa"/>
            <w:shd w:val="clear" w:color="auto" w:fill="auto"/>
            <w:vAlign w:val="center"/>
          </w:tcPr>
          <w:p w14:paraId="7097C5A8" w14:textId="049C8601" w:rsidR="00F71C03" w:rsidRPr="00DD644E" w:rsidRDefault="00F71C03" w:rsidP="00123DDF">
            <w:pPr>
              <w:pStyle w:val="Tableimportantwording"/>
              <w:rPr>
                <w:rFonts w:ascii="Cambria" w:hAnsi="Cambria"/>
              </w:rPr>
            </w:pPr>
            <w:r w:rsidRPr="00DD644E">
              <w:rPr>
                <w:rFonts w:ascii="Cambria" w:hAnsi="Cambria"/>
              </w:rPr>
              <w:t>Only members of the GOARN OST (GOARN Administrators)</w:t>
            </w:r>
            <w:r w:rsidR="00B86000" w:rsidRPr="00DD644E">
              <w:rPr>
                <w:rFonts w:ascii="Cambria" w:hAnsi="Cambria"/>
              </w:rPr>
              <w:t xml:space="preserve"> </w:t>
            </w:r>
            <w:r w:rsidRPr="00DD644E">
              <w:rPr>
                <w:rFonts w:ascii="Cambria" w:hAnsi="Cambria"/>
              </w:rPr>
              <w:t>can create new virtual spaces.</w:t>
            </w:r>
          </w:p>
        </w:tc>
      </w:tr>
      <w:bookmarkEnd w:id="23"/>
    </w:tbl>
    <w:p w14:paraId="0F31AD16" w14:textId="19A17CD6" w:rsidR="00F71C03" w:rsidRPr="00DD644E" w:rsidRDefault="00F71C03" w:rsidP="00DA4CC0">
      <w:pPr>
        <w:jc w:val="both"/>
        <w:rPr>
          <w:rFonts w:ascii="Cambria" w:hAnsi="Cambria"/>
          <w:lang w:val="en-GB"/>
        </w:rPr>
      </w:pPr>
    </w:p>
    <w:p w14:paraId="633EDF87" w14:textId="5835C79E" w:rsidR="00623CF7" w:rsidRPr="00DD644E" w:rsidRDefault="00623CF7" w:rsidP="000B0AD0">
      <w:pPr>
        <w:pStyle w:val="Heading3"/>
        <w:rPr>
          <w:lang w:val="en-GB"/>
        </w:rPr>
      </w:pPr>
      <w:r w:rsidRPr="00DD644E">
        <w:rPr>
          <w:lang w:val="en-GB"/>
        </w:rPr>
        <w:t>GOARN Settings</w:t>
      </w:r>
    </w:p>
    <w:p w14:paraId="2237ED5D" w14:textId="72C54445" w:rsidR="00623CF7" w:rsidRPr="00DD644E" w:rsidRDefault="00623CF7" w:rsidP="00DA4CC0">
      <w:pPr>
        <w:jc w:val="both"/>
        <w:rPr>
          <w:rFonts w:ascii="Cambria" w:hAnsi="Cambria"/>
          <w:lang w:val="en-GB"/>
        </w:rPr>
      </w:pPr>
      <w:r w:rsidRPr="00DD644E">
        <w:rPr>
          <w:rFonts w:ascii="Cambria" w:hAnsi="Cambria"/>
          <w:lang w:val="en-GB"/>
        </w:rPr>
        <w:t>This area provides a summary of recent activity on the KP including responses to requests for assistance and recommend a partner.</w:t>
      </w:r>
    </w:p>
    <w:p w14:paraId="02B18ED5" w14:textId="781C69C7" w:rsidR="00623CF7" w:rsidRPr="00DD644E" w:rsidRDefault="00623CF7" w:rsidP="000B0AD0">
      <w:pPr>
        <w:pStyle w:val="Heading3"/>
        <w:rPr>
          <w:lang w:val="en-GB"/>
        </w:rPr>
      </w:pPr>
      <w:r w:rsidRPr="00DD644E">
        <w:rPr>
          <w:lang w:val="en-GB"/>
        </w:rPr>
        <w:t>Admin Settings</w:t>
      </w:r>
    </w:p>
    <w:p w14:paraId="7512FC4A" w14:textId="438D529E" w:rsidR="00623CF7" w:rsidRPr="00DD644E" w:rsidRDefault="00623CF7" w:rsidP="00DA4CC0">
      <w:pPr>
        <w:jc w:val="both"/>
        <w:rPr>
          <w:rFonts w:ascii="Cambria" w:hAnsi="Cambria"/>
          <w:lang w:val="en-GB"/>
        </w:rPr>
      </w:pPr>
      <w:r w:rsidRPr="00DD644E">
        <w:rPr>
          <w:rFonts w:ascii="Cambria" w:hAnsi="Cambria"/>
          <w:lang w:val="en-GB"/>
        </w:rPr>
        <w:t xml:space="preserve">This area allows management of </w:t>
      </w:r>
      <w:r w:rsidR="00D13CFC" w:rsidRPr="00DD644E">
        <w:rPr>
          <w:rFonts w:ascii="Cambria" w:hAnsi="Cambria"/>
          <w:lang w:val="en-GB"/>
        </w:rPr>
        <w:t>content, structure, user permissions and exporting of data.</w:t>
      </w:r>
    </w:p>
    <w:p w14:paraId="6152A092" w14:textId="57C4D68A" w:rsidR="00623CF7" w:rsidRPr="00DD644E" w:rsidRDefault="00623CF7" w:rsidP="000B0AD0">
      <w:pPr>
        <w:pStyle w:val="Heading3"/>
        <w:rPr>
          <w:lang w:val="en-GB"/>
        </w:rPr>
      </w:pPr>
      <w:r w:rsidRPr="00DD644E">
        <w:rPr>
          <w:lang w:val="en-GB"/>
        </w:rPr>
        <w:t>GOARN Mass Mail</w:t>
      </w:r>
    </w:p>
    <w:p w14:paraId="35675974" w14:textId="2E3C0169" w:rsidR="00623CF7" w:rsidRPr="00DD644E" w:rsidRDefault="00D13CFC" w:rsidP="00DA4CC0">
      <w:pPr>
        <w:jc w:val="both"/>
        <w:rPr>
          <w:rFonts w:ascii="Cambria" w:hAnsi="Cambria"/>
          <w:lang w:val="en-GB"/>
        </w:rPr>
      </w:pPr>
      <w:r w:rsidRPr="00DD644E">
        <w:rPr>
          <w:rFonts w:ascii="Cambria" w:hAnsi="Cambria"/>
          <w:lang w:val="en-GB"/>
        </w:rPr>
        <w:t xml:space="preserve">See </w:t>
      </w:r>
      <w:hyperlink w:anchor="_Emailing_focal_points" w:history="1">
        <w:r w:rsidRPr="00DD644E">
          <w:rPr>
            <w:rStyle w:val="Hyperlink"/>
            <w:rFonts w:ascii="Cambria" w:hAnsi="Cambria"/>
            <w:lang w:val="en-GB"/>
          </w:rPr>
          <w:t>Emailing Focal Points</w:t>
        </w:r>
      </w:hyperlink>
      <w:r w:rsidRPr="00DD644E">
        <w:rPr>
          <w:rFonts w:ascii="Cambria" w:hAnsi="Cambria"/>
          <w:lang w:val="en-GB"/>
        </w:rPr>
        <w:t xml:space="preserve"> in GOARN communications section.</w:t>
      </w:r>
    </w:p>
    <w:p w14:paraId="003C3E1A" w14:textId="77777777" w:rsidR="00D13CFC" w:rsidRPr="00DD644E" w:rsidRDefault="00D13CFC" w:rsidP="000B0AD0">
      <w:pPr>
        <w:rPr>
          <w:rFonts w:ascii="Cambria" w:hAnsi="Cambria"/>
          <w:lang w:val="en-GB"/>
        </w:rPr>
      </w:pPr>
    </w:p>
    <w:p w14:paraId="7BE737C2" w14:textId="77777777" w:rsidR="00257D0F" w:rsidRPr="00DD644E" w:rsidRDefault="00257D0F" w:rsidP="00F85A86">
      <w:pPr>
        <w:pStyle w:val="Heading2"/>
        <w:rPr>
          <w:lang w:val="en-GB"/>
        </w:rPr>
      </w:pPr>
      <w:bookmarkStart w:id="24" w:name="_Toc16538996"/>
      <w:r w:rsidRPr="00DD644E">
        <w:rPr>
          <w:lang w:val="en-GB"/>
        </w:rPr>
        <w:t>Subscribing to content</w:t>
      </w:r>
      <w:bookmarkEnd w:id="24"/>
    </w:p>
    <w:p w14:paraId="7052F4CD" w14:textId="68C9699A" w:rsidR="00257D0F" w:rsidRPr="00DD644E" w:rsidRDefault="00193E43" w:rsidP="00017126">
      <w:pPr>
        <w:jc w:val="both"/>
        <w:rPr>
          <w:rFonts w:ascii="Cambria" w:hAnsi="Cambria"/>
          <w:lang w:val="en-GB"/>
        </w:rPr>
      </w:pPr>
      <w:r w:rsidRPr="00DD644E">
        <w:rPr>
          <w:rFonts w:ascii="Cambria" w:hAnsi="Cambria"/>
          <w:lang w:val="en-GB"/>
        </w:rPr>
        <w:t xml:space="preserve">The </w:t>
      </w:r>
      <w:r w:rsidR="00752F51" w:rsidRPr="00DD644E">
        <w:rPr>
          <w:rFonts w:ascii="Cambria" w:hAnsi="Cambria"/>
          <w:lang w:val="en-GB"/>
        </w:rPr>
        <w:t xml:space="preserve">GOARN Knowledge platform offers features </w:t>
      </w:r>
      <w:r w:rsidR="00355524" w:rsidRPr="00DD644E">
        <w:rPr>
          <w:rFonts w:ascii="Cambria" w:hAnsi="Cambria"/>
          <w:lang w:val="en-GB"/>
        </w:rPr>
        <w:t xml:space="preserve">for users </w:t>
      </w:r>
      <w:r w:rsidR="00752F51" w:rsidRPr="00DD644E">
        <w:rPr>
          <w:rFonts w:ascii="Cambria" w:hAnsi="Cambria"/>
          <w:lang w:val="en-GB"/>
        </w:rPr>
        <w:t xml:space="preserve">to </w:t>
      </w:r>
      <w:r w:rsidR="00257D0F" w:rsidRPr="00DD644E">
        <w:rPr>
          <w:rFonts w:ascii="Cambria" w:hAnsi="Cambria"/>
          <w:lang w:val="en-GB"/>
        </w:rPr>
        <w:t xml:space="preserve">subscribe to any content of the site by clicking on subscribe icon which is available on the detail pages for any item (operation, event, institution, disease, country or territory etc.). </w:t>
      </w:r>
      <w:r w:rsidR="00017126" w:rsidRPr="00DD644E">
        <w:rPr>
          <w:rFonts w:ascii="Cambria" w:hAnsi="Cambria"/>
          <w:lang w:val="en-GB"/>
        </w:rPr>
        <w:t xml:space="preserve">The </w:t>
      </w:r>
      <w:r w:rsidR="00017126" w:rsidRPr="00DD644E">
        <w:rPr>
          <w:rStyle w:val="KPActionChar"/>
          <w:rFonts w:ascii="Cambria" w:hAnsi="Cambria"/>
        </w:rPr>
        <w:t>Subscribe</w:t>
      </w:r>
      <w:r w:rsidR="00017126" w:rsidRPr="00DD644E">
        <w:rPr>
          <w:rFonts w:ascii="Cambria" w:hAnsi="Cambria"/>
          <w:lang w:val="en-GB"/>
        </w:rPr>
        <w:t xml:space="preserve"> </w:t>
      </w:r>
      <w:r w:rsidR="00257D0F" w:rsidRPr="00DD644E">
        <w:rPr>
          <w:rFonts w:ascii="Cambria" w:hAnsi="Cambria"/>
          <w:lang w:val="en-GB"/>
        </w:rPr>
        <w:t xml:space="preserve">icon is always located </w:t>
      </w:r>
      <w:r w:rsidR="00017126" w:rsidRPr="00DD644E">
        <w:rPr>
          <w:rFonts w:ascii="Cambria" w:hAnsi="Cambria"/>
          <w:lang w:val="en-GB"/>
        </w:rPr>
        <w:t>near the</w:t>
      </w:r>
      <w:r w:rsidR="00257D0F" w:rsidRPr="00DD644E">
        <w:rPr>
          <w:rFonts w:ascii="Cambria" w:hAnsi="Cambria"/>
          <w:lang w:val="en-GB"/>
        </w:rPr>
        <w:t xml:space="preserve"> item name </w:t>
      </w:r>
      <w:r w:rsidR="00DA4CC0" w:rsidRPr="00DD644E">
        <w:rPr>
          <w:rFonts w:ascii="Cambria" w:hAnsi="Cambria"/>
          <w:lang w:val="en-GB"/>
        </w:rPr>
        <w:t xml:space="preserve">(event, operation, institution, etc.) </w:t>
      </w:r>
      <w:r w:rsidR="00257D0F" w:rsidRPr="00DD644E">
        <w:rPr>
          <w:rFonts w:ascii="Cambria" w:hAnsi="Cambria"/>
          <w:lang w:val="en-GB"/>
        </w:rPr>
        <w:t>in the upper right area</w:t>
      </w:r>
      <w:r w:rsidR="00004B9F" w:rsidRPr="00DD644E">
        <w:rPr>
          <w:rFonts w:ascii="Cambria" w:hAnsi="Cambria"/>
          <w:lang w:val="en-GB"/>
        </w:rPr>
        <w:t xml:space="preserve"> of the page</w:t>
      </w:r>
      <w:r w:rsidR="00257D0F" w:rsidRPr="00DD644E">
        <w:rPr>
          <w:rFonts w:ascii="Cambria" w:hAnsi="Cambria"/>
          <w:lang w:val="en-GB"/>
        </w:rPr>
        <w:t>.</w:t>
      </w:r>
    </w:p>
    <w:p w14:paraId="398648E5" w14:textId="77777777" w:rsidR="000B73C1" w:rsidRPr="00DD644E" w:rsidRDefault="000B73C1" w:rsidP="00257D0F">
      <w:pPr>
        <w:jc w:val="both"/>
        <w:rPr>
          <w:rFonts w:ascii="Cambria" w:hAnsi="Cambria"/>
          <w:lang w:val="en-GB"/>
        </w:rPr>
      </w:pPr>
    </w:p>
    <w:p w14:paraId="6FA74CBC" w14:textId="66230623" w:rsidR="00257D0F" w:rsidRPr="00DD644E" w:rsidRDefault="00017126" w:rsidP="00017126">
      <w:pPr>
        <w:jc w:val="both"/>
        <w:rPr>
          <w:rFonts w:ascii="Cambria" w:hAnsi="Cambria"/>
          <w:lang w:val="en-GB"/>
        </w:rPr>
      </w:pPr>
      <w:r w:rsidRPr="00DD644E">
        <w:rPr>
          <w:rFonts w:ascii="Cambria" w:hAnsi="Cambria"/>
          <w:lang w:val="en-GB"/>
        </w:rPr>
        <w:t>U</w:t>
      </w:r>
      <w:r w:rsidR="00752F51" w:rsidRPr="00DD644E">
        <w:rPr>
          <w:rFonts w:ascii="Cambria" w:hAnsi="Cambria"/>
          <w:lang w:val="en-GB"/>
        </w:rPr>
        <w:t xml:space="preserve">sers </w:t>
      </w:r>
      <w:r w:rsidR="00257D0F" w:rsidRPr="00DD644E">
        <w:rPr>
          <w:rFonts w:ascii="Cambria" w:hAnsi="Cambria"/>
          <w:lang w:val="en-GB"/>
        </w:rPr>
        <w:t xml:space="preserve">can unsubscribe by clicking on </w:t>
      </w:r>
      <w:r w:rsidRPr="00DD644E">
        <w:rPr>
          <w:rFonts w:ascii="Cambria" w:hAnsi="Cambria"/>
          <w:lang w:val="en-GB"/>
        </w:rPr>
        <w:t xml:space="preserve">the same </w:t>
      </w:r>
      <w:r w:rsidR="00257D0F" w:rsidRPr="00DD644E">
        <w:rPr>
          <w:rFonts w:ascii="Cambria" w:hAnsi="Cambria"/>
          <w:lang w:val="en-GB"/>
        </w:rPr>
        <w:t>icon.</w:t>
      </w:r>
      <w:r w:rsidR="00752F51" w:rsidRPr="00DD644E">
        <w:rPr>
          <w:rFonts w:ascii="Cambria" w:hAnsi="Cambria"/>
          <w:lang w:val="en-GB"/>
        </w:rPr>
        <w:t xml:space="preserve"> </w:t>
      </w:r>
      <w:r w:rsidRPr="00DD644E">
        <w:rPr>
          <w:rFonts w:ascii="Cambria" w:hAnsi="Cambria"/>
          <w:lang w:val="en-GB"/>
        </w:rPr>
        <w:t xml:space="preserve">The icon indicates whether a user is subscribed or unsubscribed by indicating which action is available (e.g. if I user is subscribed, the </w:t>
      </w:r>
      <w:r w:rsidR="009A54E1" w:rsidRPr="00DD644E">
        <w:rPr>
          <w:rStyle w:val="KPActionChar"/>
          <w:rFonts w:ascii="Cambria" w:hAnsi="Cambria"/>
        </w:rPr>
        <w:t>Unsubscribe</w:t>
      </w:r>
      <w:r w:rsidR="00257D0F" w:rsidRPr="00DD644E">
        <w:rPr>
          <w:rFonts w:ascii="Cambria" w:hAnsi="Cambria"/>
          <w:lang w:val="en-GB"/>
        </w:rPr>
        <w:t xml:space="preserve"> icon will be visible</w:t>
      </w:r>
      <w:r w:rsidRPr="00DD644E">
        <w:rPr>
          <w:rFonts w:ascii="Cambria" w:hAnsi="Cambria"/>
          <w:lang w:val="en-GB"/>
        </w:rPr>
        <w:t>).</w:t>
      </w:r>
      <w:r w:rsidR="00257D0F" w:rsidRPr="00DD644E">
        <w:rPr>
          <w:rFonts w:ascii="Cambria" w:hAnsi="Cambria"/>
          <w:lang w:val="en-GB"/>
        </w:rPr>
        <w:t xml:space="preserve"> </w:t>
      </w:r>
    </w:p>
    <w:p w14:paraId="0037B672" w14:textId="77777777" w:rsidR="00837863" w:rsidRPr="00DD644E" w:rsidRDefault="00837863" w:rsidP="002721E9">
      <w:pPr>
        <w:jc w:val="both"/>
        <w:rPr>
          <w:rFonts w:ascii="Cambria" w:hAnsi="Cambria"/>
          <w:lang w:val="en-GB"/>
        </w:rPr>
      </w:pPr>
    </w:p>
    <w:p w14:paraId="745EE77D" w14:textId="6175946F" w:rsidR="00837863" w:rsidRPr="00DD644E" w:rsidRDefault="00837863" w:rsidP="00ED52FA">
      <w:pPr>
        <w:jc w:val="both"/>
        <w:rPr>
          <w:rFonts w:ascii="Cambria" w:hAnsi="Cambria"/>
          <w:lang w:val="en-GB"/>
        </w:rPr>
      </w:pPr>
      <w:r w:rsidRPr="00DD644E">
        <w:rPr>
          <w:rFonts w:ascii="Cambria" w:hAnsi="Cambria"/>
          <w:lang w:val="en-GB"/>
        </w:rPr>
        <w:t xml:space="preserve">All updates from subscribed content will appear in the updates section on </w:t>
      </w:r>
      <w:r w:rsidR="00A24215" w:rsidRPr="00DD644E">
        <w:rPr>
          <w:rFonts w:ascii="Cambria" w:hAnsi="Cambria"/>
          <w:lang w:val="en-GB"/>
        </w:rPr>
        <w:t xml:space="preserve">the </w:t>
      </w:r>
      <w:r w:rsidRPr="00DD644E">
        <w:rPr>
          <w:rFonts w:ascii="Cambria" w:hAnsi="Cambria"/>
          <w:lang w:val="en-GB"/>
        </w:rPr>
        <w:t>user</w:t>
      </w:r>
      <w:r w:rsidR="00017126" w:rsidRPr="00DD644E">
        <w:rPr>
          <w:rFonts w:ascii="Cambria" w:hAnsi="Cambria"/>
          <w:lang w:val="en-GB"/>
        </w:rPr>
        <w:t>’</w:t>
      </w:r>
      <w:r w:rsidRPr="00DD644E">
        <w:rPr>
          <w:rFonts w:ascii="Cambria" w:hAnsi="Cambria"/>
          <w:lang w:val="en-GB"/>
        </w:rPr>
        <w:t>s dashboard.</w:t>
      </w:r>
    </w:p>
    <w:p w14:paraId="5AE046EB" w14:textId="77777777" w:rsidR="00257D0F" w:rsidRPr="00DD644E" w:rsidRDefault="000B73C1" w:rsidP="000B73C1">
      <w:pPr>
        <w:pStyle w:val="Heading2"/>
        <w:rPr>
          <w:lang w:val="en-GB"/>
        </w:rPr>
      </w:pPr>
      <w:bookmarkStart w:id="25" w:name="_Toc16538997"/>
      <w:r w:rsidRPr="00DD644E">
        <w:rPr>
          <w:lang w:val="en-GB"/>
        </w:rPr>
        <w:t>Adding updates</w:t>
      </w:r>
      <w:bookmarkEnd w:id="25"/>
    </w:p>
    <w:p w14:paraId="690D90BE" w14:textId="77777777" w:rsidR="00257D0F" w:rsidRPr="00DD644E" w:rsidRDefault="00DC4BC4" w:rsidP="00355524">
      <w:pPr>
        <w:jc w:val="both"/>
        <w:rPr>
          <w:rFonts w:ascii="Cambria" w:hAnsi="Cambria"/>
          <w:lang w:val="en-GB"/>
        </w:rPr>
      </w:pPr>
      <w:r w:rsidRPr="00DD644E">
        <w:rPr>
          <w:rFonts w:ascii="Cambria" w:hAnsi="Cambria"/>
          <w:lang w:val="en-GB"/>
        </w:rPr>
        <w:t xml:space="preserve">It is possible to </w:t>
      </w:r>
      <w:r w:rsidR="00257D0F" w:rsidRPr="00DD644E">
        <w:rPr>
          <w:rFonts w:ascii="Cambria" w:hAnsi="Cambria"/>
          <w:lang w:val="en-GB"/>
        </w:rPr>
        <w:t xml:space="preserve">add an update to </w:t>
      </w:r>
      <w:r w:rsidR="00004B9F" w:rsidRPr="00DD644E">
        <w:rPr>
          <w:rFonts w:ascii="Cambria" w:hAnsi="Cambria"/>
          <w:lang w:val="en-GB"/>
        </w:rPr>
        <w:t xml:space="preserve">any module of the </w:t>
      </w:r>
      <w:r w:rsidR="00257D0F" w:rsidRPr="00DD644E">
        <w:rPr>
          <w:rFonts w:ascii="Cambria" w:hAnsi="Cambria"/>
          <w:lang w:val="en-GB"/>
        </w:rPr>
        <w:t>GOARN Knowledge platform:</w:t>
      </w:r>
    </w:p>
    <w:p w14:paraId="4876AE07" w14:textId="77777777" w:rsidR="009A54E1" w:rsidRPr="00DD644E" w:rsidRDefault="009A54E1" w:rsidP="00257D0F">
      <w:pPr>
        <w:jc w:val="both"/>
        <w:rPr>
          <w:rFonts w:ascii="Cambria" w:hAnsi="Cambria"/>
          <w:lang w:val="en-GB"/>
        </w:rPr>
      </w:pPr>
    </w:p>
    <w:p w14:paraId="0BFF16B1" w14:textId="77777777" w:rsidR="00257D0F" w:rsidRPr="00DD644E" w:rsidRDefault="00257D0F" w:rsidP="00752F51">
      <w:pPr>
        <w:pStyle w:val="ListParagraph"/>
        <w:numPr>
          <w:ilvl w:val="0"/>
          <w:numId w:val="23"/>
        </w:numPr>
        <w:jc w:val="both"/>
        <w:rPr>
          <w:rFonts w:ascii="Cambria" w:hAnsi="Cambria"/>
          <w:lang w:val="en-GB"/>
        </w:rPr>
      </w:pPr>
      <w:r w:rsidRPr="00DD644E">
        <w:rPr>
          <w:rFonts w:ascii="Cambria" w:hAnsi="Cambria"/>
          <w:lang w:val="en-GB"/>
        </w:rPr>
        <w:t>Event</w:t>
      </w:r>
    </w:p>
    <w:p w14:paraId="5416371A" w14:textId="77777777" w:rsidR="00257D0F" w:rsidRPr="00DD644E" w:rsidRDefault="00257D0F" w:rsidP="00752F51">
      <w:pPr>
        <w:pStyle w:val="ListParagraph"/>
        <w:numPr>
          <w:ilvl w:val="0"/>
          <w:numId w:val="23"/>
        </w:numPr>
        <w:jc w:val="both"/>
        <w:rPr>
          <w:rFonts w:ascii="Cambria" w:hAnsi="Cambria"/>
          <w:lang w:val="en-GB"/>
        </w:rPr>
      </w:pPr>
      <w:r w:rsidRPr="00DD644E">
        <w:rPr>
          <w:rFonts w:ascii="Cambria" w:hAnsi="Cambria"/>
          <w:lang w:val="en-GB"/>
        </w:rPr>
        <w:t>Operation</w:t>
      </w:r>
    </w:p>
    <w:p w14:paraId="734CC020" w14:textId="77777777" w:rsidR="00257D0F" w:rsidRPr="00DD644E" w:rsidRDefault="00257D0F" w:rsidP="00752F51">
      <w:pPr>
        <w:pStyle w:val="ListParagraph"/>
        <w:numPr>
          <w:ilvl w:val="0"/>
          <w:numId w:val="23"/>
        </w:numPr>
        <w:jc w:val="both"/>
        <w:rPr>
          <w:rFonts w:ascii="Cambria" w:hAnsi="Cambria"/>
          <w:lang w:val="en-GB"/>
        </w:rPr>
      </w:pPr>
      <w:r w:rsidRPr="00DD644E">
        <w:rPr>
          <w:rFonts w:ascii="Cambria" w:hAnsi="Cambria"/>
          <w:lang w:val="en-GB"/>
        </w:rPr>
        <w:t>Institution</w:t>
      </w:r>
    </w:p>
    <w:p w14:paraId="62738A1A" w14:textId="77777777" w:rsidR="00257D0F" w:rsidRPr="00DD644E" w:rsidRDefault="00257D0F" w:rsidP="00752F51">
      <w:pPr>
        <w:pStyle w:val="ListParagraph"/>
        <w:numPr>
          <w:ilvl w:val="0"/>
          <w:numId w:val="23"/>
        </w:numPr>
        <w:jc w:val="both"/>
        <w:rPr>
          <w:rFonts w:ascii="Cambria" w:hAnsi="Cambria"/>
          <w:lang w:val="en-GB"/>
        </w:rPr>
      </w:pPr>
      <w:r w:rsidRPr="00DD644E">
        <w:rPr>
          <w:rFonts w:ascii="Cambria" w:hAnsi="Cambria"/>
          <w:lang w:val="en-GB"/>
        </w:rPr>
        <w:t>Disease</w:t>
      </w:r>
    </w:p>
    <w:p w14:paraId="0585F8AA" w14:textId="77777777" w:rsidR="00257D0F" w:rsidRPr="00DD644E" w:rsidRDefault="00257D0F" w:rsidP="00752F51">
      <w:pPr>
        <w:pStyle w:val="ListParagraph"/>
        <w:numPr>
          <w:ilvl w:val="0"/>
          <w:numId w:val="23"/>
        </w:numPr>
        <w:jc w:val="both"/>
        <w:rPr>
          <w:rFonts w:ascii="Cambria" w:hAnsi="Cambria"/>
          <w:lang w:val="en-GB"/>
        </w:rPr>
      </w:pPr>
      <w:r w:rsidRPr="00DD644E">
        <w:rPr>
          <w:rFonts w:ascii="Cambria" w:hAnsi="Cambria"/>
          <w:lang w:val="en-GB"/>
        </w:rPr>
        <w:t>Country or territory</w:t>
      </w:r>
    </w:p>
    <w:p w14:paraId="7FA156D7" w14:textId="77777777" w:rsidR="00257D0F" w:rsidRPr="00DD644E" w:rsidRDefault="00257D0F" w:rsidP="00752F51">
      <w:pPr>
        <w:pStyle w:val="ListParagraph"/>
        <w:numPr>
          <w:ilvl w:val="0"/>
          <w:numId w:val="23"/>
        </w:numPr>
        <w:jc w:val="both"/>
        <w:rPr>
          <w:rFonts w:ascii="Cambria" w:hAnsi="Cambria"/>
          <w:lang w:val="en-GB"/>
        </w:rPr>
      </w:pPr>
      <w:r w:rsidRPr="00DD644E">
        <w:rPr>
          <w:rFonts w:ascii="Cambria" w:hAnsi="Cambria"/>
          <w:lang w:val="en-GB"/>
        </w:rPr>
        <w:t>Virtual meeting space</w:t>
      </w:r>
    </w:p>
    <w:p w14:paraId="6B8D6213" w14:textId="77777777" w:rsidR="00257D0F" w:rsidRPr="00DD644E" w:rsidRDefault="00257D0F" w:rsidP="00257D0F">
      <w:pPr>
        <w:jc w:val="both"/>
        <w:rPr>
          <w:rFonts w:ascii="Cambria" w:hAnsi="Cambria"/>
          <w:lang w:val="en-GB"/>
        </w:rPr>
      </w:pPr>
    </w:p>
    <w:p w14:paraId="29F8695E" w14:textId="40654B59" w:rsidR="00257D0F" w:rsidRPr="00DD644E" w:rsidRDefault="00257D0F" w:rsidP="005A7F60">
      <w:pPr>
        <w:jc w:val="both"/>
        <w:rPr>
          <w:rFonts w:ascii="Cambria" w:hAnsi="Cambria"/>
          <w:lang w:val="en-GB"/>
        </w:rPr>
      </w:pPr>
      <w:r w:rsidRPr="00DD644E">
        <w:rPr>
          <w:rFonts w:ascii="Cambria" w:hAnsi="Cambria"/>
          <w:lang w:val="en-GB"/>
        </w:rPr>
        <w:t>Updates are added through details pages o</w:t>
      </w:r>
      <w:r w:rsidR="005A7F60" w:rsidRPr="00DD644E">
        <w:rPr>
          <w:rFonts w:ascii="Cambria" w:hAnsi="Cambria"/>
          <w:lang w:val="en-GB"/>
        </w:rPr>
        <w:t xml:space="preserve">n </w:t>
      </w:r>
      <w:r w:rsidRPr="00DD644E">
        <w:rPr>
          <w:rFonts w:ascii="Cambria" w:hAnsi="Cambria"/>
          <w:lang w:val="en-GB"/>
        </w:rPr>
        <w:t xml:space="preserve">any of the </w:t>
      </w:r>
      <w:r w:rsidR="005A7F60" w:rsidRPr="00DD644E">
        <w:rPr>
          <w:rFonts w:ascii="Cambria" w:hAnsi="Cambria"/>
          <w:lang w:val="en-GB"/>
        </w:rPr>
        <w:t xml:space="preserve">modules </w:t>
      </w:r>
      <w:r w:rsidRPr="00DD644E">
        <w:rPr>
          <w:rFonts w:ascii="Cambria" w:hAnsi="Cambria"/>
          <w:lang w:val="en-GB"/>
        </w:rPr>
        <w:t xml:space="preserve">listed above and </w:t>
      </w:r>
      <w:r w:rsidR="0089088D" w:rsidRPr="00DD644E">
        <w:rPr>
          <w:rFonts w:ascii="Cambria" w:hAnsi="Cambria"/>
          <w:lang w:val="en-GB"/>
        </w:rPr>
        <w:t xml:space="preserve">are </w:t>
      </w:r>
      <w:r w:rsidRPr="00DD644E">
        <w:rPr>
          <w:rFonts w:ascii="Cambria" w:hAnsi="Cambria"/>
          <w:lang w:val="en-GB"/>
        </w:rPr>
        <w:t>displayed on the right side</w:t>
      </w:r>
      <w:r w:rsidR="00004B9F" w:rsidRPr="00DD644E">
        <w:rPr>
          <w:rFonts w:ascii="Cambria" w:hAnsi="Cambria"/>
          <w:lang w:val="en-GB"/>
        </w:rPr>
        <w:t xml:space="preserve"> of the page, under</w:t>
      </w:r>
      <w:r w:rsidRPr="00DD644E">
        <w:rPr>
          <w:rFonts w:ascii="Cambria" w:hAnsi="Cambria"/>
          <w:lang w:val="en-GB"/>
        </w:rPr>
        <w:t xml:space="preserve"> </w:t>
      </w:r>
      <w:r w:rsidR="00837863" w:rsidRPr="00DD644E">
        <w:rPr>
          <w:rStyle w:val="KPActionChar"/>
          <w:rFonts w:ascii="Cambria" w:hAnsi="Cambria"/>
        </w:rPr>
        <w:t>Updates</w:t>
      </w:r>
      <w:r w:rsidR="00837863" w:rsidRPr="00DD644E">
        <w:rPr>
          <w:rFonts w:ascii="Cambria" w:hAnsi="Cambria"/>
          <w:lang w:val="en-GB"/>
        </w:rPr>
        <w:t xml:space="preserve"> section </w:t>
      </w:r>
      <w:r w:rsidRPr="00DD644E">
        <w:rPr>
          <w:rFonts w:ascii="Cambria" w:hAnsi="Cambria"/>
          <w:lang w:val="en-GB"/>
        </w:rPr>
        <w:t xml:space="preserve">of the </w:t>
      </w:r>
      <w:r w:rsidR="006556E0" w:rsidRPr="00DD644E">
        <w:rPr>
          <w:rFonts w:ascii="Cambria" w:hAnsi="Cambria"/>
          <w:lang w:val="en-GB"/>
        </w:rPr>
        <w:t>KP</w:t>
      </w:r>
      <w:r w:rsidRPr="00DD644E">
        <w:rPr>
          <w:rFonts w:ascii="Cambria" w:hAnsi="Cambria"/>
          <w:lang w:val="en-GB"/>
        </w:rPr>
        <w:t>. Most recently created / modified updates appear at the top of the list.</w:t>
      </w:r>
    </w:p>
    <w:p w14:paraId="39EEF55E" w14:textId="77777777" w:rsidR="006A6CC2" w:rsidRPr="00DD644E" w:rsidRDefault="006A6CC2" w:rsidP="00257D0F">
      <w:pPr>
        <w:jc w:val="both"/>
        <w:rPr>
          <w:rFonts w:ascii="Cambria" w:hAnsi="Cambria"/>
          <w:lang w:val="en-GB"/>
        </w:rPr>
      </w:pPr>
    </w:p>
    <w:p w14:paraId="1F47F629" w14:textId="2DF7E6D3" w:rsidR="00257D0F" w:rsidRPr="00DD644E" w:rsidRDefault="00257D0F" w:rsidP="00EC5EF7">
      <w:pPr>
        <w:jc w:val="both"/>
        <w:rPr>
          <w:rFonts w:ascii="Cambria" w:hAnsi="Cambria"/>
          <w:lang w:val="en-GB"/>
        </w:rPr>
      </w:pPr>
      <w:r w:rsidRPr="00DD644E">
        <w:rPr>
          <w:rFonts w:ascii="Cambria" w:hAnsi="Cambria"/>
          <w:lang w:val="en-GB"/>
        </w:rPr>
        <w:t xml:space="preserve">The process to add an update is the same for any </w:t>
      </w:r>
      <w:r w:rsidR="00F71C03" w:rsidRPr="00DD644E">
        <w:rPr>
          <w:rFonts w:ascii="Cambria" w:hAnsi="Cambria"/>
          <w:lang w:val="en-GB"/>
        </w:rPr>
        <w:t>section of the KP</w:t>
      </w:r>
      <w:r w:rsidRPr="00DD644E">
        <w:rPr>
          <w:rFonts w:ascii="Cambria" w:hAnsi="Cambria"/>
          <w:lang w:val="en-GB"/>
        </w:rPr>
        <w:t xml:space="preserve">. </w:t>
      </w:r>
      <w:r w:rsidR="00DC4BC4" w:rsidRPr="00DD644E">
        <w:rPr>
          <w:rFonts w:ascii="Cambria" w:hAnsi="Cambria"/>
          <w:lang w:val="en-GB"/>
        </w:rPr>
        <w:t>First step is to c</w:t>
      </w:r>
      <w:r w:rsidRPr="00DD644E">
        <w:rPr>
          <w:rFonts w:ascii="Cambria" w:hAnsi="Cambria"/>
          <w:lang w:val="en-GB"/>
        </w:rPr>
        <w:t xml:space="preserve">lick on </w:t>
      </w:r>
      <w:r w:rsidR="005A7F60" w:rsidRPr="00DD644E">
        <w:rPr>
          <w:rFonts w:ascii="Cambria" w:hAnsi="Cambria"/>
          <w:lang w:val="en-GB"/>
        </w:rPr>
        <w:t xml:space="preserve">one </w:t>
      </w:r>
      <w:r w:rsidRPr="00DD644E">
        <w:rPr>
          <w:rFonts w:ascii="Cambria" w:hAnsi="Cambria"/>
          <w:lang w:val="en-GB"/>
        </w:rPr>
        <w:t xml:space="preserve">item on the list of events, operations, institutions, disease, country or territory or virtual meeting space for which </w:t>
      </w:r>
      <w:r w:rsidR="002721E9" w:rsidRPr="00DD644E">
        <w:rPr>
          <w:rFonts w:ascii="Cambria" w:hAnsi="Cambria"/>
          <w:lang w:val="en-GB"/>
        </w:rPr>
        <w:t>an update is being created</w:t>
      </w:r>
      <w:r w:rsidRPr="00DD644E">
        <w:rPr>
          <w:rFonts w:ascii="Cambria" w:hAnsi="Cambria"/>
          <w:lang w:val="en-GB"/>
        </w:rPr>
        <w:t xml:space="preserve">. </w:t>
      </w:r>
      <w:r w:rsidR="002721E9" w:rsidRPr="00DD644E">
        <w:rPr>
          <w:rFonts w:ascii="Cambria" w:hAnsi="Cambria"/>
          <w:lang w:val="en-GB"/>
        </w:rPr>
        <w:t xml:space="preserve">After landing on </w:t>
      </w:r>
      <w:r w:rsidRPr="00DD644E">
        <w:rPr>
          <w:rFonts w:ascii="Cambria" w:hAnsi="Cambria"/>
          <w:lang w:val="en-GB"/>
        </w:rPr>
        <w:t xml:space="preserve">details page </w:t>
      </w:r>
      <w:r w:rsidR="00A619F3">
        <w:rPr>
          <w:rFonts w:ascii="Cambria" w:hAnsi="Cambria"/>
          <w:lang w:val="en-GB"/>
        </w:rPr>
        <w:t xml:space="preserve">the </w:t>
      </w:r>
      <w:r w:rsidR="002721E9" w:rsidRPr="00DD644E">
        <w:rPr>
          <w:rFonts w:ascii="Cambria" w:hAnsi="Cambria"/>
          <w:lang w:val="en-GB"/>
        </w:rPr>
        <w:t xml:space="preserve">user </w:t>
      </w:r>
      <w:r w:rsidR="00004B9F" w:rsidRPr="00DD644E">
        <w:rPr>
          <w:rFonts w:ascii="Cambria" w:hAnsi="Cambria"/>
          <w:lang w:val="en-GB"/>
        </w:rPr>
        <w:t xml:space="preserve">must </w:t>
      </w:r>
      <w:r w:rsidRPr="00DD644E">
        <w:rPr>
          <w:rFonts w:ascii="Cambria" w:hAnsi="Cambria"/>
          <w:lang w:val="en-GB"/>
        </w:rPr>
        <w:t xml:space="preserve">click on </w:t>
      </w:r>
      <w:r w:rsidRPr="00DD644E">
        <w:rPr>
          <w:rStyle w:val="KPActionChar"/>
          <w:rFonts w:ascii="Cambria" w:hAnsi="Cambria"/>
        </w:rPr>
        <w:t>Add update</w:t>
      </w:r>
      <w:r w:rsidRPr="00DD644E">
        <w:rPr>
          <w:rFonts w:ascii="Cambria" w:hAnsi="Cambria"/>
          <w:lang w:val="en-GB"/>
        </w:rPr>
        <w:t xml:space="preserve"> button, located in the upper right corner of the page</w:t>
      </w:r>
      <w:r w:rsidR="006A6CC2" w:rsidRPr="00DD644E">
        <w:rPr>
          <w:rFonts w:ascii="Cambria" w:hAnsi="Cambria"/>
          <w:lang w:val="en-GB"/>
        </w:rPr>
        <w:t>.</w:t>
      </w:r>
    </w:p>
    <w:p w14:paraId="26BB42A9" w14:textId="77777777" w:rsidR="002721E9" w:rsidRPr="00DD644E" w:rsidRDefault="002721E9" w:rsidP="002721E9">
      <w:pPr>
        <w:jc w:val="both"/>
        <w:rPr>
          <w:rFonts w:ascii="Cambria" w:hAnsi="Cambria"/>
          <w:lang w:val="en-GB"/>
        </w:rPr>
      </w:pPr>
    </w:p>
    <w:p w14:paraId="78F916F9" w14:textId="1D5C591D" w:rsidR="00257D0F" w:rsidRPr="00DD644E" w:rsidRDefault="00257D0F" w:rsidP="00EC5EF7">
      <w:pPr>
        <w:jc w:val="both"/>
        <w:rPr>
          <w:rFonts w:ascii="Cambria" w:hAnsi="Cambria"/>
          <w:lang w:val="en-GB"/>
        </w:rPr>
      </w:pPr>
      <w:r w:rsidRPr="00DD644E">
        <w:rPr>
          <w:rFonts w:ascii="Cambria" w:hAnsi="Cambria"/>
          <w:lang w:val="en-GB"/>
        </w:rPr>
        <w:t>Click</w:t>
      </w:r>
      <w:r w:rsidR="006A6CC2" w:rsidRPr="00DD644E">
        <w:rPr>
          <w:rFonts w:ascii="Cambria" w:hAnsi="Cambria"/>
          <w:lang w:val="en-GB"/>
        </w:rPr>
        <w:t>ing</w:t>
      </w:r>
      <w:r w:rsidRPr="00DD644E">
        <w:rPr>
          <w:rFonts w:ascii="Cambria" w:hAnsi="Cambria"/>
          <w:lang w:val="en-GB"/>
        </w:rPr>
        <w:t xml:space="preserve"> on </w:t>
      </w:r>
      <w:r w:rsidR="006A6CC2" w:rsidRPr="00DD644E">
        <w:rPr>
          <w:rStyle w:val="KPActionChar"/>
          <w:rFonts w:ascii="Cambria" w:hAnsi="Cambria"/>
        </w:rPr>
        <w:t>Add update</w:t>
      </w:r>
      <w:r w:rsidR="006A6CC2" w:rsidRPr="00DD644E">
        <w:rPr>
          <w:rFonts w:ascii="Cambria" w:hAnsi="Cambria"/>
          <w:lang w:val="en-GB"/>
        </w:rPr>
        <w:t xml:space="preserve"> </w:t>
      </w:r>
      <w:r w:rsidRPr="00DD644E">
        <w:rPr>
          <w:rFonts w:ascii="Cambria" w:hAnsi="Cambria"/>
          <w:lang w:val="en-GB"/>
        </w:rPr>
        <w:t xml:space="preserve">button will list update types which can </w:t>
      </w:r>
      <w:r w:rsidR="006A6CC2" w:rsidRPr="00DD644E">
        <w:rPr>
          <w:rFonts w:ascii="Cambria" w:hAnsi="Cambria"/>
          <w:lang w:val="en-GB"/>
        </w:rPr>
        <w:t xml:space="preserve">be </w:t>
      </w:r>
      <w:r w:rsidRPr="00DD644E">
        <w:rPr>
          <w:rFonts w:ascii="Cambria" w:hAnsi="Cambria"/>
          <w:lang w:val="en-GB"/>
        </w:rPr>
        <w:t>create</w:t>
      </w:r>
      <w:r w:rsidR="00837863" w:rsidRPr="00DD644E">
        <w:rPr>
          <w:rFonts w:ascii="Cambria" w:hAnsi="Cambria"/>
          <w:lang w:val="en-GB"/>
        </w:rPr>
        <w:t>d</w:t>
      </w:r>
      <w:r w:rsidRPr="00DD644E">
        <w:rPr>
          <w:rFonts w:ascii="Cambria" w:hAnsi="Cambria"/>
          <w:lang w:val="en-GB"/>
        </w:rPr>
        <w:t xml:space="preserve">. </w:t>
      </w:r>
      <w:r w:rsidR="006A6CC2" w:rsidRPr="00DD644E">
        <w:rPr>
          <w:rFonts w:ascii="Cambria" w:hAnsi="Cambria"/>
          <w:lang w:val="en-GB"/>
        </w:rPr>
        <w:t>First step is to c</w:t>
      </w:r>
      <w:r w:rsidRPr="00DD644E">
        <w:rPr>
          <w:rFonts w:ascii="Cambria" w:hAnsi="Cambria"/>
          <w:lang w:val="en-GB"/>
        </w:rPr>
        <w:t>hoose type of the update (</w:t>
      </w:r>
      <w:r w:rsidR="0024639D" w:rsidRPr="00DD644E">
        <w:rPr>
          <w:rStyle w:val="KPActionChar"/>
          <w:rFonts w:ascii="Cambria" w:hAnsi="Cambria"/>
        </w:rPr>
        <w:t>G</w:t>
      </w:r>
      <w:r w:rsidRPr="00DD644E">
        <w:rPr>
          <w:rStyle w:val="KPActionChar"/>
          <w:rFonts w:ascii="Cambria" w:hAnsi="Cambria"/>
        </w:rPr>
        <w:t>eneral</w:t>
      </w:r>
      <w:r w:rsidR="0024639D" w:rsidRPr="00DD644E">
        <w:rPr>
          <w:rStyle w:val="KPActionChar"/>
          <w:rFonts w:ascii="Cambria" w:hAnsi="Cambria"/>
        </w:rPr>
        <w:t xml:space="preserve"> / Notice</w:t>
      </w:r>
      <w:r w:rsidRPr="00DD644E">
        <w:rPr>
          <w:rFonts w:ascii="Cambria" w:hAnsi="Cambria"/>
          <w:lang w:val="en-GB"/>
        </w:rPr>
        <w:t xml:space="preserve">, </w:t>
      </w:r>
      <w:r w:rsidR="0024639D" w:rsidRPr="00DD644E">
        <w:rPr>
          <w:rStyle w:val="KPActionChar"/>
          <w:rFonts w:ascii="Cambria" w:hAnsi="Cambria"/>
        </w:rPr>
        <w:t>D</w:t>
      </w:r>
      <w:r w:rsidRPr="00DD644E">
        <w:rPr>
          <w:rStyle w:val="KPActionChar"/>
          <w:rFonts w:ascii="Cambria" w:hAnsi="Cambria"/>
        </w:rPr>
        <w:t>ocument</w:t>
      </w:r>
      <w:r w:rsidRPr="00DD644E">
        <w:rPr>
          <w:rFonts w:ascii="Cambria" w:hAnsi="Cambria"/>
          <w:lang w:val="en-GB"/>
        </w:rPr>
        <w:t xml:space="preserve">, </w:t>
      </w:r>
      <w:r w:rsidR="0024639D" w:rsidRPr="00DD644E">
        <w:rPr>
          <w:rStyle w:val="KPActionChar"/>
          <w:rFonts w:ascii="Cambria" w:hAnsi="Cambria"/>
        </w:rPr>
        <w:t>I</w:t>
      </w:r>
      <w:r w:rsidRPr="00DD644E">
        <w:rPr>
          <w:rStyle w:val="KPActionChar"/>
          <w:rFonts w:ascii="Cambria" w:hAnsi="Cambria"/>
        </w:rPr>
        <w:t>mage</w:t>
      </w:r>
      <w:r w:rsidRPr="00DD644E">
        <w:rPr>
          <w:rFonts w:ascii="Cambria" w:hAnsi="Cambria"/>
          <w:lang w:val="en-GB"/>
        </w:rPr>
        <w:t xml:space="preserve">, </w:t>
      </w:r>
      <w:r w:rsidR="0024639D" w:rsidRPr="00DD644E">
        <w:rPr>
          <w:rStyle w:val="KPActionChar"/>
          <w:rFonts w:ascii="Cambria" w:hAnsi="Cambria"/>
        </w:rPr>
        <w:t>C</w:t>
      </w:r>
      <w:r w:rsidRPr="00DD644E">
        <w:rPr>
          <w:rStyle w:val="KPActionChar"/>
          <w:rFonts w:ascii="Cambria" w:hAnsi="Cambria"/>
        </w:rPr>
        <w:t>alendar item</w:t>
      </w:r>
      <w:r w:rsidRPr="00DD644E">
        <w:rPr>
          <w:rFonts w:ascii="Cambria" w:hAnsi="Cambria"/>
          <w:lang w:val="en-GB"/>
        </w:rPr>
        <w:t xml:space="preserve">, </w:t>
      </w:r>
      <w:r w:rsidR="0024639D" w:rsidRPr="00DD644E">
        <w:rPr>
          <w:rStyle w:val="KPActionChar"/>
          <w:rFonts w:ascii="Cambria" w:hAnsi="Cambria"/>
        </w:rPr>
        <w:t>L</w:t>
      </w:r>
      <w:r w:rsidRPr="00DD644E">
        <w:rPr>
          <w:rStyle w:val="KPActionChar"/>
          <w:rFonts w:ascii="Cambria" w:hAnsi="Cambria"/>
        </w:rPr>
        <w:t>ink</w:t>
      </w:r>
      <w:r w:rsidRPr="00DD644E">
        <w:rPr>
          <w:rFonts w:ascii="Cambria" w:hAnsi="Cambria"/>
          <w:lang w:val="en-GB"/>
        </w:rPr>
        <w:t xml:space="preserve"> etc.) </w:t>
      </w:r>
      <w:r w:rsidR="006A6CC2" w:rsidRPr="00DD644E">
        <w:rPr>
          <w:rFonts w:ascii="Cambria" w:hAnsi="Cambria"/>
          <w:lang w:val="en-GB"/>
        </w:rPr>
        <w:t xml:space="preserve">and then add content of the update including </w:t>
      </w:r>
      <w:hyperlink w:anchor="_Information_classification" w:history="1">
        <w:r w:rsidR="006A6CC2" w:rsidRPr="00DD644E">
          <w:rPr>
            <w:rStyle w:val="Hyperlink"/>
            <w:rFonts w:ascii="Cambria" w:hAnsi="Cambria"/>
            <w:lang w:val="en-GB"/>
          </w:rPr>
          <w:t>Information classification</w:t>
        </w:r>
      </w:hyperlink>
      <w:r w:rsidR="006A6CC2" w:rsidRPr="00DD644E">
        <w:rPr>
          <w:rFonts w:ascii="Cambria" w:hAnsi="Cambria"/>
          <w:lang w:val="en-GB"/>
        </w:rPr>
        <w:t xml:space="preserve"> level and other </w:t>
      </w:r>
      <w:r w:rsidRPr="00DD644E">
        <w:rPr>
          <w:rFonts w:ascii="Cambria" w:hAnsi="Cambria"/>
          <w:lang w:val="en-GB"/>
        </w:rPr>
        <w:t>details for the update</w:t>
      </w:r>
      <w:r w:rsidR="006A6CC2" w:rsidRPr="00DD644E">
        <w:rPr>
          <w:rFonts w:ascii="Cambria" w:hAnsi="Cambria"/>
          <w:lang w:val="en-GB"/>
        </w:rPr>
        <w:t xml:space="preserve">. </w:t>
      </w:r>
      <w:r w:rsidR="00CC6F49">
        <w:rPr>
          <w:rFonts w:ascii="Cambria" w:hAnsi="Cambria"/>
          <w:lang w:val="en-GB"/>
        </w:rPr>
        <w:t xml:space="preserve">Additional information may include clearly noting if the document is a draft or a final document. </w:t>
      </w:r>
      <w:r w:rsidR="006A6CC2" w:rsidRPr="00DD644E">
        <w:rPr>
          <w:rFonts w:ascii="Cambria" w:hAnsi="Cambria"/>
          <w:lang w:val="en-GB"/>
        </w:rPr>
        <w:t xml:space="preserve">Clicking on </w:t>
      </w:r>
      <w:r w:rsidRPr="00DD644E">
        <w:rPr>
          <w:rStyle w:val="KPActionChar"/>
          <w:rFonts w:ascii="Cambria" w:hAnsi="Cambria"/>
        </w:rPr>
        <w:t>Save</w:t>
      </w:r>
      <w:r w:rsidRPr="00DD644E">
        <w:rPr>
          <w:rFonts w:ascii="Cambria" w:hAnsi="Cambria"/>
          <w:lang w:val="en-GB"/>
        </w:rPr>
        <w:t xml:space="preserve"> button</w:t>
      </w:r>
      <w:r w:rsidR="006A6CC2" w:rsidRPr="00DD644E">
        <w:rPr>
          <w:rFonts w:ascii="Cambria" w:hAnsi="Cambria"/>
          <w:lang w:val="en-GB"/>
        </w:rPr>
        <w:t xml:space="preserve"> will</w:t>
      </w:r>
      <w:r w:rsidRPr="00DD644E">
        <w:rPr>
          <w:rFonts w:ascii="Cambria" w:hAnsi="Cambria"/>
          <w:lang w:val="en-GB"/>
        </w:rPr>
        <w:t xml:space="preserve"> save update and </w:t>
      </w:r>
      <w:r w:rsidR="006A6CC2" w:rsidRPr="00DD644E">
        <w:rPr>
          <w:rFonts w:ascii="Cambria" w:hAnsi="Cambria"/>
          <w:lang w:val="en-GB"/>
        </w:rPr>
        <w:t xml:space="preserve">make it </w:t>
      </w:r>
      <w:r w:rsidRPr="00DD644E">
        <w:rPr>
          <w:rFonts w:ascii="Cambria" w:hAnsi="Cambria"/>
          <w:lang w:val="en-GB"/>
        </w:rPr>
        <w:t xml:space="preserve">visible on the GOARN Knowledge platform in specific modules of the site (events, operations, institutions, disease, country or territory or virtual meeting space) </w:t>
      </w:r>
      <w:r w:rsidR="0089088D" w:rsidRPr="00DD644E">
        <w:rPr>
          <w:rFonts w:ascii="Cambria" w:hAnsi="Cambria"/>
          <w:lang w:val="en-GB"/>
        </w:rPr>
        <w:t>an</w:t>
      </w:r>
      <w:r w:rsidR="00EC5EF7" w:rsidRPr="00DD644E">
        <w:rPr>
          <w:rFonts w:ascii="Cambria" w:hAnsi="Cambria"/>
          <w:lang w:val="en-GB"/>
        </w:rPr>
        <w:t>d</w:t>
      </w:r>
      <w:r w:rsidR="0089088D" w:rsidRPr="00DD644E">
        <w:rPr>
          <w:rFonts w:ascii="Cambria" w:hAnsi="Cambria"/>
          <w:lang w:val="en-GB"/>
        </w:rPr>
        <w:t xml:space="preserve"> is </w:t>
      </w:r>
      <w:r w:rsidRPr="00DD644E">
        <w:rPr>
          <w:rFonts w:ascii="Cambria" w:hAnsi="Cambria"/>
          <w:lang w:val="en-GB"/>
        </w:rPr>
        <w:t>depend</w:t>
      </w:r>
      <w:r w:rsidR="0089088D" w:rsidRPr="00DD644E">
        <w:rPr>
          <w:rFonts w:ascii="Cambria" w:hAnsi="Cambria"/>
          <w:lang w:val="en-GB"/>
        </w:rPr>
        <w:t>ent on the starting point for update creation</w:t>
      </w:r>
      <w:r w:rsidRPr="00DD644E">
        <w:rPr>
          <w:rFonts w:ascii="Cambria" w:hAnsi="Cambria"/>
          <w:lang w:val="en-GB"/>
        </w:rPr>
        <w:t>.</w:t>
      </w:r>
    </w:p>
    <w:p w14:paraId="06F33689" w14:textId="77777777" w:rsidR="00DC4BC4" w:rsidRPr="00DD644E" w:rsidRDefault="00DC4BC4" w:rsidP="00257D0F">
      <w:pPr>
        <w:jc w:val="both"/>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4"/>
        <w:gridCol w:w="8536"/>
      </w:tblGrid>
      <w:tr w:rsidR="002721E9" w:rsidRPr="00EB6D0E" w14:paraId="17F65581" w14:textId="77777777" w:rsidTr="00B21333">
        <w:trPr>
          <w:trHeight w:val="1247"/>
        </w:trPr>
        <w:tc>
          <w:tcPr>
            <w:tcW w:w="534" w:type="dxa"/>
            <w:shd w:val="clear" w:color="auto" w:fill="auto"/>
            <w:vAlign w:val="center"/>
          </w:tcPr>
          <w:p w14:paraId="3B7FE4C9" w14:textId="77777777" w:rsidR="002721E9" w:rsidRPr="00DD644E" w:rsidRDefault="002721E9" w:rsidP="00104973">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3478C3A5" w14:textId="77777777" w:rsidR="002721E9" w:rsidRPr="00DD644E" w:rsidRDefault="00837863" w:rsidP="006A6CC2">
            <w:pPr>
              <w:pStyle w:val="Tableimportantwording"/>
              <w:rPr>
                <w:rFonts w:ascii="Cambria" w:hAnsi="Cambria"/>
              </w:rPr>
            </w:pPr>
            <w:r w:rsidRPr="00DD644E">
              <w:rPr>
                <w:rFonts w:ascii="Cambria" w:hAnsi="Cambria"/>
              </w:rPr>
              <w:t>Focal points in partner institutions (“</w:t>
            </w:r>
            <w:r w:rsidR="002721E9" w:rsidRPr="00DD644E">
              <w:rPr>
                <w:rStyle w:val="KPActionChar"/>
                <w:rFonts w:ascii="Cambria" w:hAnsi="Cambria"/>
              </w:rPr>
              <w:t>Content editors</w:t>
            </w:r>
            <w:r w:rsidRPr="00DD644E">
              <w:rPr>
                <w:rFonts w:ascii="Cambria" w:hAnsi="Cambria"/>
              </w:rPr>
              <w:t>”)</w:t>
            </w:r>
            <w:r w:rsidR="002721E9" w:rsidRPr="00DD644E">
              <w:rPr>
                <w:rFonts w:ascii="Cambria" w:hAnsi="Cambria"/>
              </w:rPr>
              <w:t xml:space="preserve"> can add updates </w:t>
            </w:r>
            <w:r w:rsidR="006A6CC2" w:rsidRPr="00DD644E">
              <w:rPr>
                <w:rFonts w:ascii="Cambria" w:hAnsi="Cambria"/>
              </w:rPr>
              <w:t>to</w:t>
            </w:r>
            <w:r w:rsidR="002721E9" w:rsidRPr="00DD644E">
              <w:rPr>
                <w:rFonts w:ascii="Cambria" w:hAnsi="Cambria"/>
              </w:rPr>
              <w:t xml:space="preserve"> any section of the GOAR</w:t>
            </w:r>
            <w:r w:rsidR="005D1A80" w:rsidRPr="00DD644E">
              <w:rPr>
                <w:rFonts w:ascii="Cambria" w:hAnsi="Cambria"/>
              </w:rPr>
              <w:t>N</w:t>
            </w:r>
            <w:r w:rsidR="002721E9" w:rsidRPr="00DD644E">
              <w:rPr>
                <w:rFonts w:ascii="Cambria" w:hAnsi="Cambria"/>
              </w:rPr>
              <w:t xml:space="preserve"> knowledge platform. There is no moderation and all updates will become visible on the knowledge platform as soon as they are submitted.</w:t>
            </w:r>
          </w:p>
        </w:tc>
      </w:tr>
    </w:tbl>
    <w:p w14:paraId="603AF10E" w14:textId="77777777" w:rsidR="002721E9" w:rsidRPr="00DD644E" w:rsidRDefault="002721E9" w:rsidP="00257D0F">
      <w:pPr>
        <w:jc w:val="both"/>
        <w:rPr>
          <w:rFonts w:ascii="Cambria" w:hAnsi="Cambria"/>
          <w:lang w:val="en-GB"/>
        </w:rPr>
      </w:pPr>
    </w:p>
    <w:p w14:paraId="503E92F5" w14:textId="77777777" w:rsidR="00257D0F" w:rsidRPr="00DD644E" w:rsidRDefault="006A6CC2" w:rsidP="00EC5EF7">
      <w:pPr>
        <w:jc w:val="both"/>
        <w:rPr>
          <w:rFonts w:ascii="Cambria" w:hAnsi="Cambria"/>
          <w:lang w:val="en-GB"/>
        </w:rPr>
      </w:pPr>
      <w:r w:rsidRPr="00DD644E">
        <w:rPr>
          <w:rFonts w:ascii="Cambria" w:hAnsi="Cambria"/>
          <w:lang w:val="en-GB"/>
        </w:rPr>
        <w:t>C</w:t>
      </w:r>
      <w:r w:rsidR="00257D0F" w:rsidRPr="00DD644E">
        <w:rPr>
          <w:rFonts w:ascii="Cambria" w:hAnsi="Cambria"/>
          <w:lang w:val="en-GB"/>
        </w:rPr>
        <w:t>lick</w:t>
      </w:r>
      <w:r w:rsidR="00837863" w:rsidRPr="00DD644E">
        <w:rPr>
          <w:rFonts w:ascii="Cambria" w:hAnsi="Cambria"/>
          <w:lang w:val="en-GB"/>
        </w:rPr>
        <w:t xml:space="preserve">ing </w:t>
      </w:r>
      <w:r w:rsidR="00257D0F" w:rsidRPr="00DD644E">
        <w:rPr>
          <w:rFonts w:ascii="Cambria" w:hAnsi="Cambria"/>
          <w:lang w:val="en-GB"/>
        </w:rPr>
        <w:t xml:space="preserve">on update title and will </w:t>
      </w:r>
      <w:r w:rsidR="00837863" w:rsidRPr="00DD644E">
        <w:rPr>
          <w:rFonts w:ascii="Cambria" w:hAnsi="Cambria"/>
          <w:lang w:val="en-GB"/>
        </w:rPr>
        <w:t xml:space="preserve">display </w:t>
      </w:r>
      <w:r w:rsidR="00257D0F" w:rsidRPr="00DD644E">
        <w:rPr>
          <w:rFonts w:ascii="Cambria" w:hAnsi="Cambria"/>
          <w:lang w:val="en-GB"/>
        </w:rPr>
        <w:t>contents of the update</w:t>
      </w:r>
      <w:r w:rsidR="00EC5EF7" w:rsidRPr="00DD644E">
        <w:rPr>
          <w:rFonts w:ascii="Cambria" w:hAnsi="Cambria"/>
          <w:lang w:val="en-GB"/>
        </w:rPr>
        <w:t xml:space="preserve">. Updates are always previewed on the </w:t>
      </w:r>
      <w:r w:rsidR="00257D0F" w:rsidRPr="00DD644E">
        <w:rPr>
          <w:rFonts w:ascii="Cambria" w:hAnsi="Cambria"/>
          <w:lang w:val="en-GB"/>
        </w:rPr>
        <w:t xml:space="preserve">top of the page. </w:t>
      </w:r>
      <w:r w:rsidRPr="00DD644E">
        <w:rPr>
          <w:rFonts w:ascii="Cambria" w:hAnsi="Cambria"/>
          <w:lang w:val="en-GB"/>
        </w:rPr>
        <w:t xml:space="preserve">Content editors are </w:t>
      </w:r>
      <w:r w:rsidR="00257D0F" w:rsidRPr="00DD644E">
        <w:rPr>
          <w:rFonts w:ascii="Cambria" w:hAnsi="Cambria"/>
          <w:lang w:val="en-GB"/>
        </w:rPr>
        <w:t xml:space="preserve">able to edit </w:t>
      </w:r>
      <w:r w:rsidRPr="00DD644E">
        <w:rPr>
          <w:rFonts w:ascii="Cambria" w:hAnsi="Cambria"/>
          <w:lang w:val="en-GB"/>
        </w:rPr>
        <w:t xml:space="preserve">only their own </w:t>
      </w:r>
      <w:r w:rsidR="00257D0F" w:rsidRPr="00DD644E">
        <w:rPr>
          <w:rFonts w:ascii="Cambria" w:hAnsi="Cambria"/>
          <w:lang w:val="en-GB"/>
        </w:rPr>
        <w:t>updates</w:t>
      </w:r>
      <w:r w:rsidRPr="00DD644E">
        <w:rPr>
          <w:rFonts w:ascii="Cambria" w:hAnsi="Cambria"/>
          <w:lang w:val="en-GB"/>
        </w:rPr>
        <w:t>, while GOARN administrators are able to edit all updates on the KP</w:t>
      </w:r>
      <w:r w:rsidR="00257D0F" w:rsidRPr="00DD644E">
        <w:rPr>
          <w:rFonts w:ascii="Cambria" w:hAnsi="Cambria"/>
          <w:lang w:val="en-GB"/>
        </w:rPr>
        <w:t>.</w:t>
      </w:r>
    </w:p>
    <w:p w14:paraId="0B9897ED" w14:textId="77777777" w:rsidR="00CB45C3" w:rsidRPr="00DD644E" w:rsidRDefault="00CB45C3" w:rsidP="00257D0F">
      <w:pPr>
        <w:jc w:val="both"/>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4"/>
        <w:gridCol w:w="8536"/>
      </w:tblGrid>
      <w:tr w:rsidR="00CB45C3" w:rsidRPr="00EB6D0E" w14:paraId="0888CA11" w14:textId="77777777" w:rsidTr="00212840">
        <w:trPr>
          <w:trHeight w:val="1247"/>
        </w:trPr>
        <w:tc>
          <w:tcPr>
            <w:tcW w:w="534" w:type="dxa"/>
            <w:shd w:val="clear" w:color="auto" w:fill="auto"/>
            <w:vAlign w:val="center"/>
          </w:tcPr>
          <w:p w14:paraId="7809072E" w14:textId="77777777" w:rsidR="00CB45C3" w:rsidRPr="00DD644E" w:rsidRDefault="00CB45C3" w:rsidP="00104973">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0D6576BC" w14:textId="77777777" w:rsidR="00CB45C3" w:rsidRPr="00DD644E" w:rsidRDefault="00CB45C3" w:rsidP="00EC5EF7">
            <w:pPr>
              <w:pStyle w:val="Tableimportantwording"/>
              <w:rPr>
                <w:rFonts w:ascii="Cambria" w:hAnsi="Cambria"/>
              </w:rPr>
            </w:pPr>
            <w:r w:rsidRPr="00DD644E">
              <w:rPr>
                <w:rFonts w:ascii="Cambria" w:hAnsi="Cambria"/>
              </w:rPr>
              <w:t>Document</w:t>
            </w:r>
            <w:r w:rsidR="00E079AF" w:rsidRPr="00DD644E">
              <w:rPr>
                <w:rFonts w:ascii="Cambria" w:hAnsi="Cambria"/>
              </w:rPr>
              <w:t>s</w:t>
            </w:r>
            <w:r w:rsidRPr="00DD644E">
              <w:rPr>
                <w:rFonts w:ascii="Cambria" w:hAnsi="Cambria"/>
              </w:rPr>
              <w:t xml:space="preserve"> which are tagged with “Technical guidance” will be listed </w:t>
            </w:r>
            <w:r w:rsidR="00EC5EF7" w:rsidRPr="00DD644E">
              <w:rPr>
                <w:rFonts w:ascii="Cambria" w:hAnsi="Cambria"/>
              </w:rPr>
              <w:t xml:space="preserve">automatically </w:t>
            </w:r>
            <w:r w:rsidR="0065494F" w:rsidRPr="00DD644E">
              <w:rPr>
                <w:rFonts w:ascii="Cambria" w:hAnsi="Cambria"/>
              </w:rPr>
              <w:t>under separate dedicate</w:t>
            </w:r>
            <w:r w:rsidR="00E079AF" w:rsidRPr="00DD644E">
              <w:rPr>
                <w:rFonts w:ascii="Cambria" w:hAnsi="Cambria"/>
              </w:rPr>
              <w:t>d</w:t>
            </w:r>
            <w:r w:rsidR="0065494F" w:rsidRPr="00DD644E">
              <w:rPr>
                <w:rFonts w:ascii="Cambria" w:hAnsi="Cambria"/>
              </w:rPr>
              <w:t xml:space="preserve"> </w:t>
            </w:r>
            <w:r w:rsidR="000E7D87" w:rsidRPr="00DD644E">
              <w:rPr>
                <w:rFonts w:ascii="Cambria" w:hAnsi="Cambria"/>
              </w:rPr>
              <w:t>section in disease specific pages.</w:t>
            </w:r>
            <w:r w:rsidR="00514A4B" w:rsidRPr="00DD644E">
              <w:rPr>
                <w:rFonts w:ascii="Cambria" w:hAnsi="Cambria"/>
              </w:rPr>
              <w:t xml:space="preserve"> Similarly</w:t>
            </w:r>
            <w:r w:rsidR="00ED52FA" w:rsidRPr="00DD644E">
              <w:rPr>
                <w:rFonts w:ascii="Cambria" w:hAnsi="Cambria"/>
              </w:rPr>
              <w:t>,</w:t>
            </w:r>
            <w:r w:rsidR="00514A4B" w:rsidRPr="00DD644E">
              <w:rPr>
                <w:rFonts w:ascii="Cambria" w:hAnsi="Cambria"/>
              </w:rPr>
              <w:t xml:space="preserve"> documents tagged with “Deployment document” will appear in the section with the same name on operations page</w:t>
            </w:r>
            <w:r w:rsidR="00EC5EF7" w:rsidRPr="00DD644E">
              <w:rPr>
                <w:rFonts w:ascii="Cambria" w:hAnsi="Cambria"/>
              </w:rPr>
              <w:t>s</w:t>
            </w:r>
            <w:r w:rsidR="00514A4B" w:rsidRPr="00DD644E">
              <w:rPr>
                <w:rFonts w:ascii="Cambria" w:hAnsi="Cambria"/>
              </w:rPr>
              <w:t>.</w:t>
            </w:r>
          </w:p>
        </w:tc>
      </w:tr>
    </w:tbl>
    <w:p w14:paraId="02BC9165" w14:textId="77777777" w:rsidR="00CB45C3" w:rsidRPr="00DD644E" w:rsidRDefault="00CB45C3" w:rsidP="00257D0F">
      <w:pPr>
        <w:jc w:val="both"/>
        <w:rPr>
          <w:rFonts w:ascii="Cambria" w:hAnsi="Cambria"/>
          <w:lang w:val="en-GB"/>
        </w:rPr>
      </w:pPr>
    </w:p>
    <w:p w14:paraId="17229168" w14:textId="73F9ED9B" w:rsidR="00257D0F" w:rsidRPr="00DD644E" w:rsidRDefault="003F0C52" w:rsidP="00837863">
      <w:pPr>
        <w:jc w:val="both"/>
        <w:rPr>
          <w:rFonts w:ascii="Cambria" w:hAnsi="Cambria"/>
          <w:lang w:val="en-GB"/>
        </w:rPr>
      </w:pPr>
      <w:r w:rsidRPr="00DD644E">
        <w:rPr>
          <w:rFonts w:ascii="Cambria" w:hAnsi="Cambria"/>
          <w:lang w:val="en-GB"/>
        </w:rPr>
        <w:t>All focal points can add any type of update on the GOARN Knowledge platform</w:t>
      </w:r>
      <w:r w:rsidR="00837863" w:rsidRPr="00DD644E">
        <w:rPr>
          <w:rFonts w:ascii="Cambria" w:hAnsi="Cambria"/>
          <w:lang w:val="en-GB"/>
        </w:rPr>
        <w:t xml:space="preserve">. The only </w:t>
      </w:r>
      <w:r w:rsidRPr="00DD644E">
        <w:rPr>
          <w:rFonts w:ascii="Cambria" w:hAnsi="Cambria"/>
          <w:lang w:val="en-GB"/>
        </w:rPr>
        <w:t xml:space="preserve">exception </w:t>
      </w:r>
      <w:r w:rsidR="00837863" w:rsidRPr="00DD644E">
        <w:rPr>
          <w:rFonts w:ascii="Cambria" w:hAnsi="Cambria"/>
          <w:lang w:val="en-GB"/>
        </w:rPr>
        <w:t>is</w:t>
      </w:r>
      <w:r w:rsidRPr="00DD644E">
        <w:rPr>
          <w:rFonts w:ascii="Cambria" w:hAnsi="Cambria"/>
          <w:lang w:val="en-GB"/>
        </w:rPr>
        <w:t xml:space="preserve"> GOARN Request for Assistance (</w:t>
      </w:r>
      <w:r w:rsidRPr="00DD644E">
        <w:rPr>
          <w:rStyle w:val="KPActionChar"/>
          <w:rFonts w:ascii="Cambria" w:hAnsi="Cambria"/>
        </w:rPr>
        <w:t>RFA</w:t>
      </w:r>
      <w:r w:rsidRPr="00DD644E">
        <w:rPr>
          <w:rFonts w:ascii="Cambria" w:hAnsi="Cambria"/>
          <w:lang w:val="en-GB"/>
        </w:rPr>
        <w:t xml:space="preserve">) which can only be created by </w:t>
      </w:r>
      <w:r w:rsidRPr="00DD644E">
        <w:rPr>
          <w:rStyle w:val="KPActionChar"/>
          <w:rFonts w:ascii="Cambria" w:hAnsi="Cambria"/>
        </w:rPr>
        <w:t>GOARN administrators</w:t>
      </w:r>
      <w:r w:rsidRPr="00DD644E">
        <w:rPr>
          <w:rFonts w:ascii="Cambria" w:hAnsi="Cambria"/>
          <w:lang w:val="en-GB"/>
        </w:rPr>
        <w:t xml:space="preserve">. </w:t>
      </w:r>
    </w:p>
    <w:p w14:paraId="35AB22B2" w14:textId="6E03BE69" w:rsidR="00B547FB" w:rsidRDefault="00B547FB" w:rsidP="003F0C52">
      <w:pPr>
        <w:jc w:val="both"/>
        <w:rPr>
          <w:rFonts w:ascii="Cambria" w:hAnsi="Cambria"/>
          <w:lang w:val="en-GB"/>
        </w:rPr>
      </w:pPr>
      <w:r>
        <w:rPr>
          <w:rFonts w:ascii="Cambria" w:hAnsi="Cambria"/>
          <w:lang w:val="en-GB"/>
        </w:rPr>
        <w:t xml:space="preserve">During operations information products such as situation reports should where possible be posted on a regular basis on the KP within the relevant operation to provide </w:t>
      </w:r>
      <w:r w:rsidR="00CC6F49">
        <w:rPr>
          <w:rFonts w:ascii="Cambria" w:hAnsi="Cambria"/>
          <w:lang w:val="en-GB"/>
        </w:rPr>
        <w:t>updates,</w:t>
      </w:r>
      <w:r w:rsidR="00CC6F49" w:rsidRPr="00CC6F49">
        <w:rPr>
          <w:rFonts w:ascii="Cambria" w:hAnsi="Cambria"/>
          <w:lang w:val="en-GB"/>
        </w:rPr>
        <w:t xml:space="preserve"> </w:t>
      </w:r>
      <w:r w:rsidR="00CC6F49">
        <w:rPr>
          <w:rFonts w:ascii="Cambria" w:hAnsi="Cambria"/>
          <w:lang w:val="en-GB"/>
        </w:rPr>
        <w:t>instead of being emailed</w:t>
      </w:r>
      <w:r>
        <w:rPr>
          <w:rFonts w:ascii="Cambria" w:hAnsi="Cambria"/>
          <w:lang w:val="en-GB"/>
        </w:rPr>
        <w:t xml:space="preserve">. GOARN OST should encourage focal points to log onto the KP to </w:t>
      </w:r>
      <w:r w:rsidRPr="000B0AD0">
        <w:rPr>
          <w:rStyle w:val="KPActionChar"/>
          <w:rFonts w:ascii="Cambria" w:hAnsi="Cambria"/>
        </w:rPr>
        <w:t>subscribe</w:t>
      </w:r>
      <w:r>
        <w:rPr>
          <w:rFonts w:ascii="Cambria" w:hAnsi="Cambria"/>
          <w:lang w:val="en-GB"/>
        </w:rPr>
        <w:t xml:space="preserve"> to updates or add their own documents</w:t>
      </w:r>
      <w:r w:rsidR="00CC6F49">
        <w:rPr>
          <w:rFonts w:ascii="Cambria" w:hAnsi="Cambria"/>
          <w:lang w:val="en-GB"/>
        </w:rPr>
        <w:t xml:space="preserve"> as </w:t>
      </w:r>
      <w:r w:rsidR="00CC6F49" w:rsidRPr="000B0AD0">
        <w:rPr>
          <w:rStyle w:val="KPActionChar"/>
          <w:rFonts w:ascii="Cambria" w:hAnsi="Cambria"/>
        </w:rPr>
        <w:t>updates</w:t>
      </w:r>
      <w:r>
        <w:rPr>
          <w:rFonts w:ascii="Cambria" w:hAnsi="Cambria"/>
          <w:lang w:val="en-GB"/>
        </w:rPr>
        <w:t>. Relevant weekly operations call information should also posted in the relevant Virtual Space as this is accessible to individuals beyond focal points.</w:t>
      </w:r>
    </w:p>
    <w:p w14:paraId="53258C38" w14:textId="3C94860D" w:rsidR="00A619F3" w:rsidRDefault="003C3F40" w:rsidP="000B0AD0">
      <w:pPr>
        <w:pStyle w:val="Heading2"/>
        <w:rPr>
          <w:lang w:val="en-GB"/>
        </w:rPr>
      </w:pPr>
      <w:r>
        <w:rPr>
          <w:lang w:val="en-GB"/>
        </w:rPr>
        <w:t xml:space="preserve">Adding timeline </w:t>
      </w:r>
      <w:r w:rsidR="007F3202">
        <w:rPr>
          <w:lang w:val="en-GB"/>
        </w:rPr>
        <w:t>updates</w:t>
      </w:r>
    </w:p>
    <w:p w14:paraId="1F26DDC0" w14:textId="16957228" w:rsidR="003C3F40" w:rsidRPr="00DD644E" w:rsidRDefault="003C3F40" w:rsidP="003F0C52">
      <w:pPr>
        <w:jc w:val="both"/>
        <w:rPr>
          <w:rFonts w:ascii="Cambria" w:hAnsi="Cambria"/>
          <w:lang w:val="en-GB"/>
        </w:rPr>
      </w:pPr>
      <w:r>
        <w:rPr>
          <w:rFonts w:ascii="Cambria" w:hAnsi="Cambria"/>
          <w:lang w:val="en-GB"/>
        </w:rPr>
        <w:t xml:space="preserve">To give a narrative of an operation it is useful to note updates on the timeline for the page for </w:t>
      </w:r>
      <w:r w:rsidR="007F3202">
        <w:rPr>
          <w:rFonts w:ascii="Cambria" w:hAnsi="Cambria"/>
          <w:lang w:val="en-GB"/>
        </w:rPr>
        <w:t>the operation or event</w:t>
      </w:r>
      <w:r>
        <w:rPr>
          <w:rFonts w:ascii="Cambria" w:hAnsi="Cambria"/>
          <w:lang w:val="en-GB"/>
        </w:rPr>
        <w:t xml:space="preserve">. This can be done by GOARN administrators within the </w:t>
      </w:r>
      <w:r w:rsidRPr="000B0AD0">
        <w:rPr>
          <w:rStyle w:val="KPActionChar"/>
          <w:rFonts w:ascii="Cambria" w:hAnsi="Cambria"/>
        </w:rPr>
        <w:t>Admin Settings</w:t>
      </w:r>
      <w:r>
        <w:rPr>
          <w:rFonts w:ascii="Cambria" w:hAnsi="Cambria"/>
          <w:lang w:val="en-GB"/>
        </w:rPr>
        <w:t xml:space="preserve"> module by searching for the relevant </w:t>
      </w:r>
      <w:r w:rsidRPr="000B0AD0">
        <w:rPr>
          <w:rStyle w:val="KPActionChar"/>
          <w:rFonts w:ascii="Cambria" w:hAnsi="Cambria"/>
        </w:rPr>
        <w:t>content</w:t>
      </w:r>
      <w:r>
        <w:rPr>
          <w:rFonts w:ascii="Cambria" w:hAnsi="Cambria"/>
          <w:lang w:val="en-GB"/>
        </w:rPr>
        <w:t xml:space="preserve"> and editing the entry </w:t>
      </w:r>
      <w:r w:rsidR="007F3202">
        <w:rPr>
          <w:rFonts w:ascii="Cambria" w:hAnsi="Cambria"/>
          <w:lang w:val="en-GB"/>
        </w:rPr>
        <w:t>by adding</w:t>
      </w:r>
      <w:r>
        <w:rPr>
          <w:rFonts w:ascii="Cambria" w:hAnsi="Cambria"/>
          <w:lang w:val="en-GB"/>
        </w:rPr>
        <w:t xml:space="preserve"> </w:t>
      </w:r>
      <w:r w:rsidRPr="000B0AD0">
        <w:rPr>
          <w:rStyle w:val="KPActionChar"/>
          <w:rFonts w:ascii="Cambria" w:hAnsi="Cambria"/>
        </w:rPr>
        <w:t>timeline</w:t>
      </w:r>
      <w:r>
        <w:rPr>
          <w:rFonts w:ascii="Cambria" w:hAnsi="Cambria"/>
          <w:lang w:val="en-GB"/>
        </w:rPr>
        <w:t xml:space="preserve"> entries e.g. GOARN Alert 2019-07-15, RFA No.1 2019-08-01, First Deployment to </w:t>
      </w:r>
      <w:r w:rsidR="007F3202">
        <w:rPr>
          <w:rFonts w:ascii="Cambria" w:hAnsi="Cambria"/>
          <w:lang w:val="en-GB"/>
        </w:rPr>
        <w:t>[health zone name].</w:t>
      </w:r>
    </w:p>
    <w:p w14:paraId="12F88659" w14:textId="7C089469" w:rsidR="00106627" w:rsidRPr="00DD644E" w:rsidRDefault="00106627" w:rsidP="00837863">
      <w:pPr>
        <w:jc w:val="both"/>
        <w:rPr>
          <w:rFonts w:ascii="Cambria" w:hAnsi="Cambria"/>
          <w:lang w:val="en-GB"/>
        </w:rPr>
      </w:pPr>
      <w:bookmarkStart w:id="26" w:name="_Creating_GOARN_Request"/>
      <w:bookmarkEnd w:id="26"/>
    </w:p>
    <w:p w14:paraId="6703C899" w14:textId="77777777" w:rsidR="00104973" w:rsidRPr="00DD644E" w:rsidRDefault="00104973" w:rsidP="00104973">
      <w:pPr>
        <w:pStyle w:val="Heading2"/>
        <w:rPr>
          <w:lang w:val="en-GB"/>
        </w:rPr>
      </w:pPr>
      <w:bookmarkStart w:id="27" w:name="_Mass_e-mail_function"/>
      <w:bookmarkStart w:id="28" w:name="_Toc16538999"/>
      <w:bookmarkEnd w:id="27"/>
      <w:r w:rsidRPr="00DD644E">
        <w:rPr>
          <w:lang w:val="en-GB"/>
        </w:rPr>
        <w:t xml:space="preserve">Mass </w:t>
      </w:r>
      <w:r w:rsidR="009E4BFB" w:rsidRPr="00DD644E">
        <w:rPr>
          <w:lang w:val="en-GB"/>
        </w:rPr>
        <w:t>email</w:t>
      </w:r>
      <w:r w:rsidRPr="00DD644E">
        <w:rPr>
          <w:lang w:val="en-GB"/>
        </w:rPr>
        <w:t xml:space="preserve"> function</w:t>
      </w:r>
      <w:bookmarkEnd w:id="28"/>
    </w:p>
    <w:p w14:paraId="3F8A4897" w14:textId="77777777" w:rsidR="00104973" w:rsidRPr="00DD644E" w:rsidRDefault="00651538" w:rsidP="00EC34CB">
      <w:pPr>
        <w:pStyle w:val="Heading2"/>
        <w:rPr>
          <w:lang w:val="en-GB"/>
        </w:rPr>
      </w:pPr>
      <w:bookmarkStart w:id="29" w:name="_Toc16539000"/>
      <w:r w:rsidRPr="00DD644E">
        <w:rPr>
          <w:lang w:val="en-GB"/>
        </w:rPr>
        <w:t>Deployment data</w:t>
      </w:r>
      <w:bookmarkEnd w:id="29"/>
    </w:p>
    <w:p w14:paraId="370FA6AB" w14:textId="77777777" w:rsidR="00D53764" w:rsidRPr="00DD644E" w:rsidRDefault="00EC34CB" w:rsidP="00EC5EF7">
      <w:pPr>
        <w:jc w:val="both"/>
        <w:rPr>
          <w:rFonts w:ascii="Cambria" w:hAnsi="Cambria"/>
          <w:lang w:val="en-GB"/>
        </w:rPr>
      </w:pPr>
      <w:r w:rsidRPr="00DD644E">
        <w:rPr>
          <w:rFonts w:ascii="Cambria" w:hAnsi="Cambria"/>
          <w:lang w:val="en-GB"/>
        </w:rPr>
        <w:t xml:space="preserve">GOARN Knowledge platform holds </w:t>
      </w:r>
      <w:r w:rsidR="00B76170" w:rsidRPr="00DD644E">
        <w:rPr>
          <w:rFonts w:ascii="Cambria" w:hAnsi="Cambria"/>
          <w:lang w:val="en-GB"/>
        </w:rPr>
        <w:t xml:space="preserve">historical </w:t>
      </w:r>
      <w:r w:rsidRPr="00DD644E">
        <w:rPr>
          <w:rFonts w:ascii="Cambria" w:hAnsi="Cambria"/>
          <w:lang w:val="en-GB"/>
        </w:rPr>
        <w:t xml:space="preserve">data for all </w:t>
      </w:r>
      <w:r w:rsidR="00B76170" w:rsidRPr="00DD644E">
        <w:rPr>
          <w:rFonts w:ascii="Cambria" w:hAnsi="Cambria"/>
          <w:lang w:val="en-GB"/>
        </w:rPr>
        <w:t xml:space="preserve">offers received and </w:t>
      </w:r>
      <w:r w:rsidRPr="00DD644E">
        <w:rPr>
          <w:rFonts w:ascii="Cambria" w:hAnsi="Cambria"/>
          <w:lang w:val="en-GB"/>
        </w:rPr>
        <w:t xml:space="preserve">deployments </w:t>
      </w:r>
      <w:r w:rsidR="00B76170" w:rsidRPr="00DD644E">
        <w:rPr>
          <w:rFonts w:ascii="Cambria" w:hAnsi="Cambria"/>
          <w:lang w:val="en-GB"/>
        </w:rPr>
        <w:t>from partners institutions which are handled by GOARN OST</w:t>
      </w:r>
      <w:r w:rsidRPr="00DD644E">
        <w:rPr>
          <w:rFonts w:ascii="Cambria" w:hAnsi="Cambria"/>
          <w:lang w:val="en-GB"/>
        </w:rPr>
        <w:t xml:space="preserve">. </w:t>
      </w:r>
      <w:r w:rsidR="00D53764" w:rsidRPr="00DD644E">
        <w:rPr>
          <w:rFonts w:ascii="Cambria" w:hAnsi="Cambria"/>
          <w:lang w:val="en-GB"/>
        </w:rPr>
        <w:t>The earlie</w:t>
      </w:r>
      <w:r w:rsidR="00EC5EF7" w:rsidRPr="00DD644E">
        <w:rPr>
          <w:rFonts w:ascii="Cambria" w:hAnsi="Cambria"/>
          <w:lang w:val="en-GB"/>
        </w:rPr>
        <w:t>st</w:t>
      </w:r>
      <w:r w:rsidR="00D53764" w:rsidRPr="00DD644E">
        <w:rPr>
          <w:rFonts w:ascii="Cambria" w:hAnsi="Cambria"/>
          <w:lang w:val="en-GB"/>
        </w:rPr>
        <w:t xml:space="preserve"> records </w:t>
      </w:r>
      <w:r w:rsidR="00EC5EF7" w:rsidRPr="00DD644E">
        <w:rPr>
          <w:rFonts w:ascii="Cambria" w:hAnsi="Cambria"/>
          <w:lang w:val="en-GB"/>
        </w:rPr>
        <w:t xml:space="preserve">are </w:t>
      </w:r>
      <w:r w:rsidR="00D53764" w:rsidRPr="00DD644E">
        <w:rPr>
          <w:rFonts w:ascii="Cambria" w:hAnsi="Cambria"/>
          <w:lang w:val="en-GB"/>
        </w:rPr>
        <w:t>from June 2000.</w:t>
      </w:r>
    </w:p>
    <w:p w14:paraId="6E79B17B" w14:textId="77777777" w:rsidR="00D53764" w:rsidRPr="00DD644E" w:rsidRDefault="00D53764" w:rsidP="001F1814">
      <w:pPr>
        <w:jc w:val="both"/>
        <w:rPr>
          <w:rFonts w:ascii="Cambria" w:hAnsi="Cambria"/>
          <w:lang w:val="en-GB"/>
        </w:rPr>
      </w:pPr>
    </w:p>
    <w:p w14:paraId="4D9AA0D6" w14:textId="138CBCD7" w:rsidR="00EC34CB" w:rsidRPr="00DD644E" w:rsidRDefault="00EC34CB" w:rsidP="00EC5EF7">
      <w:pPr>
        <w:jc w:val="both"/>
        <w:rPr>
          <w:rFonts w:ascii="Cambria" w:hAnsi="Cambria"/>
          <w:lang w:val="en-GB"/>
        </w:rPr>
      </w:pPr>
      <w:r w:rsidRPr="00DD644E">
        <w:rPr>
          <w:rFonts w:ascii="Cambria" w:hAnsi="Cambria"/>
          <w:lang w:val="en-GB"/>
        </w:rPr>
        <w:lastRenderedPageBreak/>
        <w:t xml:space="preserve">In order to perform additional analysis of </w:t>
      </w:r>
      <w:r w:rsidR="00EC5EF7" w:rsidRPr="00DD644E">
        <w:rPr>
          <w:rFonts w:ascii="Cambria" w:hAnsi="Cambria"/>
          <w:lang w:val="en-GB"/>
        </w:rPr>
        <w:t xml:space="preserve">deployment </w:t>
      </w:r>
      <w:r w:rsidRPr="00DD644E">
        <w:rPr>
          <w:rFonts w:ascii="Cambria" w:hAnsi="Cambria"/>
          <w:lang w:val="en-GB"/>
        </w:rPr>
        <w:t xml:space="preserve">data, GOARN OST members can use </w:t>
      </w:r>
      <w:r w:rsidRPr="00DD644E">
        <w:rPr>
          <w:rStyle w:val="KPActionChar"/>
          <w:rFonts w:ascii="Cambria" w:hAnsi="Cambria"/>
        </w:rPr>
        <w:t>Export deployments</w:t>
      </w:r>
      <w:r w:rsidRPr="00DD644E">
        <w:rPr>
          <w:rFonts w:ascii="Cambria" w:hAnsi="Cambria"/>
          <w:lang w:val="en-GB"/>
        </w:rPr>
        <w:t xml:space="preserve"> feature which is available from the top menu on the knowledge platform</w:t>
      </w:r>
      <w:r w:rsidR="00EC5EF7" w:rsidRPr="00DD644E">
        <w:rPr>
          <w:rFonts w:ascii="Cambria" w:hAnsi="Cambria"/>
          <w:lang w:val="en-GB"/>
        </w:rPr>
        <w:t xml:space="preserve"> and is visible when on administrative pages of the KP</w:t>
      </w:r>
      <w:r w:rsidRPr="00DD644E">
        <w:rPr>
          <w:rFonts w:ascii="Cambria" w:hAnsi="Cambria"/>
          <w:lang w:val="en-GB"/>
        </w:rPr>
        <w:t xml:space="preserve">. </w:t>
      </w:r>
      <w:r w:rsidR="001F1814" w:rsidRPr="00DD644E">
        <w:rPr>
          <w:rFonts w:ascii="Cambria" w:hAnsi="Cambria"/>
          <w:lang w:val="en-GB"/>
        </w:rPr>
        <w:t xml:space="preserve">This </w:t>
      </w:r>
      <w:r w:rsidR="00EC5EF7" w:rsidRPr="00DD644E">
        <w:rPr>
          <w:rFonts w:ascii="Cambria" w:hAnsi="Cambria"/>
          <w:lang w:val="en-GB"/>
        </w:rPr>
        <w:t xml:space="preserve">feature will </w:t>
      </w:r>
      <w:r w:rsidR="001F1814" w:rsidRPr="00DD644E">
        <w:rPr>
          <w:rFonts w:ascii="Cambria" w:hAnsi="Cambria"/>
          <w:lang w:val="en-GB"/>
        </w:rPr>
        <w:t xml:space="preserve">launch page with all </w:t>
      </w:r>
      <w:r w:rsidR="00ED52FA" w:rsidRPr="00DD644E">
        <w:rPr>
          <w:rFonts w:ascii="Cambria" w:hAnsi="Cambria"/>
          <w:lang w:val="en-GB"/>
        </w:rPr>
        <w:t xml:space="preserve">offers and deployment </w:t>
      </w:r>
      <w:r w:rsidR="001F1814" w:rsidRPr="00DD644E">
        <w:rPr>
          <w:rFonts w:ascii="Cambria" w:hAnsi="Cambria"/>
          <w:lang w:val="en-GB"/>
        </w:rPr>
        <w:t>records. C</w:t>
      </w:r>
      <w:r w:rsidRPr="00DD644E">
        <w:rPr>
          <w:rFonts w:ascii="Cambria" w:hAnsi="Cambria"/>
          <w:lang w:val="en-GB"/>
        </w:rPr>
        <w:t xml:space="preserve">licking on the </w:t>
      </w:r>
      <w:r w:rsidRPr="00DD644E">
        <w:rPr>
          <w:rStyle w:val="KPActionChar"/>
          <w:rFonts w:ascii="Cambria" w:hAnsi="Cambria"/>
        </w:rPr>
        <w:t>XLS</w:t>
      </w:r>
      <w:r w:rsidRPr="00DD644E">
        <w:rPr>
          <w:rFonts w:ascii="Cambria" w:hAnsi="Cambria"/>
          <w:lang w:val="en-GB"/>
        </w:rPr>
        <w:t xml:space="preserve"> button in the lower left corner </w:t>
      </w:r>
      <w:r w:rsidR="001F1814" w:rsidRPr="00DD644E">
        <w:rPr>
          <w:rFonts w:ascii="Cambria" w:hAnsi="Cambria"/>
          <w:lang w:val="en-GB"/>
        </w:rPr>
        <w:t xml:space="preserve">of this page </w:t>
      </w:r>
      <w:r w:rsidRPr="00DD644E">
        <w:rPr>
          <w:rFonts w:ascii="Cambria" w:hAnsi="Cambria"/>
          <w:lang w:val="en-GB"/>
        </w:rPr>
        <w:t xml:space="preserve">will generate excel file. The </w:t>
      </w:r>
      <w:r w:rsidR="001F1814" w:rsidRPr="00DD644E">
        <w:rPr>
          <w:rFonts w:ascii="Cambria" w:hAnsi="Cambria"/>
          <w:lang w:val="en-GB"/>
        </w:rPr>
        <w:t>file contains following details:</w:t>
      </w:r>
    </w:p>
    <w:p w14:paraId="401913F9" w14:textId="77777777" w:rsidR="00B76170" w:rsidRPr="00DD644E" w:rsidRDefault="00B76170" w:rsidP="00EC34CB">
      <w:pPr>
        <w:jc w:val="both"/>
        <w:rPr>
          <w:rFonts w:ascii="Cambria" w:hAnsi="Cambria"/>
          <w:lang w:val="en-GB"/>
        </w:rPr>
      </w:pPr>
    </w:p>
    <w:p w14:paraId="1D201652" w14:textId="77777777" w:rsidR="00B76170" w:rsidRPr="00DD644E" w:rsidRDefault="00B76170" w:rsidP="00B76170">
      <w:pPr>
        <w:pStyle w:val="ListParagraph"/>
        <w:numPr>
          <w:ilvl w:val="0"/>
          <w:numId w:val="33"/>
        </w:numPr>
        <w:jc w:val="both"/>
        <w:rPr>
          <w:rFonts w:ascii="Cambria" w:hAnsi="Cambria"/>
          <w:lang w:val="en-GB"/>
        </w:rPr>
      </w:pPr>
      <w:r w:rsidRPr="00DD644E">
        <w:rPr>
          <w:rFonts w:ascii="Cambria" w:hAnsi="Cambria"/>
          <w:lang w:val="en-GB"/>
        </w:rPr>
        <w:t>Name of expert</w:t>
      </w:r>
    </w:p>
    <w:p w14:paraId="7304F99D" w14:textId="77777777" w:rsidR="00B76170" w:rsidRPr="00DD644E" w:rsidRDefault="00B76170" w:rsidP="00B76170">
      <w:pPr>
        <w:pStyle w:val="ListParagraph"/>
        <w:numPr>
          <w:ilvl w:val="0"/>
          <w:numId w:val="33"/>
        </w:numPr>
        <w:jc w:val="both"/>
        <w:rPr>
          <w:rFonts w:ascii="Cambria" w:hAnsi="Cambria"/>
          <w:lang w:val="en-GB"/>
        </w:rPr>
      </w:pPr>
      <w:r w:rsidRPr="00DD644E">
        <w:rPr>
          <w:rFonts w:ascii="Cambria" w:hAnsi="Cambria"/>
          <w:lang w:val="en-GB"/>
        </w:rPr>
        <w:t>Mission dates</w:t>
      </w:r>
    </w:p>
    <w:p w14:paraId="20E8F439" w14:textId="77777777" w:rsidR="00B76170" w:rsidRPr="00DD644E" w:rsidRDefault="00B76170" w:rsidP="00B76170">
      <w:pPr>
        <w:pStyle w:val="ListParagraph"/>
        <w:numPr>
          <w:ilvl w:val="0"/>
          <w:numId w:val="33"/>
        </w:numPr>
        <w:jc w:val="both"/>
        <w:rPr>
          <w:rFonts w:ascii="Cambria" w:hAnsi="Cambria"/>
          <w:lang w:val="en-GB"/>
        </w:rPr>
      </w:pPr>
      <w:r w:rsidRPr="00DD644E">
        <w:rPr>
          <w:rFonts w:ascii="Cambria" w:hAnsi="Cambria"/>
          <w:lang w:val="en-GB"/>
        </w:rPr>
        <w:t>Operation name</w:t>
      </w:r>
    </w:p>
    <w:p w14:paraId="23EDEFAC" w14:textId="77777777" w:rsidR="00B76170" w:rsidRPr="00DD644E" w:rsidRDefault="00B76170" w:rsidP="00B76170">
      <w:pPr>
        <w:pStyle w:val="ListParagraph"/>
        <w:numPr>
          <w:ilvl w:val="0"/>
          <w:numId w:val="33"/>
        </w:numPr>
        <w:jc w:val="both"/>
        <w:rPr>
          <w:rFonts w:ascii="Cambria" w:hAnsi="Cambria"/>
          <w:lang w:val="en-GB"/>
        </w:rPr>
      </w:pPr>
      <w:r w:rsidRPr="00DD644E">
        <w:rPr>
          <w:rFonts w:ascii="Cambria" w:hAnsi="Cambria"/>
          <w:lang w:val="en-GB"/>
        </w:rPr>
        <w:t>Status</w:t>
      </w:r>
    </w:p>
    <w:p w14:paraId="7A105F77" w14:textId="77777777" w:rsidR="00B76170" w:rsidRPr="00DD644E" w:rsidRDefault="00B76170" w:rsidP="001F1814">
      <w:pPr>
        <w:pStyle w:val="ListParagraph"/>
        <w:numPr>
          <w:ilvl w:val="0"/>
          <w:numId w:val="33"/>
        </w:numPr>
        <w:jc w:val="both"/>
        <w:rPr>
          <w:rFonts w:ascii="Cambria" w:hAnsi="Cambria"/>
          <w:lang w:val="en-GB"/>
        </w:rPr>
      </w:pPr>
      <w:r w:rsidRPr="00DD644E">
        <w:rPr>
          <w:rFonts w:ascii="Cambria" w:hAnsi="Cambria"/>
          <w:lang w:val="en-GB"/>
        </w:rPr>
        <w:t>Functional area</w:t>
      </w:r>
      <w:r w:rsidR="001F1814" w:rsidRPr="00DD644E">
        <w:rPr>
          <w:rFonts w:ascii="Cambria" w:hAnsi="Cambria"/>
          <w:lang w:val="en-GB"/>
        </w:rPr>
        <w:t xml:space="preserve"> </w:t>
      </w:r>
      <w:r w:rsidRPr="00DD644E">
        <w:rPr>
          <w:rFonts w:ascii="Cambria" w:hAnsi="Cambria"/>
          <w:lang w:val="en-GB"/>
        </w:rPr>
        <w:t>and role in the field</w:t>
      </w:r>
    </w:p>
    <w:p w14:paraId="612B4B18" w14:textId="19354CCA" w:rsidR="00B76170" w:rsidRPr="00DD644E" w:rsidRDefault="00B76170" w:rsidP="00B76170">
      <w:pPr>
        <w:pStyle w:val="ListParagraph"/>
        <w:numPr>
          <w:ilvl w:val="0"/>
          <w:numId w:val="33"/>
        </w:numPr>
        <w:jc w:val="both"/>
        <w:rPr>
          <w:rFonts w:ascii="Cambria" w:hAnsi="Cambria"/>
          <w:lang w:val="en-GB"/>
        </w:rPr>
      </w:pPr>
      <w:r w:rsidRPr="00DD644E">
        <w:rPr>
          <w:rFonts w:ascii="Cambria" w:hAnsi="Cambria"/>
          <w:lang w:val="en-GB"/>
        </w:rPr>
        <w:t xml:space="preserve">Country and duty </w:t>
      </w:r>
      <w:r w:rsidR="00C92808" w:rsidRPr="00DD644E">
        <w:rPr>
          <w:rFonts w:ascii="Cambria" w:hAnsi="Cambria"/>
          <w:lang w:val="en-GB"/>
        </w:rPr>
        <w:t>station</w:t>
      </w:r>
    </w:p>
    <w:p w14:paraId="1A052E5D" w14:textId="33A840EC" w:rsidR="0046187C" w:rsidRPr="00DD644E" w:rsidRDefault="00B76170" w:rsidP="000B0AD0">
      <w:pPr>
        <w:pStyle w:val="ListParagraph"/>
        <w:numPr>
          <w:ilvl w:val="0"/>
          <w:numId w:val="33"/>
        </w:numPr>
        <w:spacing w:after="200"/>
        <w:jc w:val="both"/>
        <w:rPr>
          <w:rFonts w:ascii="Cambria" w:hAnsi="Cambria"/>
          <w:lang w:val="en-GB"/>
        </w:rPr>
      </w:pPr>
      <w:r w:rsidRPr="00DD644E">
        <w:rPr>
          <w:rFonts w:ascii="Cambria" w:hAnsi="Cambria"/>
          <w:lang w:val="en-GB"/>
        </w:rPr>
        <w:t xml:space="preserve">Experts’ affiliation with GOARN Partner institution(s) </w:t>
      </w:r>
    </w:p>
    <w:p w14:paraId="53D05391" w14:textId="58CF62E4" w:rsidR="00BB1E09" w:rsidRPr="00DD644E" w:rsidRDefault="00443655" w:rsidP="002A3424">
      <w:pPr>
        <w:pStyle w:val="Heading1"/>
        <w:rPr>
          <w:lang w:val="en-GB"/>
        </w:rPr>
      </w:pPr>
      <w:bookmarkStart w:id="30" w:name="_Toc16539001"/>
      <w:r w:rsidRPr="00DD644E">
        <w:rPr>
          <w:lang w:val="en-GB"/>
        </w:rPr>
        <w:t>GOVERNANCE</w:t>
      </w:r>
      <w:bookmarkEnd w:id="30"/>
    </w:p>
    <w:p w14:paraId="7A22BAD6" w14:textId="77777777" w:rsidR="00F910C3" w:rsidRPr="00DD644E" w:rsidRDefault="00F910C3" w:rsidP="002A3424">
      <w:pPr>
        <w:rPr>
          <w:rFonts w:ascii="Cambria" w:hAnsi="Cambria"/>
          <w:lang w:val="en-GB"/>
        </w:rPr>
      </w:pPr>
    </w:p>
    <w:p w14:paraId="2166A9CB" w14:textId="7A3CFB1E" w:rsidR="00F910C3" w:rsidRPr="00DD644E" w:rsidRDefault="004137E2" w:rsidP="00C96932">
      <w:pPr>
        <w:jc w:val="both"/>
        <w:rPr>
          <w:rFonts w:ascii="Cambria" w:hAnsi="Cambria"/>
          <w:lang w:val="en-GB"/>
        </w:rPr>
      </w:pPr>
      <w:r w:rsidRPr="000B0AD0">
        <w:rPr>
          <w:rFonts w:ascii="Cambria" w:hAnsi="Cambria"/>
          <w:lang w:val="en-GB"/>
        </w:rPr>
        <w:t xml:space="preserve">As of </w:t>
      </w:r>
      <w:r w:rsidR="00B06B41" w:rsidRPr="000B0AD0">
        <w:rPr>
          <w:rFonts w:ascii="Cambria" w:hAnsi="Cambria"/>
          <w:lang w:val="en-GB"/>
        </w:rPr>
        <w:t>6 August</w:t>
      </w:r>
      <w:r w:rsidR="005C42A0" w:rsidRPr="000B0AD0">
        <w:rPr>
          <w:rFonts w:ascii="Cambria" w:hAnsi="Cambria"/>
          <w:lang w:val="en-GB"/>
        </w:rPr>
        <w:t xml:space="preserve"> </w:t>
      </w:r>
      <w:r w:rsidR="00443655" w:rsidRPr="000B0AD0">
        <w:rPr>
          <w:rFonts w:ascii="Cambria" w:hAnsi="Cambria"/>
          <w:lang w:val="en-GB"/>
        </w:rPr>
        <w:t>2019</w:t>
      </w:r>
      <w:r w:rsidR="005C42A0" w:rsidRPr="000B0AD0">
        <w:rPr>
          <w:rFonts w:ascii="Cambria" w:hAnsi="Cambria"/>
          <w:lang w:val="en-GB"/>
        </w:rPr>
        <w:t>,</w:t>
      </w:r>
      <w:r w:rsidRPr="000B0AD0">
        <w:rPr>
          <w:rFonts w:ascii="Cambria" w:hAnsi="Cambria"/>
          <w:lang w:val="en-GB"/>
        </w:rPr>
        <w:t xml:space="preserve"> </w:t>
      </w:r>
      <w:r w:rsidR="00F910C3" w:rsidRPr="000B0AD0">
        <w:rPr>
          <w:rFonts w:ascii="Cambria" w:hAnsi="Cambria"/>
          <w:lang w:val="en-GB"/>
        </w:rPr>
        <w:t xml:space="preserve">there </w:t>
      </w:r>
      <w:r w:rsidR="00C96932" w:rsidRPr="000B0AD0">
        <w:rPr>
          <w:rFonts w:ascii="Cambria" w:hAnsi="Cambria"/>
          <w:lang w:val="en-GB"/>
        </w:rPr>
        <w:t xml:space="preserve">were </w:t>
      </w:r>
      <w:r w:rsidR="00F70432" w:rsidRPr="00DD644E">
        <w:rPr>
          <w:rFonts w:ascii="Cambria" w:hAnsi="Cambria"/>
          <w:lang w:val="en-GB"/>
        </w:rPr>
        <w:t>over</w:t>
      </w:r>
      <w:r w:rsidR="00F910C3" w:rsidRPr="00DD644E">
        <w:rPr>
          <w:rFonts w:ascii="Cambria" w:hAnsi="Cambria"/>
          <w:lang w:val="en-GB"/>
        </w:rPr>
        <w:t xml:space="preserve"> </w:t>
      </w:r>
      <w:r w:rsidR="00B06B41" w:rsidRPr="00DD644E">
        <w:rPr>
          <w:rFonts w:ascii="Cambria" w:hAnsi="Cambria"/>
          <w:lang w:val="en-GB"/>
        </w:rPr>
        <w:t xml:space="preserve">240 </w:t>
      </w:r>
      <w:r w:rsidR="00F910C3" w:rsidRPr="00DD644E">
        <w:rPr>
          <w:rFonts w:ascii="Cambria" w:hAnsi="Cambria"/>
          <w:lang w:val="en-GB"/>
        </w:rPr>
        <w:t xml:space="preserve">GOARN </w:t>
      </w:r>
      <w:r w:rsidR="005D7D66" w:rsidRPr="00DD644E">
        <w:rPr>
          <w:rFonts w:ascii="Cambria" w:hAnsi="Cambria"/>
          <w:lang w:val="en-GB"/>
        </w:rPr>
        <w:t>partner</w:t>
      </w:r>
      <w:r w:rsidR="00A15629" w:rsidRPr="00DD644E">
        <w:rPr>
          <w:rFonts w:ascii="Cambria" w:hAnsi="Cambria"/>
          <w:lang w:val="en-GB"/>
        </w:rPr>
        <w:t xml:space="preserve"> institutions</w:t>
      </w:r>
      <w:r w:rsidR="002A3424" w:rsidRPr="00DD644E">
        <w:rPr>
          <w:rFonts w:ascii="Cambria" w:hAnsi="Cambria"/>
          <w:lang w:val="en-GB"/>
        </w:rPr>
        <w:t xml:space="preserve"> in the network</w:t>
      </w:r>
      <w:r w:rsidR="00F910C3" w:rsidRPr="00DD644E">
        <w:rPr>
          <w:rFonts w:ascii="Cambria" w:hAnsi="Cambria"/>
          <w:lang w:val="en-GB"/>
        </w:rPr>
        <w:t xml:space="preserve">. </w:t>
      </w:r>
      <w:r w:rsidR="002A3424" w:rsidRPr="00DD644E">
        <w:rPr>
          <w:rFonts w:ascii="Cambria" w:hAnsi="Cambria"/>
          <w:lang w:val="en-GB"/>
        </w:rPr>
        <w:t xml:space="preserve">This number </w:t>
      </w:r>
      <w:r w:rsidR="00151AE9" w:rsidRPr="00DD644E">
        <w:rPr>
          <w:rFonts w:ascii="Cambria" w:hAnsi="Cambria"/>
          <w:lang w:val="en-GB"/>
        </w:rPr>
        <w:t xml:space="preserve">includes academic </w:t>
      </w:r>
      <w:r w:rsidR="002B6969" w:rsidRPr="00DD644E">
        <w:rPr>
          <w:rFonts w:ascii="Cambria" w:hAnsi="Cambria"/>
          <w:lang w:val="en-GB"/>
        </w:rPr>
        <w:t xml:space="preserve">and research </w:t>
      </w:r>
      <w:r w:rsidR="00151AE9" w:rsidRPr="00DD644E">
        <w:rPr>
          <w:rFonts w:ascii="Cambria" w:hAnsi="Cambria"/>
          <w:lang w:val="en-GB"/>
        </w:rPr>
        <w:t>institutions, non-governmental organizations (</w:t>
      </w:r>
      <w:r w:rsidR="002A3424" w:rsidRPr="00DD644E">
        <w:rPr>
          <w:rFonts w:ascii="Cambria" w:hAnsi="Cambria"/>
          <w:lang w:val="en-GB"/>
        </w:rPr>
        <w:t>NGO</w:t>
      </w:r>
      <w:r w:rsidR="00151AE9" w:rsidRPr="00DD644E">
        <w:rPr>
          <w:rFonts w:ascii="Cambria" w:hAnsi="Cambria"/>
          <w:lang w:val="en-GB"/>
        </w:rPr>
        <w:t>)</w:t>
      </w:r>
      <w:r w:rsidR="002A3424" w:rsidRPr="00DD644E">
        <w:rPr>
          <w:rFonts w:ascii="Cambria" w:hAnsi="Cambria"/>
          <w:lang w:val="en-GB"/>
        </w:rPr>
        <w:t xml:space="preserve">, </w:t>
      </w:r>
      <w:r w:rsidR="00A4534C" w:rsidRPr="00DD644E">
        <w:rPr>
          <w:rFonts w:ascii="Cambria" w:hAnsi="Cambria"/>
          <w:lang w:val="en-GB"/>
        </w:rPr>
        <w:t xml:space="preserve">UN agencies, </w:t>
      </w:r>
      <w:r w:rsidR="00151AE9" w:rsidRPr="00DD644E">
        <w:rPr>
          <w:rFonts w:ascii="Cambria" w:hAnsi="Cambria"/>
          <w:lang w:val="en-GB"/>
        </w:rPr>
        <w:t xml:space="preserve">national public health institutes, </w:t>
      </w:r>
      <w:r w:rsidR="002A3424" w:rsidRPr="00DD644E">
        <w:rPr>
          <w:rFonts w:ascii="Cambria" w:hAnsi="Cambria"/>
          <w:lang w:val="en-GB"/>
        </w:rPr>
        <w:t>hospitals, laboratories, etc.</w:t>
      </w:r>
    </w:p>
    <w:p w14:paraId="7A8C8292" w14:textId="77777777" w:rsidR="004137E2" w:rsidRPr="00DD644E" w:rsidRDefault="004137E2" w:rsidP="004137E2">
      <w:pPr>
        <w:jc w:val="both"/>
        <w:rPr>
          <w:rFonts w:ascii="Cambria" w:hAnsi="Cambria"/>
          <w:lang w:val="en-GB"/>
        </w:rPr>
      </w:pPr>
    </w:p>
    <w:p w14:paraId="7B7A1339" w14:textId="77777777" w:rsidR="00C96932" w:rsidRPr="00DD644E" w:rsidRDefault="00C96932" w:rsidP="00C96932">
      <w:pPr>
        <w:jc w:val="both"/>
        <w:rPr>
          <w:rFonts w:ascii="Cambria" w:hAnsi="Cambria"/>
          <w:lang w:val="en-GB"/>
        </w:rPr>
      </w:pPr>
      <w:r w:rsidRPr="00DD644E">
        <w:rPr>
          <w:rFonts w:ascii="Cambria" w:hAnsi="Cambria"/>
          <w:lang w:val="en-GB"/>
        </w:rPr>
        <w:t>As mentioned previously, GOARN consists of 3 main components:</w:t>
      </w:r>
    </w:p>
    <w:p w14:paraId="15405909" w14:textId="77777777" w:rsidR="00C96932" w:rsidRPr="00DD644E" w:rsidRDefault="00C96932" w:rsidP="00C96932">
      <w:pPr>
        <w:jc w:val="both"/>
        <w:rPr>
          <w:rFonts w:ascii="Cambria" w:hAnsi="Cambria"/>
          <w:lang w:val="en-GB"/>
        </w:rPr>
      </w:pPr>
    </w:p>
    <w:p w14:paraId="60A47453" w14:textId="77777777" w:rsidR="00C96932" w:rsidRPr="00DD644E" w:rsidRDefault="00C96932" w:rsidP="00C96932">
      <w:pPr>
        <w:pStyle w:val="ListParagraph"/>
        <w:numPr>
          <w:ilvl w:val="0"/>
          <w:numId w:val="21"/>
        </w:numPr>
        <w:jc w:val="both"/>
        <w:rPr>
          <w:rFonts w:ascii="Cambria" w:hAnsi="Cambria"/>
          <w:lang w:val="en-GB"/>
        </w:rPr>
      </w:pPr>
      <w:r w:rsidRPr="00DD644E">
        <w:rPr>
          <w:rFonts w:ascii="Cambria" w:hAnsi="Cambria"/>
          <w:b/>
          <w:bCs/>
          <w:lang w:val="en-GB"/>
        </w:rPr>
        <w:t>GOARN</w:t>
      </w:r>
      <w:r w:rsidRPr="00DD644E">
        <w:rPr>
          <w:rFonts w:ascii="Cambria" w:hAnsi="Cambria"/>
          <w:lang w:val="en-GB"/>
        </w:rPr>
        <w:t>, the network of partner institutions;</w:t>
      </w:r>
    </w:p>
    <w:p w14:paraId="200F8DFD" w14:textId="77777777" w:rsidR="00C96932" w:rsidRPr="00DD644E" w:rsidRDefault="00C96932" w:rsidP="00C96932">
      <w:pPr>
        <w:pStyle w:val="ListParagraph"/>
        <w:numPr>
          <w:ilvl w:val="0"/>
          <w:numId w:val="21"/>
        </w:numPr>
        <w:jc w:val="both"/>
        <w:rPr>
          <w:rFonts w:ascii="Cambria" w:hAnsi="Cambria"/>
          <w:lang w:val="en-GB"/>
        </w:rPr>
      </w:pPr>
      <w:r w:rsidRPr="00DD644E">
        <w:rPr>
          <w:rFonts w:ascii="Cambria" w:hAnsi="Cambria"/>
          <w:b/>
          <w:bCs/>
          <w:lang w:val="en-GB"/>
        </w:rPr>
        <w:t>GOARN Operational Support Team (OST)</w:t>
      </w:r>
      <w:r w:rsidRPr="00DD644E">
        <w:rPr>
          <w:rFonts w:ascii="Cambria" w:hAnsi="Cambria"/>
          <w:lang w:val="en-GB"/>
        </w:rPr>
        <w:t>, based in WHO HQ in Geneva, providing support and coordinating day-to-day activities of the network;</w:t>
      </w:r>
    </w:p>
    <w:p w14:paraId="0FC6E3BA" w14:textId="77777777" w:rsidR="00C96932" w:rsidRPr="00DD644E" w:rsidRDefault="00C96932" w:rsidP="00C96932">
      <w:pPr>
        <w:pStyle w:val="ListParagraph"/>
        <w:numPr>
          <w:ilvl w:val="0"/>
          <w:numId w:val="21"/>
        </w:numPr>
        <w:jc w:val="both"/>
        <w:rPr>
          <w:rFonts w:ascii="Cambria" w:hAnsi="Cambria"/>
          <w:lang w:val="en-GB"/>
        </w:rPr>
      </w:pPr>
      <w:r w:rsidRPr="00DD644E">
        <w:rPr>
          <w:rFonts w:ascii="Cambria" w:hAnsi="Cambria"/>
          <w:b/>
          <w:bCs/>
          <w:lang w:val="en-GB"/>
        </w:rPr>
        <w:t>GOARN Steering Committee (SCOM)</w:t>
      </w:r>
      <w:r w:rsidRPr="00DD644E">
        <w:rPr>
          <w:rFonts w:ascii="Cambria" w:hAnsi="Cambria"/>
          <w:lang w:val="en-GB"/>
        </w:rPr>
        <w:t>, 21 member body which provides leadership and governance for the network.</w:t>
      </w:r>
    </w:p>
    <w:p w14:paraId="2F45A801" w14:textId="7AA6E1AB" w:rsidR="002A3424" w:rsidRPr="00DD644E" w:rsidRDefault="002A3424" w:rsidP="00A5488A">
      <w:pPr>
        <w:jc w:val="both"/>
        <w:rPr>
          <w:rFonts w:ascii="Cambria" w:hAnsi="Cambria"/>
          <w:lang w:val="en-GB"/>
        </w:rPr>
      </w:pPr>
    </w:p>
    <w:p w14:paraId="1E4B0369" w14:textId="24B6D5AB" w:rsidR="00FD5DEB" w:rsidRPr="00DD644E" w:rsidRDefault="00C96932" w:rsidP="00C96932">
      <w:pPr>
        <w:pStyle w:val="Heading2"/>
        <w:rPr>
          <w:lang w:val="en-GB"/>
        </w:rPr>
      </w:pPr>
      <w:bookmarkStart w:id="31" w:name="_Partner_institution_categories"/>
      <w:bookmarkStart w:id="32" w:name="_Toc16539002"/>
      <w:bookmarkEnd w:id="31"/>
      <w:r w:rsidRPr="00DD644E">
        <w:rPr>
          <w:lang w:val="en-GB"/>
        </w:rPr>
        <w:t xml:space="preserve">Partner institution </w:t>
      </w:r>
      <w:r w:rsidR="00DF6C7A" w:rsidRPr="00DD644E">
        <w:rPr>
          <w:lang w:val="en-GB"/>
        </w:rPr>
        <w:t>categories</w:t>
      </w:r>
      <w:bookmarkEnd w:id="32"/>
    </w:p>
    <w:p w14:paraId="3ECE8CD7" w14:textId="77777777" w:rsidR="00DC4BC4" w:rsidRPr="00DD644E" w:rsidRDefault="00FD5DEB" w:rsidP="0046187C">
      <w:pPr>
        <w:rPr>
          <w:rFonts w:ascii="Cambria" w:hAnsi="Cambria"/>
          <w:lang w:val="en-GB"/>
        </w:rPr>
      </w:pPr>
      <w:r w:rsidRPr="00DD644E">
        <w:rPr>
          <w:rFonts w:ascii="Cambria" w:hAnsi="Cambria"/>
          <w:lang w:val="en-GB"/>
        </w:rPr>
        <w:t xml:space="preserve">There are 3 </w:t>
      </w:r>
      <w:r w:rsidR="0046187C" w:rsidRPr="00DD644E">
        <w:rPr>
          <w:rFonts w:ascii="Cambria" w:hAnsi="Cambria"/>
          <w:lang w:val="en-GB"/>
        </w:rPr>
        <w:t>categories</w:t>
      </w:r>
      <w:r w:rsidRPr="00DD644E">
        <w:rPr>
          <w:rFonts w:ascii="Cambria" w:hAnsi="Cambria"/>
          <w:lang w:val="en-GB"/>
        </w:rPr>
        <w:t xml:space="preserve"> of institutions which </w:t>
      </w:r>
      <w:r w:rsidR="00106627" w:rsidRPr="00DD644E">
        <w:rPr>
          <w:rFonts w:ascii="Cambria" w:hAnsi="Cambria"/>
          <w:lang w:val="en-GB"/>
        </w:rPr>
        <w:t>are affiliated with GOARN:</w:t>
      </w:r>
      <w:r w:rsidR="00E82453" w:rsidRPr="00DD644E">
        <w:rPr>
          <w:rFonts w:ascii="Cambria" w:hAnsi="Cambria"/>
          <w:lang w:val="en-GB"/>
        </w:rPr>
        <w:t xml:space="preserve"> </w:t>
      </w:r>
    </w:p>
    <w:p w14:paraId="14FDE8B4" w14:textId="77777777" w:rsidR="00151AE9" w:rsidRPr="00DD644E" w:rsidRDefault="00151AE9" w:rsidP="00106627">
      <w:pPr>
        <w:rPr>
          <w:rFonts w:ascii="Cambria" w:hAnsi="Cambria"/>
          <w:lang w:val="en-GB"/>
        </w:rPr>
      </w:pPr>
    </w:p>
    <w:p w14:paraId="6BD4F7A3" w14:textId="77777777" w:rsidR="00DC4BC4" w:rsidRPr="00DD644E" w:rsidRDefault="00DC4BC4" w:rsidP="002B6969">
      <w:pPr>
        <w:pStyle w:val="ListParagraph"/>
        <w:numPr>
          <w:ilvl w:val="0"/>
          <w:numId w:val="24"/>
        </w:numPr>
        <w:rPr>
          <w:rFonts w:ascii="Cambria" w:hAnsi="Cambria"/>
          <w:lang w:val="en-GB"/>
        </w:rPr>
      </w:pPr>
      <w:r w:rsidRPr="00DD644E">
        <w:rPr>
          <w:rFonts w:ascii="Cambria" w:hAnsi="Cambria"/>
          <w:lang w:val="en-GB"/>
        </w:rPr>
        <w:t>GOARN Partner</w:t>
      </w:r>
    </w:p>
    <w:p w14:paraId="642D1589" w14:textId="77777777" w:rsidR="00DC4BC4" w:rsidRPr="00DD644E" w:rsidRDefault="00DC4BC4" w:rsidP="00DC4BC4">
      <w:pPr>
        <w:pStyle w:val="ListParagraph"/>
        <w:numPr>
          <w:ilvl w:val="0"/>
          <w:numId w:val="24"/>
        </w:numPr>
        <w:rPr>
          <w:rFonts w:ascii="Cambria" w:hAnsi="Cambria"/>
          <w:lang w:val="en-GB"/>
        </w:rPr>
      </w:pPr>
      <w:r w:rsidRPr="00DD644E">
        <w:rPr>
          <w:rFonts w:ascii="Cambria" w:hAnsi="Cambria"/>
          <w:lang w:val="en-GB"/>
        </w:rPr>
        <w:t>GOARN Network hub</w:t>
      </w:r>
    </w:p>
    <w:p w14:paraId="30A00336" w14:textId="77777777" w:rsidR="00DC4BC4" w:rsidRPr="00DD644E" w:rsidRDefault="00DC4BC4" w:rsidP="002B6969">
      <w:pPr>
        <w:pStyle w:val="ListParagraph"/>
        <w:numPr>
          <w:ilvl w:val="0"/>
          <w:numId w:val="24"/>
        </w:numPr>
        <w:rPr>
          <w:rFonts w:ascii="Cambria" w:hAnsi="Cambria"/>
          <w:lang w:val="en-GB"/>
        </w:rPr>
      </w:pPr>
      <w:r w:rsidRPr="00DD644E">
        <w:rPr>
          <w:rFonts w:ascii="Cambria" w:hAnsi="Cambria"/>
          <w:lang w:val="en-GB"/>
        </w:rPr>
        <w:t>Network hub member</w:t>
      </w:r>
    </w:p>
    <w:p w14:paraId="05A7EB50" w14:textId="77777777" w:rsidR="00DC4BC4" w:rsidRPr="00DD644E" w:rsidRDefault="00DC4BC4" w:rsidP="00E82453">
      <w:pPr>
        <w:rPr>
          <w:rFonts w:ascii="Cambria" w:hAnsi="Cambria"/>
          <w:lang w:val="en-GB"/>
        </w:rPr>
      </w:pPr>
    </w:p>
    <w:p w14:paraId="15FB147D" w14:textId="77777777" w:rsidR="00FD5DEB" w:rsidRPr="00DD644E" w:rsidRDefault="00E82453" w:rsidP="00DF6C7A">
      <w:pPr>
        <w:rPr>
          <w:rFonts w:ascii="Cambria" w:hAnsi="Cambria"/>
          <w:lang w:val="en-GB"/>
        </w:rPr>
      </w:pPr>
      <w:r w:rsidRPr="00DD644E">
        <w:rPr>
          <w:rFonts w:ascii="Cambria" w:hAnsi="Cambria"/>
          <w:lang w:val="en-GB"/>
        </w:rPr>
        <w:t xml:space="preserve">Sections below provide more details on each </w:t>
      </w:r>
      <w:r w:rsidR="00DF6C7A" w:rsidRPr="00DD644E">
        <w:rPr>
          <w:rFonts w:ascii="Cambria" w:hAnsi="Cambria"/>
          <w:lang w:val="en-GB"/>
        </w:rPr>
        <w:t>category</w:t>
      </w:r>
      <w:r w:rsidR="00DC4BC4" w:rsidRPr="00DD644E">
        <w:rPr>
          <w:rFonts w:ascii="Cambria" w:hAnsi="Cambria"/>
          <w:lang w:val="en-GB"/>
        </w:rPr>
        <w:t>.</w:t>
      </w:r>
    </w:p>
    <w:p w14:paraId="2A89EF03" w14:textId="77777777" w:rsidR="00FD5DEB" w:rsidRPr="00DD644E" w:rsidRDefault="00FD5DEB" w:rsidP="00FD5DEB">
      <w:pPr>
        <w:pStyle w:val="Heading3"/>
        <w:rPr>
          <w:lang w:val="en-GB"/>
        </w:rPr>
      </w:pPr>
      <w:r w:rsidRPr="00DD644E">
        <w:rPr>
          <w:lang w:val="en-GB"/>
        </w:rPr>
        <w:t>GOARN Partner</w:t>
      </w:r>
    </w:p>
    <w:p w14:paraId="08A306AF" w14:textId="77777777" w:rsidR="00FD5DEB" w:rsidRPr="00DD644E" w:rsidRDefault="00FD5DEB" w:rsidP="00FD5DEB">
      <w:pPr>
        <w:rPr>
          <w:rFonts w:ascii="Cambria" w:hAnsi="Cambria"/>
          <w:lang w:val="en-GB"/>
        </w:rPr>
      </w:pPr>
      <w:r w:rsidRPr="00DD644E">
        <w:rPr>
          <w:rFonts w:ascii="Cambria" w:hAnsi="Cambria"/>
          <w:lang w:val="en-GB"/>
        </w:rPr>
        <w:t xml:space="preserve">GOARN Partner is an entity which </w:t>
      </w:r>
      <w:r w:rsidR="00837863" w:rsidRPr="00DD644E">
        <w:rPr>
          <w:rFonts w:ascii="Cambria" w:hAnsi="Cambria"/>
          <w:lang w:val="en-GB"/>
        </w:rPr>
        <w:t xml:space="preserve">is </w:t>
      </w:r>
      <w:r w:rsidRPr="00DD644E">
        <w:rPr>
          <w:rFonts w:ascii="Cambria" w:hAnsi="Cambria"/>
          <w:lang w:val="en-GB"/>
        </w:rPr>
        <w:t>defined by the following:</w:t>
      </w:r>
    </w:p>
    <w:p w14:paraId="71440AB7" w14:textId="77777777" w:rsidR="00151AE9" w:rsidRPr="00DD644E" w:rsidRDefault="00151AE9" w:rsidP="00FD5DEB">
      <w:pPr>
        <w:rPr>
          <w:rFonts w:ascii="Cambria" w:hAnsi="Cambria"/>
          <w:lang w:val="en-GB"/>
        </w:rPr>
      </w:pPr>
    </w:p>
    <w:p w14:paraId="5A5BEF96" w14:textId="4CEBF366" w:rsidR="00FD5DEB" w:rsidRPr="00DD644E" w:rsidRDefault="00C96932" w:rsidP="00C96932">
      <w:pPr>
        <w:pStyle w:val="ListParagraph"/>
        <w:numPr>
          <w:ilvl w:val="0"/>
          <w:numId w:val="15"/>
        </w:numPr>
        <w:jc w:val="both"/>
        <w:rPr>
          <w:rFonts w:ascii="Cambria" w:hAnsi="Cambria"/>
          <w:lang w:val="en-GB"/>
        </w:rPr>
      </w:pPr>
      <w:r w:rsidRPr="00DD644E">
        <w:rPr>
          <w:rFonts w:ascii="Cambria" w:hAnsi="Cambria"/>
          <w:lang w:val="en-GB"/>
        </w:rPr>
        <w:t xml:space="preserve">The </w:t>
      </w:r>
      <w:r w:rsidR="00FD5DEB" w:rsidRPr="00DD644E">
        <w:rPr>
          <w:rFonts w:ascii="Cambria" w:hAnsi="Cambria"/>
          <w:lang w:val="en-GB"/>
        </w:rPr>
        <w:t xml:space="preserve">GOARN </w:t>
      </w:r>
      <w:r w:rsidR="000312EB" w:rsidRPr="00DD644E">
        <w:rPr>
          <w:rFonts w:ascii="Cambria" w:hAnsi="Cambria"/>
          <w:lang w:val="en-GB"/>
        </w:rPr>
        <w:t xml:space="preserve">OST </w:t>
      </w:r>
      <w:r w:rsidR="00784386" w:rsidRPr="00DD644E">
        <w:rPr>
          <w:rFonts w:ascii="Cambria" w:hAnsi="Cambria"/>
          <w:lang w:val="en-GB"/>
        </w:rPr>
        <w:t>keeps a</w:t>
      </w:r>
      <w:r w:rsidRPr="00DD644E">
        <w:rPr>
          <w:rFonts w:ascii="Cambria" w:hAnsi="Cambria"/>
          <w:lang w:val="en-GB"/>
        </w:rPr>
        <w:t xml:space="preserve"> record of </w:t>
      </w:r>
      <w:r w:rsidR="00FD5DEB" w:rsidRPr="00DD644E">
        <w:rPr>
          <w:rFonts w:ascii="Cambria" w:hAnsi="Cambria"/>
          <w:lang w:val="en-GB"/>
        </w:rPr>
        <w:t>institution</w:t>
      </w:r>
      <w:r w:rsidRPr="00DD644E">
        <w:rPr>
          <w:rFonts w:ascii="Cambria" w:hAnsi="Cambria"/>
          <w:lang w:val="en-GB"/>
        </w:rPr>
        <w:t xml:space="preserve"> and</w:t>
      </w:r>
      <w:r w:rsidR="00FD5DEB" w:rsidRPr="00DD644E">
        <w:rPr>
          <w:rFonts w:ascii="Cambria" w:hAnsi="Cambria"/>
          <w:lang w:val="en-GB"/>
        </w:rPr>
        <w:t xml:space="preserve"> </w:t>
      </w:r>
      <w:r w:rsidR="00837863" w:rsidRPr="00DD644E">
        <w:rPr>
          <w:rFonts w:ascii="Cambria" w:hAnsi="Cambria"/>
          <w:lang w:val="en-GB"/>
        </w:rPr>
        <w:t xml:space="preserve">focal </w:t>
      </w:r>
      <w:r w:rsidR="00FD5DEB" w:rsidRPr="00DD644E">
        <w:rPr>
          <w:rFonts w:ascii="Cambria" w:hAnsi="Cambria"/>
          <w:lang w:val="en-GB"/>
        </w:rPr>
        <w:t>point</w:t>
      </w:r>
      <w:r w:rsidRPr="00DD644E">
        <w:rPr>
          <w:rFonts w:ascii="Cambria" w:hAnsi="Cambria"/>
          <w:lang w:val="en-GB"/>
        </w:rPr>
        <w:t xml:space="preserve"> details</w:t>
      </w:r>
      <w:r w:rsidR="00FD5DEB" w:rsidRPr="00DD644E">
        <w:rPr>
          <w:rFonts w:ascii="Cambria" w:hAnsi="Cambria"/>
          <w:lang w:val="en-GB"/>
        </w:rPr>
        <w:t xml:space="preserve"> for GOARN Partner</w:t>
      </w:r>
      <w:r w:rsidR="00676E81" w:rsidRPr="00DD644E">
        <w:rPr>
          <w:rFonts w:ascii="Cambria" w:hAnsi="Cambria"/>
          <w:lang w:val="en-GB"/>
        </w:rPr>
        <w:t>s</w:t>
      </w:r>
      <w:r w:rsidR="00FD5DEB" w:rsidRPr="00DD644E">
        <w:rPr>
          <w:rFonts w:ascii="Cambria" w:hAnsi="Cambria"/>
          <w:lang w:val="en-GB"/>
        </w:rPr>
        <w:t xml:space="preserve">. </w:t>
      </w:r>
      <w:r w:rsidR="00F51417" w:rsidRPr="00DD644E">
        <w:rPr>
          <w:rFonts w:ascii="Cambria" w:hAnsi="Cambria"/>
          <w:lang w:val="en-GB"/>
        </w:rPr>
        <w:t>This information is published on the GOARN knowledge platform.</w:t>
      </w:r>
    </w:p>
    <w:p w14:paraId="140336EB" w14:textId="77777777" w:rsidR="00FD5DEB" w:rsidRPr="00DD644E" w:rsidRDefault="00C96932" w:rsidP="00440EAD">
      <w:pPr>
        <w:pStyle w:val="ListParagraph"/>
        <w:numPr>
          <w:ilvl w:val="0"/>
          <w:numId w:val="15"/>
        </w:numPr>
        <w:jc w:val="both"/>
        <w:rPr>
          <w:rFonts w:ascii="Cambria" w:hAnsi="Cambria"/>
          <w:lang w:val="en-GB"/>
        </w:rPr>
      </w:pPr>
      <w:r w:rsidRPr="00DD644E">
        <w:rPr>
          <w:rFonts w:ascii="Cambria" w:hAnsi="Cambria"/>
          <w:lang w:val="en-GB"/>
        </w:rPr>
        <w:t xml:space="preserve">The </w:t>
      </w:r>
      <w:r w:rsidR="00FD5DEB" w:rsidRPr="00DD644E">
        <w:rPr>
          <w:rFonts w:ascii="Cambria" w:hAnsi="Cambria"/>
          <w:lang w:val="en-GB"/>
        </w:rPr>
        <w:t xml:space="preserve">GOARN </w:t>
      </w:r>
      <w:r w:rsidR="000312EB" w:rsidRPr="00DD644E">
        <w:rPr>
          <w:rFonts w:ascii="Cambria" w:hAnsi="Cambria"/>
          <w:lang w:val="en-GB"/>
        </w:rPr>
        <w:t xml:space="preserve">OST </w:t>
      </w:r>
      <w:r w:rsidR="00FD5DEB" w:rsidRPr="00DD644E">
        <w:rPr>
          <w:rFonts w:ascii="Cambria" w:hAnsi="Cambria"/>
          <w:lang w:val="en-GB"/>
        </w:rPr>
        <w:t>communicates actively with GOARN partner</w:t>
      </w:r>
      <w:r w:rsidR="00676E81" w:rsidRPr="00DD644E">
        <w:rPr>
          <w:rFonts w:ascii="Cambria" w:hAnsi="Cambria"/>
          <w:lang w:val="en-GB"/>
        </w:rPr>
        <w:t>s</w:t>
      </w:r>
      <w:r w:rsidR="00FD5DEB" w:rsidRPr="00DD644E">
        <w:rPr>
          <w:rFonts w:ascii="Cambria" w:hAnsi="Cambria"/>
          <w:lang w:val="en-GB"/>
        </w:rPr>
        <w:t xml:space="preserve">. </w:t>
      </w:r>
    </w:p>
    <w:p w14:paraId="5A5E9EA6" w14:textId="7883EFDB" w:rsidR="00FD5DEB" w:rsidRPr="00DD644E" w:rsidRDefault="00FD5DEB" w:rsidP="00C96932">
      <w:pPr>
        <w:pStyle w:val="ListParagraph"/>
        <w:numPr>
          <w:ilvl w:val="0"/>
          <w:numId w:val="15"/>
        </w:numPr>
        <w:jc w:val="both"/>
        <w:rPr>
          <w:rFonts w:ascii="Cambria" w:hAnsi="Cambria"/>
          <w:lang w:val="en-GB"/>
        </w:rPr>
      </w:pPr>
      <w:r w:rsidRPr="00DD644E">
        <w:rPr>
          <w:rFonts w:ascii="Cambria" w:hAnsi="Cambria"/>
          <w:lang w:val="en-GB"/>
        </w:rPr>
        <w:t xml:space="preserve">GOARN Partners </w:t>
      </w:r>
      <w:r w:rsidR="00C96932" w:rsidRPr="00DD644E">
        <w:rPr>
          <w:rFonts w:ascii="Cambria" w:hAnsi="Cambria"/>
          <w:lang w:val="en-GB"/>
        </w:rPr>
        <w:t>receive</w:t>
      </w:r>
      <w:r w:rsidRPr="00DD644E">
        <w:rPr>
          <w:rFonts w:ascii="Cambria" w:hAnsi="Cambria"/>
          <w:lang w:val="en-GB"/>
        </w:rPr>
        <w:t xml:space="preserve"> GOARN information products including Requests for Assistance</w:t>
      </w:r>
      <w:r w:rsidR="00676E81" w:rsidRPr="00DD644E">
        <w:rPr>
          <w:rFonts w:ascii="Cambria" w:hAnsi="Cambria"/>
          <w:lang w:val="en-GB"/>
        </w:rPr>
        <w:t xml:space="preserve"> (RFA)</w:t>
      </w:r>
      <w:r w:rsidRPr="00DD644E">
        <w:rPr>
          <w:rFonts w:ascii="Cambria" w:hAnsi="Cambria"/>
          <w:lang w:val="en-GB"/>
        </w:rPr>
        <w:t xml:space="preserve">, </w:t>
      </w:r>
      <w:r w:rsidR="00106627" w:rsidRPr="00DD644E">
        <w:rPr>
          <w:rFonts w:ascii="Cambria" w:hAnsi="Cambria"/>
          <w:lang w:val="en-GB"/>
        </w:rPr>
        <w:t>A</w:t>
      </w:r>
      <w:r w:rsidRPr="00DD644E">
        <w:rPr>
          <w:rFonts w:ascii="Cambria" w:hAnsi="Cambria"/>
          <w:lang w:val="en-GB"/>
        </w:rPr>
        <w:t xml:space="preserve">lerts and operational updates. </w:t>
      </w:r>
    </w:p>
    <w:p w14:paraId="7AF938DE" w14:textId="436ECF65" w:rsidR="00FD5DEB" w:rsidRPr="00DD644E" w:rsidRDefault="00F51417" w:rsidP="00C96932">
      <w:pPr>
        <w:pStyle w:val="ListParagraph"/>
        <w:numPr>
          <w:ilvl w:val="0"/>
          <w:numId w:val="15"/>
        </w:numPr>
        <w:jc w:val="both"/>
        <w:rPr>
          <w:rFonts w:ascii="Cambria" w:hAnsi="Cambria"/>
          <w:lang w:val="en-GB"/>
        </w:rPr>
      </w:pPr>
      <w:r w:rsidRPr="00DD644E">
        <w:rPr>
          <w:rFonts w:ascii="Cambria" w:hAnsi="Cambria"/>
          <w:lang w:val="en-GB"/>
        </w:rPr>
        <w:lastRenderedPageBreak/>
        <w:t xml:space="preserve">Focal points </w:t>
      </w:r>
      <w:r w:rsidR="00C96932" w:rsidRPr="00DD644E">
        <w:rPr>
          <w:rFonts w:ascii="Cambria" w:hAnsi="Cambria"/>
          <w:lang w:val="en-GB"/>
        </w:rPr>
        <w:t xml:space="preserve">for </w:t>
      </w:r>
      <w:r w:rsidR="00FD5DEB" w:rsidRPr="00DD644E">
        <w:rPr>
          <w:rFonts w:ascii="Cambria" w:hAnsi="Cambria"/>
          <w:lang w:val="en-GB"/>
        </w:rPr>
        <w:t xml:space="preserve">GOARN Partner </w:t>
      </w:r>
      <w:r w:rsidRPr="00DD644E">
        <w:rPr>
          <w:rFonts w:ascii="Cambria" w:hAnsi="Cambria"/>
          <w:lang w:val="en-GB"/>
        </w:rPr>
        <w:t xml:space="preserve">institutions </w:t>
      </w:r>
      <w:r w:rsidR="00FD5DEB" w:rsidRPr="00DD644E">
        <w:rPr>
          <w:rFonts w:ascii="Cambria" w:hAnsi="Cambria"/>
          <w:lang w:val="en-GB"/>
        </w:rPr>
        <w:t>ha</w:t>
      </w:r>
      <w:r w:rsidRPr="00DD644E">
        <w:rPr>
          <w:rFonts w:ascii="Cambria" w:hAnsi="Cambria"/>
          <w:lang w:val="en-GB"/>
        </w:rPr>
        <w:t>ve</w:t>
      </w:r>
      <w:r w:rsidR="00FD5DEB" w:rsidRPr="00DD644E">
        <w:rPr>
          <w:rFonts w:ascii="Cambria" w:hAnsi="Cambria"/>
          <w:lang w:val="en-GB"/>
        </w:rPr>
        <w:t xml:space="preserve"> access to </w:t>
      </w:r>
      <w:r w:rsidR="002B6969" w:rsidRPr="00DD644E">
        <w:rPr>
          <w:rFonts w:ascii="Cambria" w:hAnsi="Cambria"/>
          <w:lang w:val="en-GB"/>
        </w:rPr>
        <w:t xml:space="preserve">the </w:t>
      </w:r>
      <w:r w:rsidR="00FD5DEB" w:rsidRPr="00DD644E">
        <w:rPr>
          <w:rFonts w:ascii="Cambria" w:hAnsi="Cambria"/>
          <w:lang w:val="en-GB"/>
        </w:rPr>
        <w:t xml:space="preserve">GOARN </w:t>
      </w:r>
      <w:r w:rsidR="00157D41" w:rsidRPr="00DD644E">
        <w:rPr>
          <w:rFonts w:ascii="Cambria" w:hAnsi="Cambria"/>
          <w:lang w:val="en-GB"/>
        </w:rPr>
        <w:t>Knowledge platform (</w:t>
      </w:r>
      <w:r w:rsidR="00FD5DEB" w:rsidRPr="00DD644E">
        <w:rPr>
          <w:rFonts w:ascii="Cambria" w:hAnsi="Cambria"/>
          <w:lang w:val="en-GB"/>
        </w:rPr>
        <w:t>KP</w:t>
      </w:r>
      <w:r w:rsidR="00157D41" w:rsidRPr="00DD644E">
        <w:rPr>
          <w:rFonts w:ascii="Cambria" w:hAnsi="Cambria"/>
          <w:lang w:val="en-GB"/>
        </w:rPr>
        <w:t>)</w:t>
      </w:r>
      <w:r w:rsidR="00FD5DEB" w:rsidRPr="00DD644E">
        <w:rPr>
          <w:rFonts w:ascii="Cambria" w:hAnsi="Cambria"/>
          <w:lang w:val="en-GB"/>
        </w:rPr>
        <w:t xml:space="preserve">. </w:t>
      </w:r>
    </w:p>
    <w:p w14:paraId="46079270" w14:textId="60B52559" w:rsidR="00FD5DEB" w:rsidRPr="00DD644E" w:rsidRDefault="00FD5DEB" w:rsidP="00440EAD">
      <w:pPr>
        <w:pStyle w:val="ListParagraph"/>
        <w:numPr>
          <w:ilvl w:val="0"/>
          <w:numId w:val="15"/>
        </w:numPr>
        <w:jc w:val="both"/>
        <w:rPr>
          <w:rFonts w:ascii="Cambria" w:hAnsi="Cambria"/>
          <w:lang w:val="en-GB"/>
        </w:rPr>
      </w:pPr>
      <w:r w:rsidRPr="00DD644E">
        <w:rPr>
          <w:rFonts w:ascii="Cambria" w:hAnsi="Cambria"/>
          <w:lang w:val="en-GB"/>
        </w:rPr>
        <w:t>GOARN Partner</w:t>
      </w:r>
      <w:r w:rsidR="000312EB" w:rsidRPr="00DD644E">
        <w:rPr>
          <w:rFonts w:ascii="Cambria" w:hAnsi="Cambria"/>
          <w:lang w:val="en-GB"/>
        </w:rPr>
        <w:t xml:space="preserve">s </w:t>
      </w:r>
      <w:r w:rsidR="000C3B7C" w:rsidRPr="00DD644E">
        <w:rPr>
          <w:rFonts w:ascii="Cambria" w:hAnsi="Cambria"/>
          <w:lang w:val="en-GB"/>
        </w:rPr>
        <w:t xml:space="preserve">may </w:t>
      </w:r>
      <w:r w:rsidRPr="00DD644E">
        <w:rPr>
          <w:rFonts w:ascii="Cambria" w:hAnsi="Cambria"/>
          <w:lang w:val="en-GB"/>
        </w:rPr>
        <w:t>nominate experts for response</w:t>
      </w:r>
      <w:r w:rsidR="00C27A06" w:rsidRPr="00DD644E">
        <w:rPr>
          <w:rFonts w:ascii="Cambria" w:hAnsi="Cambria"/>
          <w:lang w:val="en-GB"/>
        </w:rPr>
        <w:t xml:space="preserve"> to public health emergencies</w:t>
      </w:r>
      <w:r w:rsidRPr="00DD644E">
        <w:rPr>
          <w:rFonts w:ascii="Cambria" w:hAnsi="Cambria"/>
          <w:lang w:val="en-GB"/>
        </w:rPr>
        <w:t xml:space="preserve"> and / or support other activities </w:t>
      </w:r>
      <w:r w:rsidR="00C27A06" w:rsidRPr="00DD644E">
        <w:rPr>
          <w:rFonts w:ascii="Cambria" w:hAnsi="Cambria"/>
          <w:lang w:val="en-GB"/>
        </w:rPr>
        <w:t xml:space="preserve">during </w:t>
      </w:r>
      <w:r w:rsidRPr="00DD644E">
        <w:rPr>
          <w:rFonts w:ascii="Cambria" w:hAnsi="Cambria"/>
          <w:lang w:val="en-GB"/>
        </w:rPr>
        <w:t>response</w:t>
      </w:r>
      <w:r w:rsidR="00C869C7" w:rsidRPr="00DD644E">
        <w:rPr>
          <w:rFonts w:ascii="Cambria" w:hAnsi="Cambria"/>
          <w:lang w:val="en-GB"/>
        </w:rPr>
        <w:t>s</w:t>
      </w:r>
      <w:r w:rsidRPr="00DD644E">
        <w:rPr>
          <w:rFonts w:ascii="Cambria" w:hAnsi="Cambria"/>
          <w:lang w:val="en-GB"/>
        </w:rPr>
        <w:t xml:space="preserve">. </w:t>
      </w:r>
    </w:p>
    <w:p w14:paraId="2B899AD8" w14:textId="040F2753" w:rsidR="000312EB" w:rsidRPr="00DD644E" w:rsidRDefault="000312EB" w:rsidP="00C96932">
      <w:pPr>
        <w:pStyle w:val="ListParagraph"/>
        <w:numPr>
          <w:ilvl w:val="0"/>
          <w:numId w:val="15"/>
        </w:numPr>
        <w:jc w:val="both"/>
        <w:rPr>
          <w:rFonts w:ascii="Cambria" w:hAnsi="Cambria"/>
          <w:lang w:val="en-GB"/>
        </w:rPr>
      </w:pPr>
      <w:r w:rsidRPr="00DD644E">
        <w:rPr>
          <w:rFonts w:ascii="Cambria" w:hAnsi="Cambria"/>
          <w:lang w:val="en-GB"/>
        </w:rPr>
        <w:t xml:space="preserve">GOARN Partners </w:t>
      </w:r>
      <w:r w:rsidR="000C3B7C" w:rsidRPr="00DD644E">
        <w:rPr>
          <w:rFonts w:ascii="Cambria" w:hAnsi="Cambria"/>
          <w:lang w:val="en-GB"/>
        </w:rPr>
        <w:t>may</w:t>
      </w:r>
      <w:r w:rsidR="00C96932" w:rsidRPr="00DD644E">
        <w:rPr>
          <w:rFonts w:ascii="Cambria" w:hAnsi="Cambria"/>
          <w:lang w:val="en-GB"/>
        </w:rPr>
        <w:t xml:space="preserve"> participate in</w:t>
      </w:r>
      <w:r w:rsidR="000C3B7C" w:rsidRPr="00DD644E">
        <w:rPr>
          <w:rFonts w:ascii="Cambria" w:hAnsi="Cambria"/>
          <w:lang w:val="en-GB"/>
        </w:rPr>
        <w:t xml:space="preserve"> </w:t>
      </w:r>
      <w:r w:rsidRPr="00DD644E">
        <w:rPr>
          <w:rFonts w:ascii="Cambria" w:hAnsi="Cambria"/>
          <w:lang w:val="en-GB"/>
        </w:rPr>
        <w:t xml:space="preserve">GOARN </w:t>
      </w:r>
      <w:r w:rsidR="00106627" w:rsidRPr="00DD644E">
        <w:rPr>
          <w:rFonts w:ascii="Cambria" w:hAnsi="Cambria"/>
          <w:lang w:val="en-GB"/>
        </w:rPr>
        <w:t>A</w:t>
      </w:r>
      <w:r w:rsidRPr="00DD644E">
        <w:rPr>
          <w:rFonts w:ascii="Cambria" w:hAnsi="Cambria"/>
          <w:lang w:val="en-GB"/>
        </w:rPr>
        <w:t>reas of Work</w:t>
      </w:r>
      <w:r w:rsidR="00C96932" w:rsidRPr="00DD644E">
        <w:rPr>
          <w:rFonts w:ascii="Cambria" w:hAnsi="Cambria"/>
          <w:lang w:val="en-GB"/>
        </w:rPr>
        <w:t xml:space="preserve"> activities</w:t>
      </w:r>
      <w:r w:rsidRPr="00DD644E">
        <w:rPr>
          <w:rFonts w:ascii="Cambria" w:hAnsi="Cambria"/>
          <w:lang w:val="en-GB"/>
        </w:rPr>
        <w:t>.</w:t>
      </w:r>
    </w:p>
    <w:p w14:paraId="5906273C" w14:textId="77777777" w:rsidR="00F51417" w:rsidRPr="00DD644E" w:rsidRDefault="00F51417" w:rsidP="00676E81">
      <w:pPr>
        <w:pStyle w:val="ListParagraph"/>
        <w:numPr>
          <w:ilvl w:val="0"/>
          <w:numId w:val="15"/>
        </w:numPr>
        <w:jc w:val="both"/>
        <w:rPr>
          <w:rFonts w:ascii="Cambria" w:hAnsi="Cambria"/>
          <w:lang w:val="en-GB"/>
        </w:rPr>
      </w:pPr>
      <w:r w:rsidRPr="00DD644E">
        <w:rPr>
          <w:rFonts w:ascii="Cambria" w:hAnsi="Cambria"/>
          <w:lang w:val="en-GB"/>
        </w:rPr>
        <w:t xml:space="preserve">GOARN </w:t>
      </w:r>
      <w:r w:rsidR="000312EB" w:rsidRPr="00DD644E">
        <w:rPr>
          <w:rFonts w:ascii="Cambria" w:hAnsi="Cambria"/>
          <w:lang w:val="en-GB"/>
        </w:rPr>
        <w:t>P</w:t>
      </w:r>
      <w:r w:rsidRPr="00DD644E">
        <w:rPr>
          <w:rFonts w:ascii="Cambria" w:hAnsi="Cambria"/>
          <w:lang w:val="en-GB"/>
        </w:rPr>
        <w:t>artners are eligible to nominate experts from their institutions to participate in GOARN Outbreak Response Training</w:t>
      </w:r>
      <w:r w:rsidR="000312EB" w:rsidRPr="00DD644E">
        <w:rPr>
          <w:rFonts w:ascii="Cambria" w:hAnsi="Cambria"/>
          <w:lang w:val="en-GB"/>
        </w:rPr>
        <w:t xml:space="preserve"> (ORT)</w:t>
      </w:r>
      <w:r w:rsidR="00CD47F6" w:rsidRPr="00DD644E">
        <w:rPr>
          <w:rFonts w:ascii="Cambria" w:hAnsi="Cambria"/>
          <w:lang w:val="en-GB"/>
        </w:rPr>
        <w:t>.</w:t>
      </w:r>
    </w:p>
    <w:p w14:paraId="5C1C0FAC" w14:textId="77777777" w:rsidR="00FD5DEB" w:rsidRPr="00DD644E" w:rsidRDefault="00FD5DEB" w:rsidP="00440EAD">
      <w:pPr>
        <w:pStyle w:val="ListParagraph"/>
        <w:numPr>
          <w:ilvl w:val="0"/>
          <w:numId w:val="15"/>
        </w:numPr>
        <w:jc w:val="both"/>
        <w:rPr>
          <w:rFonts w:ascii="Cambria" w:hAnsi="Cambria"/>
          <w:lang w:val="en-GB"/>
        </w:rPr>
      </w:pPr>
      <w:r w:rsidRPr="00DD644E">
        <w:rPr>
          <w:rFonts w:ascii="Cambria" w:hAnsi="Cambria"/>
          <w:lang w:val="en-GB"/>
        </w:rPr>
        <w:t>GOARN Partner</w:t>
      </w:r>
      <w:r w:rsidR="000312EB" w:rsidRPr="00DD644E">
        <w:rPr>
          <w:rFonts w:ascii="Cambria" w:hAnsi="Cambria"/>
          <w:lang w:val="en-GB"/>
        </w:rPr>
        <w:t xml:space="preserve">s are </w:t>
      </w:r>
      <w:r w:rsidRPr="00DD644E">
        <w:rPr>
          <w:rFonts w:ascii="Cambria" w:hAnsi="Cambria"/>
          <w:lang w:val="en-GB"/>
        </w:rPr>
        <w:t xml:space="preserve">eligible </w:t>
      </w:r>
      <w:r w:rsidR="000312EB" w:rsidRPr="00DD644E">
        <w:rPr>
          <w:rFonts w:ascii="Cambria" w:hAnsi="Cambria"/>
          <w:lang w:val="en-GB"/>
        </w:rPr>
        <w:t xml:space="preserve">to nominate experts from their institutions </w:t>
      </w:r>
      <w:r w:rsidRPr="00DD644E">
        <w:rPr>
          <w:rFonts w:ascii="Cambria" w:hAnsi="Cambria"/>
          <w:lang w:val="en-GB"/>
        </w:rPr>
        <w:t xml:space="preserve">for SCOM membership. </w:t>
      </w:r>
    </w:p>
    <w:p w14:paraId="703DEED4" w14:textId="77777777" w:rsidR="00FD5DEB" w:rsidRPr="00DD644E" w:rsidRDefault="00FD5DEB" w:rsidP="00FD5DEB">
      <w:pPr>
        <w:pStyle w:val="Heading3"/>
        <w:rPr>
          <w:lang w:val="en-GB"/>
        </w:rPr>
      </w:pPr>
      <w:r w:rsidRPr="00DD644E">
        <w:rPr>
          <w:lang w:val="en-GB"/>
        </w:rPr>
        <w:t>GOARN Network hub</w:t>
      </w:r>
    </w:p>
    <w:p w14:paraId="13002411" w14:textId="77777777" w:rsidR="00FD5DEB" w:rsidRPr="00DD644E" w:rsidRDefault="00FD5DEB" w:rsidP="00676E81">
      <w:pPr>
        <w:jc w:val="both"/>
        <w:rPr>
          <w:rFonts w:ascii="Cambria" w:hAnsi="Cambria"/>
          <w:lang w:val="en-GB"/>
        </w:rPr>
      </w:pPr>
      <w:r w:rsidRPr="00DD644E">
        <w:rPr>
          <w:rFonts w:ascii="Cambria" w:hAnsi="Cambria"/>
          <w:lang w:val="en-GB"/>
        </w:rPr>
        <w:t xml:space="preserve">All criteria which apply to GOARN Partners are also applicable </w:t>
      </w:r>
      <w:r w:rsidR="00676E81" w:rsidRPr="00DD644E">
        <w:rPr>
          <w:rFonts w:ascii="Cambria" w:hAnsi="Cambria"/>
          <w:lang w:val="en-GB"/>
        </w:rPr>
        <w:t xml:space="preserve">to </w:t>
      </w:r>
      <w:r w:rsidRPr="00DD644E">
        <w:rPr>
          <w:rFonts w:ascii="Cambria" w:hAnsi="Cambria"/>
          <w:lang w:val="en-GB"/>
        </w:rPr>
        <w:t>GOARN Network Hubs. The only difference is that network hubs are institutions which have their own members. Examples of GOARN network hubs are</w:t>
      </w:r>
      <w:r w:rsidR="002B6969" w:rsidRPr="00DD644E">
        <w:rPr>
          <w:rFonts w:ascii="Cambria" w:hAnsi="Cambria"/>
          <w:lang w:val="en-GB"/>
        </w:rPr>
        <w:t>:</w:t>
      </w:r>
      <w:r w:rsidRPr="00DD644E">
        <w:rPr>
          <w:rFonts w:ascii="Cambria" w:hAnsi="Cambria"/>
          <w:lang w:val="en-GB"/>
        </w:rPr>
        <w:t xml:space="preserve"> International Federation of Red Cross and Red Crescent Societies (network members being Red </w:t>
      </w:r>
      <w:r w:rsidR="0046187C" w:rsidRPr="00DD644E">
        <w:rPr>
          <w:rFonts w:ascii="Cambria" w:hAnsi="Cambria"/>
          <w:lang w:val="en-GB"/>
        </w:rPr>
        <w:t>C</w:t>
      </w:r>
      <w:r w:rsidRPr="00DD644E">
        <w:rPr>
          <w:rFonts w:ascii="Cambria" w:hAnsi="Cambria"/>
          <w:lang w:val="en-GB"/>
        </w:rPr>
        <w:t xml:space="preserve">ross / Red Crescent National Societies), </w:t>
      </w:r>
      <w:r w:rsidR="00157D41" w:rsidRPr="00DD644E">
        <w:rPr>
          <w:rFonts w:ascii="Cambria" w:hAnsi="Cambria"/>
          <w:lang w:val="en-GB"/>
        </w:rPr>
        <w:t>African Field Epidemiology Network (AFENET) (network members being Field Epidemiology Training Programmes in African countries)</w:t>
      </w:r>
      <w:r w:rsidR="0046187C" w:rsidRPr="00DD644E">
        <w:rPr>
          <w:rFonts w:ascii="Cambria" w:hAnsi="Cambria"/>
          <w:lang w:val="en-GB"/>
        </w:rPr>
        <w:t>, etc.</w:t>
      </w:r>
      <w:r w:rsidRPr="00DD644E">
        <w:rPr>
          <w:rFonts w:ascii="Cambria" w:hAnsi="Cambria"/>
          <w:lang w:val="en-GB"/>
        </w:rPr>
        <w:t xml:space="preserve"> </w:t>
      </w:r>
    </w:p>
    <w:p w14:paraId="188B535F" w14:textId="77777777" w:rsidR="00FD5DEB" w:rsidRPr="00DD644E" w:rsidRDefault="00FD5DEB" w:rsidP="00FD5DEB">
      <w:pPr>
        <w:pStyle w:val="Heading3"/>
        <w:rPr>
          <w:lang w:val="en-GB"/>
        </w:rPr>
      </w:pPr>
      <w:r w:rsidRPr="00DD644E">
        <w:rPr>
          <w:lang w:val="en-GB"/>
        </w:rPr>
        <w:t xml:space="preserve">Network </w:t>
      </w:r>
      <w:r w:rsidR="00F51417" w:rsidRPr="00DD644E">
        <w:rPr>
          <w:lang w:val="en-GB"/>
        </w:rPr>
        <w:t xml:space="preserve">hub </w:t>
      </w:r>
      <w:r w:rsidRPr="00DD644E">
        <w:rPr>
          <w:lang w:val="en-GB"/>
        </w:rPr>
        <w:t>member</w:t>
      </w:r>
    </w:p>
    <w:p w14:paraId="340A28D2" w14:textId="5A38C26A" w:rsidR="000312EB" w:rsidRPr="00DD644E" w:rsidRDefault="00F82CA2" w:rsidP="00C869C7">
      <w:pPr>
        <w:jc w:val="both"/>
        <w:rPr>
          <w:rFonts w:ascii="Cambria" w:hAnsi="Cambria"/>
          <w:lang w:val="en-GB"/>
        </w:rPr>
      </w:pPr>
      <w:r w:rsidRPr="00DD644E">
        <w:rPr>
          <w:rFonts w:ascii="Cambria" w:hAnsi="Cambria"/>
          <w:lang w:val="en-GB"/>
        </w:rPr>
        <w:t>Members of the GOARN N</w:t>
      </w:r>
      <w:r w:rsidR="00FD5DEB" w:rsidRPr="00DD644E">
        <w:rPr>
          <w:rFonts w:ascii="Cambria" w:hAnsi="Cambria"/>
          <w:lang w:val="en-GB"/>
        </w:rPr>
        <w:t xml:space="preserve">etwork hub are defined as Network </w:t>
      </w:r>
      <w:r w:rsidR="000312EB" w:rsidRPr="00DD644E">
        <w:rPr>
          <w:rFonts w:ascii="Cambria" w:hAnsi="Cambria"/>
          <w:lang w:val="en-GB"/>
        </w:rPr>
        <w:t xml:space="preserve">hub </w:t>
      </w:r>
      <w:r w:rsidR="00FD5DEB" w:rsidRPr="00DD644E">
        <w:rPr>
          <w:rFonts w:ascii="Cambria" w:hAnsi="Cambria"/>
          <w:lang w:val="en-GB"/>
        </w:rPr>
        <w:t xml:space="preserve">members. GOARN </w:t>
      </w:r>
      <w:r w:rsidR="000312EB" w:rsidRPr="00DD644E">
        <w:rPr>
          <w:rFonts w:ascii="Cambria" w:hAnsi="Cambria"/>
          <w:lang w:val="en-GB"/>
        </w:rPr>
        <w:t>OST</w:t>
      </w:r>
      <w:r w:rsidR="00FD5DEB" w:rsidRPr="00DD644E">
        <w:rPr>
          <w:rFonts w:ascii="Cambria" w:hAnsi="Cambria"/>
          <w:lang w:val="en-GB"/>
        </w:rPr>
        <w:t xml:space="preserve"> does not </w:t>
      </w:r>
      <w:r w:rsidR="00C869C7" w:rsidRPr="00DD644E">
        <w:rPr>
          <w:rFonts w:ascii="Cambria" w:hAnsi="Cambria"/>
          <w:lang w:val="en-GB"/>
        </w:rPr>
        <w:t xml:space="preserve">keep </w:t>
      </w:r>
      <w:r w:rsidR="00FD5DEB" w:rsidRPr="00DD644E">
        <w:rPr>
          <w:rFonts w:ascii="Cambria" w:hAnsi="Cambria"/>
          <w:lang w:val="en-GB"/>
        </w:rPr>
        <w:t>institutional profile</w:t>
      </w:r>
      <w:r w:rsidR="00C869C7" w:rsidRPr="00DD644E">
        <w:rPr>
          <w:rFonts w:ascii="Cambria" w:hAnsi="Cambria"/>
          <w:lang w:val="en-GB"/>
        </w:rPr>
        <w:t>s</w:t>
      </w:r>
      <w:r w:rsidR="00FD5DEB" w:rsidRPr="00DD644E">
        <w:rPr>
          <w:rFonts w:ascii="Cambria" w:hAnsi="Cambria"/>
          <w:lang w:val="en-GB"/>
        </w:rPr>
        <w:t xml:space="preserve"> for network </w:t>
      </w:r>
      <w:r w:rsidR="000312EB" w:rsidRPr="00DD644E">
        <w:rPr>
          <w:rFonts w:ascii="Cambria" w:hAnsi="Cambria"/>
          <w:lang w:val="en-GB"/>
        </w:rPr>
        <w:t xml:space="preserve">hub </w:t>
      </w:r>
      <w:r w:rsidR="00FD5DEB" w:rsidRPr="00DD644E">
        <w:rPr>
          <w:rFonts w:ascii="Cambria" w:hAnsi="Cambria"/>
          <w:lang w:val="en-GB"/>
        </w:rPr>
        <w:t>members and does not communicate directly with network</w:t>
      </w:r>
      <w:r w:rsidRPr="00DD644E">
        <w:rPr>
          <w:rFonts w:ascii="Cambria" w:hAnsi="Cambria"/>
          <w:lang w:val="en-GB"/>
        </w:rPr>
        <w:t xml:space="preserve"> hub</w:t>
      </w:r>
      <w:r w:rsidR="00FD5DEB" w:rsidRPr="00DD644E">
        <w:rPr>
          <w:rFonts w:ascii="Cambria" w:hAnsi="Cambria"/>
          <w:lang w:val="en-GB"/>
        </w:rPr>
        <w:t xml:space="preserve"> members. Network </w:t>
      </w:r>
      <w:r w:rsidR="000C3B7C" w:rsidRPr="00DD644E">
        <w:rPr>
          <w:rFonts w:ascii="Cambria" w:hAnsi="Cambria"/>
          <w:lang w:val="en-GB"/>
        </w:rPr>
        <w:t xml:space="preserve">hub </w:t>
      </w:r>
      <w:r w:rsidR="00FD5DEB" w:rsidRPr="00DD644E">
        <w:rPr>
          <w:rFonts w:ascii="Cambria" w:hAnsi="Cambria"/>
          <w:lang w:val="en-GB"/>
        </w:rPr>
        <w:t xml:space="preserve">members are not </w:t>
      </w:r>
      <w:r w:rsidR="000C3B7C" w:rsidRPr="00DD644E">
        <w:rPr>
          <w:rFonts w:ascii="Cambria" w:hAnsi="Cambria"/>
          <w:lang w:val="en-GB"/>
        </w:rPr>
        <w:t xml:space="preserve">direct </w:t>
      </w:r>
      <w:r w:rsidR="00FD5DEB" w:rsidRPr="00DD644E">
        <w:rPr>
          <w:rFonts w:ascii="Cambria" w:hAnsi="Cambria"/>
          <w:lang w:val="en-GB"/>
        </w:rPr>
        <w:t xml:space="preserve">recipients of GOARN information products, newsletters, alerts and </w:t>
      </w:r>
      <w:r w:rsidR="00676E81" w:rsidRPr="00DD644E">
        <w:rPr>
          <w:rFonts w:ascii="Cambria" w:hAnsi="Cambria"/>
          <w:lang w:val="en-GB"/>
        </w:rPr>
        <w:t>RFA</w:t>
      </w:r>
      <w:r w:rsidR="000C3B7C" w:rsidRPr="00DD644E">
        <w:rPr>
          <w:rFonts w:ascii="Cambria" w:hAnsi="Cambria"/>
          <w:lang w:val="en-GB"/>
        </w:rPr>
        <w:t xml:space="preserve">, but may receive these </w:t>
      </w:r>
      <w:r w:rsidR="00D552B7" w:rsidRPr="00DD644E">
        <w:rPr>
          <w:rFonts w:ascii="Cambria" w:hAnsi="Cambria"/>
          <w:lang w:val="en-GB"/>
        </w:rPr>
        <w:t>information</w:t>
      </w:r>
      <w:r w:rsidR="000C3B7C" w:rsidRPr="00DD644E">
        <w:rPr>
          <w:rFonts w:ascii="Cambria" w:hAnsi="Cambria"/>
          <w:lang w:val="en-GB"/>
        </w:rPr>
        <w:t xml:space="preserve"> products from their network hub – subject to information classification </w:t>
      </w:r>
      <w:r w:rsidR="00D552B7" w:rsidRPr="00DD644E">
        <w:rPr>
          <w:rFonts w:ascii="Cambria" w:hAnsi="Cambria"/>
          <w:lang w:val="en-GB"/>
        </w:rPr>
        <w:t>restrictions</w:t>
      </w:r>
      <w:r w:rsidR="00FD5DEB" w:rsidRPr="00DD644E">
        <w:rPr>
          <w:rFonts w:ascii="Cambria" w:hAnsi="Cambria"/>
          <w:lang w:val="en-GB"/>
        </w:rPr>
        <w:t xml:space="preserve">. If required, access to network </w:t>
      </w:r>
      <w:r w:rsidR="000312EB" w:rsidRPr="00DD644E">
        <w:rPr>
          <w:rFonts w:ascii="Cambria" w:hAnsi="Cambria"/>
          <w:lang w:val="en-GB"/>
        </w:rPr>
        <w:t xml:space="preserve">hub </w:t>
      </w:r>
      <w:r w:rsidR="00FD5DEB" w:rsidRPr="00DD644E">
        <w:rPr>
          <w:rFonts w:ascii="Cambria" w:hAnsi="Cambria"/>
          <w:lang w:val="en-GB"/>
        </w:rPr>
        <w:t xml:space="preserve">members is provided through </w:t>
      </w:r>
      <w:r w:rsidR="00004B9F" w:rsidRPr="00DD644E">
        <w:rPr>
          <w:rFonts w:ascii="Cambria" w:hAnsi="Cambria"/>
          <w:lang w:val="en-GB"/>
        </w:rPr>
        <w:t xml:space="preserve">GOARN </w:t>
      </w:r>
      <w:r w:rsidR="000312EB" w:rsidRPr="00DD644E">
        <w:rPr>
          <w:rFonts w:ascii="Cambria" w:hAnsi="Cambria"/>
          <w:lang w:val="en-GB"/>
        </w:rPr>
        <w:t>N</w:t>
      </w:r>
      <w:r w:rsidR="00FD5DEB" w:rsidRPr="00DD644E">
        <w:rPr>
          <w:rFonts w:ascii="Cambria" w:hAnsi="Cambria"/>
          <w:lang w:val="en-GB"/>
        </w:rPr>
        <w:t xml:space="preserve">etwork hubs. Network </w:t>
      </w:r>
      <w:r w:rsidR="00F70C5A" w:rsidRPr="00DD644E">
        <w:rPr>
          <w:rFonts w:ascii="Cambria" w:hAnsi="Cambria"/>
          <w:lang w:val="en-GB"/>
        </w:rPr>
        <w:t xml:space="preserve">hub </w:t>
      </w:r>
      <w:r w:rsidR="00FD5DEB" w:rsidRPr="00DD644E">
        <w:rPr>
          <w:rFonts w:ascii="Cambria" w:hAnsi="Cambria"/>
          <w:lang w:val="en-GB"/>
        </w:rPr>
        <w:t>members are not eligible for SCOM membership</w:t>
      </w:r>
      <w:r w:rsidR="000312EB" w:rsidRPr="00DD644E">
        <w:rPr>
          <w:rFonts w:ascii="Cambria" w:hAnsi="Cambria"/>
          <w:lang w:val="en-GB"/>
        </w:rPr>
        <w:t xml:space="preserve"> but can be involved in GOARN areas of work and can nominate experts for GOARN </w:t>
      </w:r>
      <w:r w:rsidR="00F01351" w:rsidRPr="00DD644E">
        <w:rPr>
          <w:rFonts w:ascii="Cambria" w:hAnsi="Cambria"/>
          <w:lang w:val="en-GB"/>
        </w:rPr>
        <w:t>Outbreak Response Training (</w:t>
      </w:r>
      <w:r w:rsidR="000312EB" w:rsidRPr="00DD644E">
        <w:rPr>
          <w:rFonts w:ascii="Cambria" w:hAnsi="Cambria"/>
          <w:lang w:val="en-GB"/>
        </w:rPr>
        <w:t>ORT</w:t>
      </w:r>
      <w:r w:rsidR="00F01351" w:rsidRPr="00DD644E">
        <w:rPr>
          <w:rFonts w:ascii="Cambria" w:hAnsi="Cambria"/>
          <w:lang w:val="en-GB"/>
        </w:rPr>
        <w:t>)</w:t>
      </w:r>
      <w:r w:rsidR="00D552B7" w:rsidRPr="00DD644E">
        <w:rPr>
          <w:rFonts w:ascii="Cambria" w:hAnsi="Cambria"/>
          <w:lang w:val="en-GB"/>
        </w:rPr>
        <w:t xml:space="preserve"> – </w:t>
      </w:r>
      <w:r w:rsidR="00676E81" w:rsidRPr="00DD644E">
        <w:rPr>
          <w:rFonts w:ascii="Cambria" w:hAnsi="Cambria"/>
          <w:lang w:val="en-GB"/>
        </w:rPr>
        <w:t xml:space="preserve">in both cases </w:t>
      </w:r>
      <w:r w:rsidR="00D552B7" w:rsidRPr="00DD644E">
        <w:rPr>
          <w:rFonts w:ascii="Cambria" w:hAnsi="Cambria"/>
          <w:lang w:val="en-GB"/>
        </w:rPr>
        <w:t>through their network hub</w:t>
      </w:r>
      <w:r w:rsidR="00FD5DEB" w:rsidRPr="00DD644E">
        <w:rPr>
          <w:rFonts w:ascii="Cambria" w:hAnsi="Cambria"/>
          <w:lang w:val="en-GB"/>
        </w:rPr>
        <w:t xml:space="preserve">. </w:t>
      </w:r>
    </w:p>
    <w:p w14:paraId="04CCDACE" w14:textId="77777777" w:rsidR="000312EB" w:rsidRPr="00DD644E" w:rsidRDefault="000312EB" w:rsidP="000312EB">
      <w:pPr>
        <w:jc w:val="both"/>
        <w:rPr>
          <w:rFonts w:ascii="Cambria" w:hAnsi="Cambria"/>
          <w:lang w:val="en-GB"/>
        </w:rPr>
      </w:pPr>
    </w:p>
    <w:p w14:paraId="41F2D47F" w14:textId="16995E87" w:rsidR="00FD5DEB" w:rsidRPr="00DD644E" w:rsidRDefault="00C869C7" w:rsidP="00C869C7">
      <w:pPr>
        <w:jc w:val="both"/>
        <w:rPr>
          <w:rFonts w:ascii="Cambria" w:hAnsi="Cambria"/>
          <w:lang w:val="en-GB"/>
        </w:rPr>
      </w:pPr>
      <w:r w:rsidRPr="00DD644E">
        <w:rPr>
          <w:rFonts w:ascii="Cambria" w:hAnsi="Cambria"/>
          <w:lang w:val="en-GB"/>
        </w:rPr>
        <w:t xml:space="preserve">A network </w:t>
      </w:r>
      <w:r w:rsidR="00FD5DEB" w:rsidRPr="00DD644E">
        <w:rPr>
          <w:rFonts w:ascii="Cambria" w:hAnsi="Cambria"/>
          <w:lang w:val="en-GB"/>
        </w:rPr>
        <w:t xml:space="preserve">member </w:t>
      </w:r>
      <w:r w:rsidR="000312EB" w:rsidRPr="00DD644E">
        <w:rPr>
          <w:rFonts w:ascii="Cambria" w:hAnsi="Cambria"/>
          <w:lang w:val="en-GB"/>
        </w:rPr>
        <w:t xml:space="preserve">may </w:t>
      </w:r>
      <w:r w:rsidR="00FD5DEB" w:rsidRPr="00DD644E">
        <w:rPr>
          <w:rFonts w:ascii="Cambria" w:hAnsi="Cambria"/>
          <w:lang w:val="en-GB"/>
        </w:rPr>
        <w:t>become GOARN partner</w:t>
      </w:r>
      <w:r w:rsidRPr="00DD644E">
        <w:rPr>
          <w:rFonts w:ascii="Cambria" w:hAnsi="Cambria"/>
          <w:lang w:val="en-GB"/>
        </w:rPr>
        <w:t xml:space="preserve"> in their own right</w:t>
      </w:r>
      <w:r w:rsidR="00FD5DEB" w:rsidRPr="00DD644E">
        <w:rPr>
          <w:rFonts w:ascii="Cambria" w:hAnsi="Cambria"/>
          <w:lang w:val="en-GB"/>
        </w:rPr>
        <w:t>.</w:t>
      </w:r>
    </w:p>
    <w:p w14:paraId="1BCEE6CD" w14:textId="77777777" w:rsidR="00FD5DEB" w:rsidRPr="00DD644E" w:rsidRDefault="00FD5DEB" w:rsidP="00A5488A">
      <w:pPr>
        <w:jc w:val="both"/>
        <w:rPr>
          <w:rFonts w:ascii="Cambria" w:hAnsi="Cambria"/>
          <w:lang w:val="en-GB"/>
        </w:rPr>
      </w:pPr>
    </w:p>
    <w:p w14:paraId="6B791811" w14:textId="77777777" w:rsidR="00F910C3" w:rsidRPr="00DD644E" w:rsidRDefault="00F910C3" w:rsidP="002A3424">
      <w:pPr>
        <w:pStyle w:val="Heading2"/>
        <w:rPr>
          <w:lang w:val="en-GB"/>
        </w:rPr>
      </w:pPr>
      <w:bookmarkStart w:id="33" w:name="_Toc16539003"/>
      <w:r w:rsidRPr="00DD644E">
        <w:rPr>
          <w:lang w:val="en-GB"/>
        </w:rPr>
        <w:t>Joining the n</w:t>
      </w:r>
      <w:r w:rsidR="00B41E65" w:rsidRPr="00DD644E">
        <w:rPr>
          <w:lang w:val="en-GB"/>
        </w:rPr>
        <w:t>etwork</w:t>
      </w:r>
      <w:bookmarkEnd w:id="33"/>
    </w:p>
    <w:p w14:paraId="1F9D3CF6" w14:textId="5D930E82" w:rsidR="00FD5DEB" w:rsidRPr="00DD644E" w:rsidRDefault="00FD5DEB" w:rsidP="00C869C7">
      <w:pPr>
        <w:jc w:val="both"/>
        <w:rPr>
          <w:rFonts w:ascii="Cambria" w:hAnsi="Cambria"/>
          <w:lang w:val="en-GB"/>
        </w:rPr>
      </w:pPr>
      <w:r w:rsidRPr="00DD644E">
        <w:rPr>
          <w:rFonts w:ascii="Cambria" w:hAnsi="Cambria"/>
          <w:lang w:val="en-GB"/>
        </w:rPr>
        <w:t xml:space="preserve">GOARN is driven by </w:t>
      </w:r>
      <w:r w:rsidR="00C869C7" w:rsidRPr="00DD644E">
        <w:rPr>
          <w:rFonts w:ascii="Cambria" w:hAnsi="Cambria"/>
          <w:lang w:val="en-GB"/>
        </w:rPr>
        <w:t xml:space="preserve">a principle of </w:t>
      </w:r>
      <w:r w:rsidRPr="00DD644E">
        <w:rPr>
          <w:rFonts w:ascii="Cambria" w:hAnsi="Cambria"/>
          <w:lang w:val="en-GB"/>
        </w:rPr>
        <w:t>inclusiv</w:t>
      </w:r>
      <w:r w:rsidR="00F82CA2" w:rsidRPr="00DD644E">
        <w:rPr>
          <w:rFonts w:ascii="Cambria" w:hAnsi="Cambria"/>
          <w:lang w:val="en-GB"/>
        </w:rPr>
        <w:t>ity</w:t>
      </w:r>
      <w:r w:rsidRPr="00DD644E">
        <w:rPr>
          <w:rFonts w:ascii="Cambria" w:hAnsi="Cambria"/>
          <w:lang w:val="en-GB"/>
        </w:rPr>
        <w:t>. Typically, the rule is that any institution which is not</w:t>
      </w:r>
      <w:r w:rsidR="00F70C5A" w:rsidRPr="00DD644E">
        <w:rPr>
          <w:rFonts w:ascii="Cambria" w:hAnsi="Cambria"/>
          <w:lang w:val="en-GB"/>
        </w:rPr>
        <w:t>-</w:t>
      </w:r>
      <w:r w:rsidRPr="00DD644E">
        <w:rPr>
          <w:rFonts w:ascii="Cambria" w:hAnsi="Cambria"/>
          <w:lang w:val="en-GB"/>
        </w:rPr>
        <w:t>for</w:t>
      </w:r>
      <w:r w:rsidR="00F70C5A" w:rsidRPr="00DD644E">
        <w:rPr>
          <w:rFonts w:ascii="Cambria" w:hAnsi="Cambria"/>
          <w:lang w:val="en-GB"/>
        </w:rPr>
        <w:t>-</w:t>
      </w:r>
      <w:r w:rsidRPr="00DD644E">
        <w:rPr>
          <w:rFonts w:ascii="Cambria" w:hAnsi="Cambria"/>
          <w:lang w:val="en-GB"/>
        </w:rPr>
        <w:t xml:space="preserve">profit and has capacities to support alert and response </w:t>
      </w:r>
      <w:r w:rsidR="00C869C7" w:rsidRPr="00DD644E">
        <w:rPr>
          <w:rFonts w:ascii="Cambria" w:hAnsi="Cambria"/>
          <w:lang w:val="en-GB"/>
        </w:rPr>
        <w:t>for</w:t>
      </w:r>
      <w:r w:rsidR="00440EAD" w:rsidRPr="00DD644E">
        <w:rPr>
          <w:rFonts w:ascii="Cambria" w:hAnsi="Cambria"/>
          <w:lang w:val="en-GB"/>
        </w:rPr>
        <w:t xml:space="preserve"> </w:t>
      </w:r>
      <w:r w:rsidRPr="00DD644E">
        <w:rPr>
          <w:rFonts w:ascii="Cambria" w:hAnsi="Cambria"/>
          <w:lang w:val="en-GB"/>
        </w:rPr>
        <w:t xml:space="preserve">public health emergencies </w:t>
      </w:r>
      <w:r w:rsidR="001B3CDA" w:rsidRPr="00DD644E">
        <w:rPr>
          <w:rFonts w:ascii="Cambria" w:hAnsi="Cambria"/>
          <w:lang w:val="en-GB"/>
        </w:rPr>
        <w:t xml:space="preserve">or can support GOARN areas of work </w:t>
      </w:r>
      <w:r w:rsidRPr="00DD644E">
        <w:rPr>
          <w:rFonts w:ascii="Cambria" w:hAnsi="Cambria"/>
          <w:lang w:val="en-GB"/>
        </w:rPr>
        <w:t xml:space="preserve">is eligible to </w:t>
      </w:r>
      <w:r w:rsidR="00814498" w:rsidRPr="00DD644E">
        <w:rPr>
          <w:rFonts w:ascii="Cambria" w:hAnsi="Cambria"/>
          <w:lang w:val="en-GB"/>
        </w:rPr>
        <w:t xml:space="preserve">apply </w:t>
      </w:r>
      <w:r w:rsidR="002B6969" w:rsidRPr="00DD644E">
        <w:rPr>
          <w:rFonts w:ascii="Cambria" w:hAnsi="Cambria"/>
          <w:lang w:val="en-GB"/>
        </w:rPr>
        <w:t>for G</w:t>
      </w:r>
      <w:r w:rsidRPr="00DD644E">
        <w:rPr>
          <w:rFonts w:ascii="Cambria" w:hAnsi="Cambria"/>
          <w:lang w:val="en-GB"/>
        </w:rPr>
        <w:t>OARN</w:t>
      </w:r>
      <w:r w:rsidR="002B6969" w:rsidRPr="00DD644E">
        <w:rPr>
          <w:rFonts w:ascii="Cambria" w:hAnsi="Cambria"/>
          <w:lang w:val="en-GB"/>
        </w:rPr>
        <w:t xml:space="preserve"> membership</w:t>
      </w:r>
      <w:r w:rsidRPr="00DD644E">
        <w:rPr>
          <w:rFonts w:ascii="Cambria" w:hAnsi="Cambria"/>
          <w:lang w:val="en-GB"/>
        </w:rPr>
        <w:t>.</w:t>
      </w:r>
    </w:p>
    <w:p w14:paraId="6E387BB6" w14:textId="77777777" w:rsidR="00FD5DEB" w:rsidRPr="00DD644E" w:rsidRDefault="00FD5DEB" w:rsidP="00A5488A">
      <w:pPr>
        <w:jc w:val="both"/>
        <w:rPr>
          <w:rFonts w:ascii="Cambria" w:hAnsi="Cambria"/>
          <w:lang w:val="en-GB"/>
        </w:rPr>
      </w:pPr>
    </w:p>
    <w:p w14:paraId="07EEE6DD" w14:textId="4BCD15D3" w:rsidR="00DD44F3" w:rsidRPr="00DD644E" w:rsidRDefault="00FA1940" w:rsidP="00FA1940">
      <w:pPr>
        <w:jc w:val="both"/>
        <w:rPr>
          <w:rFonts w:ascii="Cambria" w:hAnsi="Cambria"/>
          <w:lang w:val="en-GB"/>
        </w:rPr>
      </w:pPr>
      <w:r w:rsidRPr="00DD644E">
        <w:rPr>
          <w:rFonts w:ascii="Cambria" w:hAnsi="Cambria"/>
          <w:lang w:val="en-GB"/>
        </w:rPr>
        <w:t xml:space="preserve">Expressions of interest </w:t>
      </w:r>
      <w:r w:rsidR="005D7D66" w:rsidRPr="00DD644E">
        <w:rPr>
          <w:rFonts w:ascii="Cambria" w:hAnsi="Cambria"/>
          <w:lang w:val="en-GB"/>
        </w:rPr>
        <w:t>from institution</w:t>
      </w:r>
      <w:r w:rsidRPr="00DD644E">
        <w:rPr>
          <w:rFonts w:ascii="Cambria" w:hAnsi="Cambria"/>
          <w:lang w:val="en-GB"/>
        </w:rPr>
        <w:t>s</w:t>
      </w:r>
      <w:r w:rsidR="005D7D66" w:rsidRPr="00DD644E">
        <w:rPr>
          <w:rFonts w:ascii="Cambria" w:hAnsi="Cambria"/>
          <w:lang w:val="en-GB"/>
        </w:rPr>
        <w:t xml:space="preserve"> </w:t>
      </w:r>
      <w:r w:rsidRPr="00DD644E">
        <w:rPr>
          <w:rFonts w:ascii="Cambria" w:hAnsi="Cambria"/>
          <w:lang w:val="en-GB"/>
        </w:rPr>
        <w:t xml:space="preserve">wishing </w:t>
      </w:r>
      <w:r w:rsidR="005D7D66" w:rsidRPr="00DD644E">
        <w:rPr>
          <w:rFonts w:ascii="Cambria" w:hAnsi="Cambria"/>
          <w:lang w:val="en-GB"/>
        </w:rPr>
        <w:t xml:space="preserve">to join GOARN may </w:t>
      </w:r>
      <w:r w:rsidRPr="00DD644E">
        <w:rPr>
          <w:rFonts w:ascii="Cambria" w:hAnsi="Cambria"/>
          <w:lang w:val="en-GB"/>
        </w:rPr>
        <w:t xml:space="preserve">reach the OST </w:t>
      </w:r>
      <w:r w:rsidR="005D7D66" w:rsidRPr="00DD644E">
        <w:rPr>
          <w:rFonts w:ascii="Cambria" w:hAnsi="Cambria"/>
          <w:lang w:val="en-GB"/>
        </w:rPr>
        <w:t>from different sources</w:t>
      </w:r>
      <w:r w:rsidRPr="00DD644E">
        <w:rPr>
          <w:rFonts w:ascii="Cambria" w:hAnsi="Cambria"/>
          <w:lang w:val="en-GB"/>
        </w:rPr>
        <w:t xml:space="preserve">. Possible channels </w:t>
      </w:r>
      <w:r w:rsidR="00FC34F7" w:rsidRPr="00DD644E">
        <w:rPr>
          <w:rFonts w:ascii="Cambria" w:hAnsi="Cambria"/>
          <w:lang w:val="en-GB"/>
        </w:rPr>
        <w:t xml:space="preserve">are </w:t>
      </w:r>
      <w:r w:rsidRPr="00DD644E">
        <w:rPr>
          <w:rFonts w:ascii="Cambria" w:hAnsi="Cambria"/>
          <w:lang w:val="en-GB"/>
        </w:rPr>
        <w:t>to initiate</w:t>
      </w:r>
      <w:r w:rsidR="004B1B9B" w:rsidRPr="00DD644E">
        <w:rPr>
          <w:rFonts w:ascii="Cambria" w:hAnsi="Cambria"/>
          <w:lang w:val="en-GB"/>
        </w:rPr>
        <w:t xml:space="preserve"> emails</w:t>
      </w:r>
      <w:r w:rsidR="00814498" w:rsidRPr="00DD644E">
        <w:rPr>
          <w:rFonts w:ascii="Cambria" w:hAnsi="Cambria"/>
          <w:lang w:val="en-GB"/>
        </w:rPr>
        <w:t xml:space="preserve"> to members of the OST or </w:t>
      </w:r>
      <w:hyperlink r:id="rId13" w:history="1">
        <w:r w:rsidR="00882542" w:rsidRPr="00DD644E">
          <w:rPr>
            <w:rStyle w:val="Hyperlink"/>
            <w:rFonts w:ascii="Cambria" w:hAnsi="Cambria"/>
            <w:lang w:val="en-GB"/>
          </w:rPr>
          <w:t>goarn@who.int</w:t>
        </w:r>
      </w:hyperlink>
      <w:r w:rsidR="004B1B9B" w:rsidRPr="00DD644E">
        <w:rPr>
          <w:rFonts w:ascii="Cambria" w:hAnsi="Cambria"/>
          <w:lang w:val="en-GB"/>
        </w:rPr>
        <w:t xml:space="preserve">, </w:t>
      </w:r>
      <w:r w:rsidR="001B3CDA" w:rsidRPr="00DD644E">
        <w:rPr>
          <w:rFonts w:ascii="Cambria" w:hAnsi="Cambria"/>
          <w:lang w:val="en-GB"/>
        </w:rPr>
        <w:t xml:space="preserve">or </w:t>
      </w:r>
      <w:r w:rsidR="004B1B9B" w:rsidRPr="00DD644E">
        <w:rPr>
          <w:rFonts w:ascii="Cambria" w:hAnsi="Cambria"/>
          <w:lang w:val="en-GB"/>
        </w:rPr>
        <w:t xml:space="preserve">submission through </w:t>
      </w:r>
      <w:r w:rsidRPr="00DD644E">
        <w:rPr>
          <w:rFonts w:ascii="Cambria" w:hAnsi="Cambria"/>
          <w:lang w:val="en-GB"/>
        </w:rPr>
        <w:t xml:space="preserve">the </w:t>
      </w:r>
      <w:r w:rsidR="004B1B9B" w:rsidRPr="00DD644E">
        <w:rPr>
          <w:rStyle w:val="KPActionChar"/>
          <w:rFonts w:ascii="Cambria" w:hAnsi="Cambria"/>
        </w:rPr>
        <w:t>Recommend a partner</w:t>
      </w:r>
      <w:r w:rsidR="004B1B9B" w:rsidRPr="00DD644E">
        <w:rPr>
          <w:rFonts w:ascii="Cambria" w:hAnsi="Cambria"/>
          <w:lang w:val="en-GB"/>
        </w:rPr>
        <w:t xml:space="preserve"> feature on the GOARN Knowledge platform</w:t>
      </w:r>
      <w:r w:rsidR="005D7D66" w:rsidRPr="00DD644E">
        <w:rPr>
          <w:rFonts w:ascii="Cambria" w:hAnsi="Cambria"/>
          <w:lang w:val="en-GB"/>
        </w:rPr>
        <w:t xml:space="preserve">. </w:t>
      </w:r>
    </w:p>
    <w:p w14:paraId="731B5591" w14:textId="77777777" w:rsidR="00811A02" w:rsidRPr="00DD644E" w:rsidRDefault="00811A02" w:rsidP="004B1B9B">
      <w:pPr>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4"/>
        <w:gridCol w:w="8536"/>
      </w:tblGrid>
      <w:tr w:rsidR="00811A02" w:rsidRPr="00EB6D0E" w14:paraId="49BA96A6" w14:textId="77777777" w:rsidTr="00A608C0">
        <w:trPr>
          <w:trHeight w:val="1247"/>
        </w:trPr>
        <w:tc>
          <w:tcPr>
            <w:tcW w:w="534" w:type="dxa"/>
            <w:shd w:val="clear" w:color="auto" w:fill="auto"/>
            <w:vAlign w:val="center"/>
          </w:tcPr>
          <w:p w14:paraId="7AAE9F19" w14:textId="77777777" w:rsidR="00811A02" w:rsidRPr="00DD644E" w:rsidRDefault="00811A02" w:rsidP="00104973">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181A7300" w14:textId="77777777" w:rsidR="00811A02" w:rsidRPr="00DD644E" w:rsidRDefault="00F51417" w:rsidP="005312F6">
            <w:pPr>
              <w:pStyle w:val="Tableimportantwording"/>
              <w:rPr>
                <w:rFonts w:ascii="Cambria" w:hAnsi="Cambria"/>
              </w:rPr>
            </w:pPr>
            <w:r w:rsidRPr="00DD644E">
              <w:rPr>
                <w:rFonts w:ascii="Cambria" w:hAnsi="Cambria"/>
              </w:rPr>
              <w:t>“</w:t>
            </w:r>
            <w:r w:rsidR="00811A02" w:rsidRPr="00DD644E">
              <w:rPr>
                <w:rFonts w:ascii="Cambria" w:hAnsi="Cambria"/>
              </w:rPr>
              <w:t>Recommend a partner</w:t>
            </w:r>
            <w:r w:rsidRPr="00DD644E">
              <w:rPr>
                <w:rFonts w:ascii="Cambria" w:hAnsi="Cambria"/>
              </w:rPr>
              <w:t>”</w:t>
            </w:r>
            <w:r w:rsidR="00811A02" w:rsidRPr="00DD644E">
              <w:rPr>
                <w:rFonts w:ascii="Cambria" w:hAnsi="Cambria"/>
              </w:rPr>
              <w:t xml:space="preserve"> feature on the GOAR</w:t>
            </w:r>
            <w:r w:rsidR="00A608C0" w:rsidRPr="00DD644E">
              <w:rPr>
                <w:rFonts w:ascii="Cambria" w:hAnsi="Cambria"/>
              </w:rPr>
              <w:t>N</w:t>
            </w:r>
            <w:r w:rsidR="00811A02" w:rsidRPr="00DD644E">
              <w:rPr>
                <w:rFonts w:ascii="Cambria" w:hAnsi="Cambria"/>
              </w:rPr>
              <w:t xml:space="preserve"> knowledge platform will </w:t>
            </w:r>
            <w:r w:rsidR="001B3CDA" w:rsidRPr="00DD644E">
              <w:rPr>
                <w:rFonts w:ascii="Cambria" w:hAnsi="Cambria"/>
              </w:rPr>
              <w:t xml:space="preserve">record submission, </w:t>
            </w:r>
            <w:r w:rsidR="00811A02" w:rsidRPr="00DD644E">
              <w:rPr>
                <w:rFonts w:ascii="Cambria" w:hAnsi="Cambria"/>
              </w:rPr>
              <w:t xml:space="preserve">send an </w:t>
            </w:r>
            <w:r w:rsidR="009E4BFB" w:rsidRPr="00DD644E">
              <w:rPr>
                <w:rFonts w:ascii="Cambria" w:hAnsi="Cambria"/>
              </w:rPr>
              <w:t>email</w:t>
            </w:r>
            <w:r w:rsidR="00811A02" w:rsidRPr="00DD644E">
              <w:rPr>
                <w:rFonts w:ascii="Cambria" w:hAnsi="Cambria"/>
              </w:rPr>
              <w:t xml:space="preserve"> and alert GOARN OST. This feature does not </w:t>
            </w:r>
            <w:r w:rsidR="00A608C0" w:rsidRPr="00DD644E">
              <w:rPr>
                <w:rFonts w:ascii="Cambria" w:hAnsi="Cambria"/>
              </w:rPr>
              <w:t xml:space="preserve">automatically </w:t>
            </w:r>
            <w:r w:rsidR="0056554F" w:rsidRPr="00DD644E">
              <w:rPr>
                <w:rFonts w:ascii="Cambria" w:hAnsi="Cambria"/>
              </w:rPr>
              <w:t xml:space="preserve">create </w:t>
            </w:r>
            <w:r w:rsidR="00A608C0" w:rsidRPr="00DD644E">
              <w:rPr>
                <w:rFonts w:ascii="Cambria" w:hAnsi="Cambria"/>
              </w:rPr>
              <w:t xml:space="preserve">partner </w:t>
            </w:r>
            <w:r w:rsidR="0056554F" w:rsidRPr="00DD644E">
              <w:rPr>
                <w:rFonts w:ascii="Cambria" w:hAnsi="Cambria"/>
              </w:rPr>
              <w:t xml:space="preserve">institution profile </w:t>
            </w:r>
            <w:r w:rsidR="00A608C0" w:rsidRPr="00DD644E">
              <w:rPr>
                <w:rFonts w:ascii="Cambria" w:hAnsi="Cambria"/>
              </w:rPr>
              <w:t xml:space="preserve">on the KP. </w:t>
            </w:r>
          </w:p>
        </w:tc>
      </w:tr>
    </w:tbl>
    <w:p w14:paraId="16323B5E" w14:textId="77777777" w:rsidR="00DD44F3" w:rsidRPr="00DD644E" w:rsidRDefault="00DD44F3" w:rsidP="002A3424">
      <w:pPr>
        <w:rPr>
          <w:rFonts w:ascii="Cambria" w:hAnsi="Cambria"/>
          <w:lang w:val="en-GB"/>
        </w:rPr>
      </w:pPr>
    </w:p>
    <w:p w14:paraId="201C4F8E" w14:textId="77777777" w:rsidR="005D7D66" w:rsidRPr="00DD644E" w:rsidRDefault="005D7D66" w:rsidP="00013FB0">
      <w:pPr>
        <w:jc w:val="both"/>
        <w:rPr>
          <w:rFonts w:ascii="Cambria" w:hAnsi="Cambria"/>
          <w:lang w:val="en-GB"/>
        </w:rPr>
      </w:pPr>
      <w:r w:rsidRPr="00DD644E">
        <w:rPr>
          <w:rFonts w:ascii="Cambria" w:hAnsi="Cambria"/>
          <w:lang w:val="en-GB"/>
        </w:rPr>
        <w:t xml:space="preserve">All activities </w:t>
      </w:r>
      <w:r w:rsidR="00F01351" w:rsidRPr="00DD644E">
        <w:rPr>
          <w:rFonts w:ascii="Cambria" w:hAnsi="Cambria"/>
          <w:lang w:val="en-GB"/>
        </w:rPr>
        <w:t xml:space="preserve">starting from </w:t>
      </w:r>
      <w:r w:rsidR="00676E81" w:rsidRPr="00DD644E">
        <w:rPr>
          <w:rFonts w:ascii="Cambria" w:hAnsi="Cambria"/>
          <w:lang w:val="en-GB"/>
        </w:rPr>
        <w:t xml:space="preserve">submitting </w:t>
      </w:r>
      <w:r w:rsidRPr="00DD644E">
        <w:rPr>
          <w:rFonts w:ascii="Cambria" w:hAnsi="Cambria"/>
          <w:lang w:val="en-GB"/>
        </w:rPr>
        <w:t xml:space="preserve">initial interest </w:t>
      </w:r>
      <w:r w:rsidR="00DD44F3" w:rsidRPr="00DD644E">
        <w:rPr>
          <w:rFonts w:ascii="Cambria" w:hAnsi="Cambria"/>
          <w:lang w:val="en-GB"/>
        </w:rPr>
        <w:t xml:space="preserve">from applying institution </w:t>
      </w:r>
      <w:r w:rsidR="00F01351" w:rsidRPr="00DD644E">
        <w:rPr>
          <w:rFonts w:ascii="Cambria" w:hAnsi="Cambria"/>
          <w:lang w:val="en-GB"/>
        </w:rPr>
        <w:t xml:space="preserve">to join GOARN </w:t>
      </w:r>
      <w:r w:rsidR="00F70C5A" w:rsidRPr="00DD644E">
        <w:rPr>
          <w:rFonts w:ascii="Cambria" w:hAnsi="Cambria"/>
          <w:lang w:val="en-GB"/>
        </w:rPr>
        <w:t xml:space="preserve">to </w:t>
      </w:r>
      <w:r w:rsidRPr="00DD644E">
        <w:rPr>
          <w:rFonts w:ascii="Cambria" w:hAnsi="Cambria"/>
          <w:lang w:val="en-GB"/>
        </w:rPr>
        <w:t xml:space="preserve">informing institution about the outcome </w:t>
      </w:r>
      <w:r w:rsidR="00F70C5A" w:rsidRPr="00DD644E">
        <w:rPr>
          <w:rFonts w:ascii="Cambria" w:hAnsi="Cambria"/>
          <w:lang w:val="en-GB"/>
        </w:rPr>
        <w:t xml:space="preserve">of their application </w:t>
      </w:r>
      <w:r w:rsidRPr="00DD644E">
        <w:rPr>
          <w:rFonts w:ascii="Cambria" w:hAnsi="Cambria"/>
          <w:lang w:val="en-GB"/>
        </w:rPr>
        <w:t xml:space="preserve">may be completed within a day, and </w:t>
      </w:r>
      <w:r w:rsidRPr="00DD644E">
        <w:rPr>
          <w:rFonts w:ascii="Cambria" w:hAnsi="Cambria"/>
          <w:lang w:val="en-GB"/>
        </w:rPr>
        <w:lastRenderedPageBreak/>
        <w:t xml:space="preserve">should not go beyond a week – unless there are issues which require further </w:t>
      </w:r>
      <w:r w:rsidR="00DD44F3" w:rsidRPr="00DD644E">
        <w:rPr>
          <w:rFonts w:ascii="Cambria" w:hAnsi="Cambria"/>
          <w:lang w:val="en-GB"/>
        </w:rPr>
        <w:t xml:space="preserve">internal </w:t>
      </w:r>
      <w:r w:rsidRPr="00DD644E">
        <w:rPr>
          <w:rFonts w:ascii="Cambria" w:hAnsi="Cambria"/>
          <w:lang w:val="en-GB"/>
        </w:rPr>
        <w:t xml:space="preserve">discussion </w:t>
      </w:r>
      <w:r w:rsidR="004B1B9B" w:rsidRPr="00DD644E">
        <w:rPr>
          <w:rFonts w:ascii="Cambria" w:hAnsi="Cambria"/>
          <w:lang w:val="en-GB"/>
        </w:rPr>
        <w:t>with</w:t>
      </w:r>
      <w:r w:rsidR="00F70C5A" w:rsidRPr="00DD644E">
        <w:rPr>
          <w:rFonts w:ascii="Cambria" w:hAnsi="Cambria"/>
          <w:lang w:val="en-GB"/>
        </w:rPr>
        <w:t xml:space="preserve">in </w:t>
      </w:r>
      <w:r w:rsidR="004B1B9B" w:rsidRPr="00DD644E">
        <w:rPr>
          <w:rFonts w:ascii="Cambria" w:hAnsi="Cambria"/>
          <w:lang w:val="en-GB"/>
        </w:rPr>
        <w:t>OST</w:t>
      </w:r>
      <w:r w:rsidR="00F70C5A" w:rsidRPr="00DD644E">
        <w:rPr>
          <w:rFonts w:ascii="Cambria" w:hAnsi="Cambria"/>
          <w:lang w:val="en-GB"/>
        </w:rPr>
        <w:t xml:space="preserve">, </w:t>
      </w:r>
      <w:r w:rsidR="00013FB0" w:rsidRPr="00DD644E">
        <w:rPr>
          <w:rFonts w:ascii="Cambria" w:hAnsi="Cambria"/>
          <w:lang w:val="en-GB"/>
        </w:rPr>
        <w:t xml:space="preserve">or consultations with </w:t>
      </w:r>
      <w:r w:rsidR="00F70C5A" w:rsidRPr="00DD644E">
        <w:rPr>
          <w:rFonts w:ascii="Cambria" w:hAnsi="Cambria"/>
          <w:lang w:val="en-GB"/>
        </w:rPr>
        <w:t xml:space="preserve">appropriate WHO Regional Office </w:t>
      </w:r>
      <w:r w:rsidR="0056554F" w:rsidRPr="00DD644E">
        <w:rPr>
          <w:rFonts w:ascii="Cambria" w:hAnsi="Cambria"/>
          <w:lang w:val="en-GB"/>
        </w:rPr>
        <w:t>and /or SCOM</w:t>
      </w:r>
      <w:r w:rsidR="00F70C5A" w:rsidRPr="00DD644E">
        <w:rPr>
          <w:rFonts w:ascii="Cambria" w:hAnsi="Cambria"/>
          <w:lang w:val="en-GB"/>
        </w:rPr>
        <w:t>,</w:t>
      </w:r>
      <w:r w:rsidR="0056554F" w:rsidRPr="00DD644E">
        <w:rPr>
          <w:rFonts w:ascii="Cambria" w:hAnsi="Cambria"/>
          <w:lang w:val="en-GB"/>
        </w:rPr>
        <w:t xml:space="preserve"> </w:t>
      </w:r>
      <w:r w:rsidR="00DD44F3" w:rsidRPr="00DD644E">
        <w:rPr>
          <w:rFonts w:ascii="Cambria" w:hAnsi="Cambria"/>
          <w:lang w:val="en-GB"/>
        </w:rPr>
        <w:t xml:space="preserve">or </w:t>
      </w:r>
      <w:r w:rsidR="00013FB0" w:rsidRPr="00DD644E">
        <w:rPr>
          <w:rFonts w:ascii="Cambria" w:hAnsi="Cambria"/>
          <w:lang w:val="en-GB"/>
        </w:rPr>
        <w:t xml:space="preserve">if </w:t>
      </w:r>
      <w:r w:rsidR="00DD44F3" w:rsidRPr="00DD644E">
        <w:rPr>
          <w:rFonts w:ascii="Cambria" w:hAnsi="Cambria"/>
          <w:lang w:val="en-GB"/>
        </w:rPr>
        <w:t xml:space="preserve">additional details </w:t>
      </w:r>
      <w:r w:rsidR="00013FB0" w:rsidRPr="00DD644E">
        <w:rPr>
          <w:rFonts w:ascii="Cambria" w:hAnsi="Cambria"/>
          <w:lang w:val="en-GB"/>
        </w:rPr>
        <w:t xml:space="preserve">are required </w:t>
      </w:r>
      <w:r w:rsidR="00DD44F3" w:rsidRPr="00DD644E">
        <w:rPr>
          <w:rFonts w:ascii="Cambria" w:hAnsi="Cambria"/>
          <w:lang w:val="en-GB"/>
        </w:rPr>
        <w:t xml:space="preserve">from applying </w:t>
      </w:r>
      <w:r w:rsidRPr="00DD644E">
        <w:rPr>
          <w:rFonts w:ascii="Cambria" w:hAnsi="Cambria"/>
          <w:lang w:val="en-GB"/>
        </w:rPr>
        <w:t xml:space="preserve">institution. </w:t>
      </w:r>
    </w:p>
    <w:p w14:paraId="7924BC38" w14:textId="7AD6B70D" w:rsidR="00DD44F3" w:rsidRPr="00DD644E" w:rsidRDefault="00DD44F3" w:rsidP="00A5488A">
      <w:pPr>
        <w:jc w:val="both"/>
        <w:rPr>
          <w:rFonts w:ascii="Cambria" w:hAnsi="Cambria"/>
          <w:lang w:val="en-GB"/>
        </w:rPr>
      </w:pPr>
    </w:p>
    <w:p w14:paraId="1155B50C" w14:textId="77777777" w:rsidR="00A15629" w:rsidRPr="00DD644E" w:rsidRDefault="00A15629" w:rsidP="00A5488A">
      <w:pPr>
        <w:jc w:val="both"/>
        <w:rPr>
          <w:rFonts w:ascii="Cambria" w:hAnsi="Cambria"/>
          <w:lang w:val="en-GB"/>
        </w:rPr>
      </w:pPr>
      <w:r w:rsidRPr="00DD644E">
        <w:rPr>
          <w:rFonts w:ascii="Cambria" w:hAnsi="Cambria"/>
          <w:lang w:val="en-GB"/>
        </w:rPr>
        <w:t xml:space="preserve">The following sequence of </w:t>
      </w:r>
      <w:r w:rsidR="009313D5" w:rsidRPr="00DD644E">
        <w:rPr>
          <w:rFonts w:ascii="Cambria" w:hAnsi="Cambria"/>
          <w:lang w:val="en-GB"/>
        </w:rPr>
        <w:t xml:space="preserve">key </w:t>
      </w:r>
      <w:r w:rsidRPr="00DD644E">
        <w:rPr>
          <w:rFonts w:ascii="Cambria" w:hAnsi="Cambria"/>
          <w:lang w:val="en-GB"/>
        </w:rPr>
        <w:t>events applies when institutions express their interest to join GOARN</w:t>
      </w:r>
      <w:r w:rsidR="005D7D66" w:rsidRPr="00DD644E">
        <w:rPr>
          <w:rFonts w:ascii="Cambria" w:hAnsi="Cambria"/>
          <w:lang w:val="en-GB"/>
        </w:rPr>
        <w:t>.</w:t>
      </w:r>
      <w:r w:rsidRPr="00DD644E">
        <w:rPr>
          <w:rFonts w:ascii="Cambria" w:hAnsi="Cambria"/>
          <w:lang w:val="en-GB"/>
        </w:rPr>
        <w:t xml:space="preserve"> </w:t>
      </w:r>
    </w:p>
    <w:p w14:paraId="1DBED462" w14:textId="1C8E5BF5" w:rsidR="00AC6261" w:rsidRPr="00DD644E" w:rsidRDefault="00AC6261" w:rsidP="000B0AD0">
      <w:pPr>
        <w:pStyle w:val="Heading3"/>
        <w:rPr>
          <w:lang w:val="en-GB"/>
        </w:rPr>
      </w:pPr>
      <w:r w:rsidRPr="00DD644E">
        <w:rPr>
          <w:lang w:val="en-GB"/>
        </w:rPr>
        <w:t>Quickstep table – Joining GOARN</w:t>
      </w:r>
    </w:p>
    <w:tbl>
      <w:tblPr>
        <w:tblStyle w:val="TableGrid"/>
        <w:tblW w:w="9805" w:type="dxa"/>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Look w:val="04A0" w:firstRow="1" w:lastRow="0" w:firstColumn="1" w:lastColumn="0" w:noHBand="0" w:noVBand="1"/>
      </w:tblPr>
      <w:tblGrid>
        <w:gridCol w:w="676"/>
        <w:gridCol w:w="668"/>
        <w:gridCol w:w="174"/>
        <w:gridCol w:w="1298"/>
        <w:gridCol w:w="176"/>
        <w:gridCol w:w="2384"/>
        <w:gridCol w:w="174"/>
        <w:gridCol w:w="723"/>
        <w:gridCol w:w="1454"/>
        <w:gridCol w:w="2078"/>
      </w:tblGrid>
      <w:tr w:rsidR="001B3CDA" w:rsidRPr="00EB6D0E" w14:paraId="7E1C14B0" w14:textId="77777777" w:rsidTr="000B0AD0">
        <w:trPr>
          <w:trHeight w:val="510"/>
        </w:trPr>
        <w:tc>
          <w:tcPr>
            <w:tcW w:w="676" w:type="dxa"/>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shd w:val="clear" w:color="auto" w:fill="D9D9D9" w:themeFill="background1" w:themeFillShade="D9"/>
            <w:vAlign w:val="center"/>
          </w:tcPr>
          <w:p w14:paraId="6BEAA383" w14:textId="77777777" w:rsidR="001B3CDA" w:rsidRPr="00DD644E" w:rsidRDefault="001B3CDA" w:rsidP="00B21333">
            <w:pPr>
              <w:rPr>
                <w:rFonts w:ascii="Cambria" w:hAnsi="Cambria"/>
                <w:b/>
                <w:bCs/>
                <w:lang w:val="en-GB"/>
              </w:rPr>
            </w:pPr>
            <w:r w:rsidRPr="00DD644E">
              <w:rPr>
                <w:rFonts w:ascii="Cambria" w:hAnsi="Cambria"/>
                <w:b/>
                <w:bCs/>
                <w:lang w:val="en-GB"/>
              </w:rPr>
              <w:t>Step</w:t>
            </w:r>
          </w:p>
        </w:tc>
        <w:tc>
          <w:tcPr>
            <w:tcW w:w="5870" w:type="dxa"/>
            <w:gridSpan w:val="7"/>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shd w:val="clear" w:color="auto" w:fill="D9D9D9" w:themeFill="background1" w:themeFillShade="D9"/>
            <w:vAlign w:val="center"/>
          </w:tcPr>
          <w:p w14:paraId="238FC1A4" w14:textId="77777777" w:rsidR="001B3CDA" w:rsidRPr="00DD644E" w:rsidRDefault="001B3CDA" w:rsidP="00B21333">
            <w:pPr>
              <w:rPr>
                <w:rFonts w:ascii="Cambria" w:hAnsi="Cambria"/>
                <w:b/>
                <w:bCs/>
                <w:lang w:val="en-GB"/>
              </w:rPr>
            </w:pPr>
            <w:r w:rsidRPr="00DD644E">
              <w:rPr>
                <w:rFonts w:ascii="Cambria" w:hAnsi="Cambria"/>
                <w:b/>
                <w:bCs/>
                <w:lang w:val="en-GB"/>
              </w:rPr>
              <w:t>Name</w:t>
            </w:r>
          </w:p>
        </w:tc>
        <w:tc>
          <w:tcPr>
            <w:tcW w:w="1099" w:type="dxa"/>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shd w:val="clear" w:color="auto" w:fill="D9D9D9" w:themeFill="background1" w:themeFillShade="D9"/>
            <w:vAlign w:val="center"/>
          </w:tcPr>
          <w:p w14:paraId="5D047D87" w14:textId="77777777" w:rsidR="001B3CDA" w:rsidRPr="00DD644E" w:rsidRDefault="001B3CDA" w:rsidP="00B21333">
            <w:pPr>
              <w:rPr>
                <w:rFonts w:ascii="Cambria" w:hAnsi="Cambria"/>
                <w:b/>
                <w:bCs/>
                <w:lang w:val="en-GB"/>
              </w:rPr>
            </w:pPr>
            <w:r w:rsidRPr="00DD644E">
              <w:rPr>
                <w:rFonts w:ascii="Cambria" w:hAnsi="Cambria"/>
                <w:b/>
                <w:bCs/>
                <w:lang w:val="en-GB"/>
              </w:rPr>
              <w:t>Responsible</w:t>
            </w:r>
          </w:p>
        </w:tc>
        <w:tc>
          <w:tcPr>
            <w:tcW w:w="2160" w:type="dxa"/>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shd w:val="clear" w:color="auto" w:fill="D9D9D9" w:themeFill="background1" w:themeFillShade="D9"/>
            <w:vAlign w:val="center"/>
          </w:tcPr>
          <w:p w14:paraId="105092CA" w14:textId="66D44428" w:rsidR="001B3CDA" w:rsidRPr="00DD644E" w:rsidRDefault="001B3CDA" w:rsidP="00B21333">
            <w:pPr>
              <w:rPr>
                <w:rFonts w:ascii="Cambria" w:hAnsi="Cambria"/>
                <w:b/>
                <w:bCs/>
                <w:lang w:val="en-GB"/>
              </w:rPr>
            </w:pPr>
            <w:r w:rsidRPr="00DD644E">
              <w:rPr>
                <w:rFonts w:ascii="Cambria" w:hAnsi="Cambria"/>
                <w:b/>
                <w:bCs/>
                <w:lang w:val="en-GB"/>
              </w:rPr>
              <w:t>Consult</w:t>
            </w:r>
            <w:r w:rsidR="00AC6261" w:rsidRPr="00DD644E">
              <w:rPr>
                <w:rFonts w:ascii="Cambria" w:hAnsi="Cambria"/>
                <w:b/>
                <w:bCs/>
                <w:lang w:val="en-GB"/>
              </w:rPr>
              <w:t xml:space="preserve"> (+update)</w:t>
            </w:r>
          </w:p>
        </w:tc>
      </w:tr>
      <w:tr w:rsidR="001B3CDA" w:rsidRPr="00EB6D0E" w14:paraId="4C041E3A" w14:textId="77777777" w:rsidTr="000B0AD0">
        <w:trPr>
          <w:trHeight w:val="567"/>
        </w:trPr>
        <w:tc>
          <w:tcPr>
            <w:tcW w:w="676" w:type="dxa"/>
            <w:tcBorders>
              <w:top w:val="single" w:sz="4" w:space="0" w:color="808080" w:themeColor="background1" w:themeShade="80"/>
            </w:tcBorders>
            <w:shd w:val="clear" w:color="auto" w:fill="FCB46E" w:themeFill="accent6" w:themeFillTint="99"/>
            <w:vAlign w:val="center"/>
          </w:tcPr>
          <w:p w14:paraId="1652A4D1" w14:textId="77777777" w:rsidR="001B3CDA" w:rsidRPr="00DD644E" w:rsidRDefault="001B3CDA" w:rsidP="00B21333">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1</w:t>
            </w:r>
          </w:p>
        </w:tc>
        <w:tc>
          <w:tcPr>
            <w:tcW w:w="5870" w:type="dxa"/>
            <w:gridSpan w:val="7"/>
            <w:tcBorders>
              <w:top w:val="single" w:sz="4" w:space="0" w:color="808080" w:themeColor="background1" w:themeShade="80"/>
            </w:tcBorders>
            <w:vAlign w:val="center"/>
          </w:tcPr>
          <w:p w14:paraId="7B89A995" w14:textId="77777777" w:rsidR="001B3CDA" w:rsidRPr="00DD644E" w:rsidRDefault="001B3CDA" w:rsidP="001B3CDA">
            <w:pPr>
              <w:rPr>
                <w:rFonts w:ascii="Cambria" w:hAnsi="Cambria"/>
                <w:lang w:val="en-GB"/>
              </w:rPr>
            </w:pPr>
            <w:r w:rsidRPr="00DD644E">
              <w:rPr>
                <w:rFonts w:ascii="Cambria" w:hAnsi="Cambria"/>
                <w:lang w:val="en-GB"/>
              </w:rPr>
              <w:t>Submit institutional interest to join GOARN</w:t>
            </w:r>
          </w:p>
        </w:tc>
        <w:tc>
          <w:tcPr>
            <w:tcW w:w="1099" w:type="dxa"/>
            <w:tcBorders>
              <w:top w:val="single" w:sz="4" w:space="0" w:color="808080" w:themeColor="background1" w:themeShade="80"/>
            </w:tcBorders>
            <w:vAlign w:val="center"/>
          </w:tcPr>
          <w:p w14:paraId="6B3BBA27" w14:textId="77777777" w:rsidR="001B3CDA" w:rsidRPr="00DD644E" w:rsidRDefault="005D1A80" w:rsidP="005D1A80">
            <w:pPr>
              <w:rPr>
                <w:rFonts w:ascii="Cambria" w:hAnsi="Cambria"/>
                <w:lang w:val="en-GB"/>
              </w:rPr>
            </w:pPr>
            <w:r w:rsidRPr="00DD644E">
              <w:rPr>
                <w:rFonts w:ascii="Cambria" w:hAnsi="Cambria"/>
                <w:lang w:val="en-GB"/>
              </w:rPr>
              <w:t>Applying institution</w:t>
            </w:r>
          </w:p>
        </w:tc>
        <w:tc>
          <w:tcPr>
            <w:tcW w:w="2160" w:type="dxa"/>
            <w:tcBorders>
              <w:top w:val="single" w:sz="4" w:space="0" w:color="808080" w:themeColor="background1" w:themeShade="80"/>
            </w:tcBorders>
            <w:vAlign w:val="center"/>
          </w:tcPr>
          <w:p w14:paraId="6D616247" w14:textId="77777777" w:rsidR="001B3CDA" w:rsidRPr="00DD644E" w:rsidRDefault="001B3CDA" w:rsidP="00B21333">
            <w:pPr>
              <w:rPr>
                <w:rFonts w:ascii="Cambria" w:hAnsi="Cambria"/>
                <w:lang w:val="en-GB"/>
              </w:rPr>
            </w:pPr>
            <w:r w:rsidRPr="00DD644E">
              <w:rPr>
                <w:rFonts w:ascii="Cambria" w:hAnsi="Cambria"/>
                <w:lang w:val="en-GB"/>
              </w:rPr>
              <w:t>-</w:t>
            </w:r>
          </w:p>
        </w:tc>
      </w:tr>
      <w:tr w:rsidR="001B3CDA" w:rsidRPr="00EB6D0E" w14:paraId="5A64A51E" w14:textId="77777777" w:rsidTr="000B0AD0">
        <w:trPr>
          <w:trHeight w:val="567"/>
        </w:trPr>
        <w:tc>
          <w:tcPr>
            <w:tcW w:w="676" w:type="dxa"/>
            <w:tcBorders>
              <w:bottom w:val="single" w:sz="4" w:space="0" w:color="7F7F7F" w:themeColor="text1" w:themeTint="80"/>
            </w:tcBorders>
            <w:shd w:val="clear" w:color="auto" w:fill="FA840E"/>
            <w:vAlign w:val="center"/>
          </w:tcPr>
          <w:p w14:paraId="55086837" w14:textId="77777777" w:rsidR="001B3CDA" w:rsidRPr="00DD644E" w:rsidRDefault="001B3CDA" w:rsidP="00B21333">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2</w:t>
            </w:r>
          </w:p>
        </w:tc>
        <w:tc>
          <w:tcPr>
            <w:tcW w:w="5870" w:type="dxa"/>
            <w:gridSpan w:val="7"/>
            <w:vAlign w:val="center"/>
          </w:tcPr>
          <w:p w14:paraId="3E92FB52" w14:textId="77777777" w:rsidR="001B3CDA" w:rsidRPr="00DD644E" w:rsidRDefault="001B3CDA" w:rsidP="001B3CDA">
            <w:pPr>
              <w:rPr>
                <w:rFonts w:ascii="Cambria" w:hAnsi="Cambria"/>
                <w:lang w:val="en-GB"/>
              </w:rPr>
            </w:pPr>
            <w:r w:rsidRPr="00DD644E">
              <w:rPr>
                <w:rFonts w:ascii="Cambria" w:hAnsi="Cambria"/>
                <w:lang w:val="en-GB"/>
              </w:rPr>
              <w:t>Decision</w:t>
            </w:r>
            <w:r w:rsidR="00202AFB" w:rsidRPr="00DD644E">
              <w:rPr>
                <w:rFonts w:ascii="Cambria" w:hAnsi="Cambria"/>
                <w:lang w:val="en-GB"/>
              </w:rPr>
              <w:t xml:space="preserve"> on eligibility of the applying institution to join GOARN</w:t>
            </w:r>
          </w:p>
        </w:tc>
        <w:tc>
          <w:tcPr>
            <w:tcW w:w="1099" w:type="dxa"/>
            <w:vAlign w:val="center"/>
          </w:tcPr>
          <w:p w14:paraId="27C03D80" w14:textId="77777777" w:rsidR="001B3CDA" w:rsidRPr="00DD644E" w:rsidRDefault="001B3CDA" w:rsidP="001B3CDA">
            <w:pPr>
              <w:rPr>
                <w:rFonts w:ascii="Cambria" w:hAnsi="Cambria"/>
                <w:lang w:val="en-GB"/>
              </w:rPr>
            </w:pPr>
            <w:r w:rsidRPr="00DD644E">
              <w:rPr>
                <w:rFonts w:ascii="Cambria" w:hAnsi="Cambria"/>
                <w:lang w:val="en-GB"/>
              </w:rPr>
              <w:t>GOARN Project manager</w:t>
            </w:r>
          </w:p>
        </w:tc>
        <w:tc>
          <w:tcPr>
            <w:tcW w:w="2160" w:type="dxa"/>
            <w:vAlign w:val="center"/>
          </w:tcPr>
          <w:p w14:paraId="150420A2" w14:textId="77777777" w:rsidR="001B3CDA" w:rsidRPr="00DD644E" w:rsidRDefault="001B3CDA" w:rsidP="00676E81">
            <w:pPr>
              <w:rPr>
                <w:rFonts w:ascii="Cambria" w:hAnsi="Cambria"/>
                <w:lang w:val="en-GB"/>
              </w:rPr>
            </w:pPr>
            <w:r w:rsidRPr="00DD644E">
              <w:rPr>
                <w:rFonts w:ascii="Cambria" w:hAnsi="Cambria"/>
                <w:lang w:val="en-GB"/>
              </w:rPr>
              <w:t>RO</w:t>
            </w:r>
            <w:r w:rsidR="00676E81" w:rsidRPr="00DD644E">
              <w:rPr>
                <w:rFonts w:ascii="Cambria" w:hAnsi="Cambria"/>
                <w:lang w:val="en-GB"/>
              </w:rPr>
              <w:t>, Technical Units, Other networks</w:t>
            </w:r>
          </w:p>
        </w:tc>
      </w:tr>
      <w:tr w:rsidR="00825CF1" w:rsidRPr="00EB6D0E" w14:paraId="6072274C" w14:textId="77777777" w:rsidTr="000B0AD0">
        <w:trPr>
          <w:trHeight w:val="567"/>
        </w:trPr>
        <w:tc>
          <w:tcPr>
            <w:tcW w:w="676" w:type="dxa"/>
            <w:tcBorders>
              <w:bottom w:val="single" w:sz="4" w:space="0" w:color="7F7F7F" w:themeColor="text1" w:themeTint="80"/>
            </w:tcBorders>
            <w:shd w:val="clear" w:color="auto" w:fill="FA840E"/>
            <w:vAlign w:val="center"/>
          </w:tcPr>
          <w:p w14:paraId="621F4790" w14:textId="77777777" w:rsidR="00825CF1" w:rsidRPr="00DD644E" w:rsidRDefault="00825CF1" w:rsidP="00B21333">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3</w:t>
            </w:r>
          </w:p>
        </w:tc>
        <w:tc>
          <w:tcPr>
            <w:tcW w:w="5870" w:type="dxa"/>
            <w:gridSpan w:val="7"/>
            <w:vAlign w:val="center"/>
          </w:tcPr>
          <w:p w14:paraId="65094D15" w14:textId="77777777" w:rsidR="00825CF1" w:rsidRPr="00DD644E" w:rsidRDefault="00825CF1" w:rsidP="001B3CDA">
            <w:pPr>
              <w:rPr>
                <w:rFonts w:ascii="Cambria" w:hAnsi="Cambria"/>
                <w:lang w:val="en-GB"/>
              </w:rPr>
            </w:pPr>
            <w:r w:rsidRPr="00DD644E">
              <w:rPr>
                <w:rFonts w:ascii="Cambria" w:hAnsi="Cambria"/>
                <w:lang w:val="en-GB"/>
              </w:rPr>
              <w:t>Create institutional profile on the KP</w:t>
            </w:r>
            <w:r w:rsidR="00202AFB" w:rsidRPr="00DD644E">
              <w:rPr>
                <w:rFonts w:ascii="Cambria" w:hAnsi="Cambria"/>
                <w:lang w:val="en-GB"/>
              </w:rPr>
              <w:t xml:space="preserve"> (</w:t>
            </w:r>
            <w:r w:rsidR="00202AFB" w:rsidRPr="00DD644E">
              <w:rPr>
                <w:rFonts w:ascii="Cambria" w:hAnsi="Cambria"/>
                <w:i/>
                <w:iCs/>
                <w:lang w:val="en-GB"/>
              </w:rPr>
              <w:t>subject to approval outcome in step #2</w:t>
            </w:r>
            <w:r w:rsidR="00202AFB" w:rsidRPr="00DD644E">
              <w:rPr>
                <w:rFonts w:ascii="Cambria" w:hAnsi="Cambria"/>
                <w:lang w:val="en-GB"/>
              </w:rPr>
              <w:t>)</w:t>
            </w:r>
          </w:p>
        </w:tc>
        <w:tc>
          <w:tcPr>
            <w:tcW w:w="1099" w:type="dxa"/>
            <w:vAlign w:val="center"/>
          </w:tcPr>
          <w:p w14:paraId="30DEFC71" w14:textId="77777777" w:rsidR="00825CF1" w:rsidRPr="00DD644E" w:rsidRDefault="00825CF1" w:rsidP="001B3CDA">
            <w:pPr>
              <w:rPr>
                <w:rFonts w:ascii="Cambria" w:hAnsi="Cambria"/>
                <w:lang w:val="en-GB"/>
              </w:rPr>
            </w:pPr>
            <w:r w:rsidRPr="00DD644E">
              <w:rPr>
                <w:rFonts w:ascii="Cambria" w:hAnsi="Cambria"/>
                <w:lang w:val="en-GB"/>
              </w:rPr>
              <w:t>GOARN OST</w:t>
            </w:r>
          </w:p>
        </w:tc>
        <w:tc>
          <w:tcPr>
            <w:tcW w:w="2160" w:type="dxa"/>
            <w:vAlign w:val="center"/>
          </w:tcPr>
          <w:p w14:paraId="75873E69" w14:textId="77777777" w:rsidR="00825CF1" w:rsidRPr="00DD644E" w:rsidRDefault="00825CF1" w:rsidP="00B21333">
            <w:pPr>
              <w:rPr>
                <w:rFonts w:ascii="Cambria" w:hAnsi="Cambria"/>
                <w:lang w:val="en-GB"/>
              </w:rPr>
            </w:pPr>
            <w:r w:rsidRPr="00DD644E">
              <w:rPr>
                <w:rFonts w:ascii="Cambria" w:hAnsi="Cambria"/>
                <w:lang w:val="en-GB"/>
              </w:rPr>
              <w:t>-</w:t>
            </w:r>
          </w:p>
        </w:tc>
      </w:tr>
      <w:tr w:rsidR="001B3CDA" w:rsidRPr="00EB6D0E" w14:paraId="366812EA" w14:textId="77777777" w:rsidTr="000B0AD0">
        <w:trPr>
          <w:trHeight w:val="567"/>
        </w:trPr>
        <w:tc>
          <w:tcPr>
            <w:tcW w:w="676" w:type="dxa"/>
            <w:tcBorders>
              <w:bottom w:val="single" w:sz="4" w:space="0" w:color="7F7F7F" w:themeColor="text1" w:themeTint="80"/>
            </w:tcBorders>
            <w:shd w:val="clear" w:color="auto" w:fill="FA840E"/>
            <w:vAlign w:val="center"/>
          </w:tcPr>
          <w:p w14:paraId="165A70D8" w14:textId="77777777" w:rsidR="001B3CDA" w:rsidRPr="00DD644E" w:rsidRDefault="00825CF1" w:rsidP="00B21333">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4</w:t>
            </w:r>
          </w:p>
        </w:tc>
        <w:tc>
          <w:tcPr>
            <w:tcW w:w="5870" w:type="dxa"/>
            <w:gridSpan w:val="7"/>
            <w:vAlign w:val="center"/>
          </w:tcPr>
          <w:p w14:paraId="26A7C6F7" w14:textId="77777777" w:rsidR="001B3CDA" w:rsidRPr="00DD644E" w:rsidRDefault="001B3CDA" w:rsidP="00B21333">
            <w:pPr>
              <w:rPr>
                <w:rFonts w:ascii="Cambria" w:hAnsi="Cambria"/>
                <w:lang w:val="en-GB"/>
              </w:rPr>
            </w:pPr>
            <w:r w:rsidRPr="00DD644E">
              <w:rPr>
                <w:rFonts w:ascii="Cambria" w:hAnsi="Cambria"/>
                <w:lang w:val="en-GB"/>
              </w:rPr>
              <w:t>Inform institution</w:t>
            </w:r>
          </w:p>
        </w:tc>
        <w:tc>
          <w:tcPr>
            <w:tcW w:w="1099" w:type="dxa"/>
            <w:vAlign w:val="center"/>
          </w:tcPr>
          <w:p w14:paraId="0D88C9ED" w14:textId="77777777" w:rsidR="001B3CDA" w:rsidRPr="00DD644E" w:rsidRDefault="001B3CDA" w:rsidP="001B3CDA">
            <w:pPr>
              <w:rPr>
                <w:rFonts w:ascii="Cambria" w:hAnsi="Cambria"/>
                <w:lang w:val="en-GB"/>
              </w:rPr>
            </w:pPr>
            <w:r w:rsidRPr="00DD644E">
              <w:rPr>
                <w:rFonts w:ascii="Cambria" w:hAnsi="Cambria"/>
                <w:lang w:val="en-GB"/>
              </w:rPr>
              <w:t>GOARN OST</w:t>
            </w:r>
          </w:p>
        </w:tc>
        <w:tc>
          <w:tcPr>
            <w:tcW w:w="2160" w:type="dxa"/>
            <w:vAlign w:val="center"/>
          </w:tcPr>
          <w:p w14:paraId="53B7348E" w14:textId="77777777" w:rsidR="001B3CDA" w:rsidRPr="00DD644E" w:rsidRDefault="001B3CDA" w:rsidP="00B21333">
            <w:pPr>
              <w:rPr>
                <w:rFonts w:ascii="Cambria" w:hAnsi="Cambria"/>
                <w:lang w:val="en-GB"/>
              </w:rPr>
            </w:pPr>
            <w:r w:rsidRPr="00DD644E">
              <w:rPr>
                <w:rFonts w:ascii="Cambria" w:hAnsi="Cambria"/>
                <w:lang w:val="en-GB"/>
              </w:rPr>
              <w:t>-</w:t>
            </w:r>
          </w:p>
        </w:tc>
      </w:tr>
      <w:tr w:rsidR="001830AC" w:rsidRPr="00EB6D0E" w14:paraId="64981EDC" w14:textId="77777777" w:rsidTr="000B0AD0">
        <w:trPr>
          <w:trHeight w:val="567"/>
        </w:trPr>
        <w:tc>
          <w:tcPr>
            <w:tcW w:w="676" w:type="dxa"/>
            <w:shd w:val="clear" w:color="auto" w:fill="FCB46E" w:themeFill="accent6" w:themeFillTint="99"/>
            <w:vAlign w:val="center"/>
          </w:tcPr>
          <w:p w14:paraId="1F6D6E56" w14:textId="7ABC5F58" w:rsidR="001830AC" w:rsidRPr="00DD644E" w:rsidRDefault="001830AC" w:rsidP="00B21333">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5</w:t>
            </w:r>
          </w:p>
        </w:tc>
        <w:tc>
          <w:tcPr>
            <w:tcW w:w="5870" w:type="dxa"/>
            <w:gridSpan w:val="7"/>
            <w:vAlign w:val="center"/>
          </w:tcPr>
          <w:p w14:paraId="442E93FC" w14:textId="7A9539A3" w:rsidR="001830AC" w:rsidRPr="00DD644E" w:rsidRDefault="001830AC" w:rsidP="00B21333">
            <w:pPr>
              <w:rPr>
                <w:rFonts w:ascii="Cambria" w:hAnsi="Cambria"/>
                <w:lang w:val="en-GB"/>
              </w:rPr>
            </w:pPr>
            <w:r w:rsidRPr="00DD644E">
              <w:rPr>
                <w:rFonts w:ascii="Cambria" w:hAnsi="Cambria"/>
                <w:lang w:val="en-GB"/>
              </w:rPr>
              <w:t>Institution to complete institution profile / focal points details on KP</w:t>
            </w:r>
          </w:p>
        </w:tc>
        <w:tc>
          <w:tcPr>
            <w:tcW w:w="1099" w:type="dxa"/>
            <w:vAlign w:val="center"/>
          </w:tcPr>
          <w:p w14:paraId="49F013F8" w14:textId="14B6B52B" w:rsidR="001830AC" w:rsidRPr="00DD644E" w:rsidRDefault="001830AC" w:rsidP="001B3CDA">
            <w:pPr>
              <w:rPr>
                <w:rFonts w:ascii="Cambria" w:hAnsi="Cambria"/>
                <w:lang w:val="en-GB"/>
              </w:rPr>
            </w:pPr>
            <w:r w:rsidRPr="00DD644E">
              <w:rPr>
                <w:rFonts w:ascii="Cambria" w:hAnsi="Cambria"/>
                <w:lang w:val="en-GB"/>
              </w:rPr>
              <w:t>Applying institution</w:t>
            </w:r>
          </w:p>
        </w:tc>
        <w:tc>
          <w:tcPr>
            <w:tcW w:w="2160" w:type="dxa"/>
            <w:vAlign w:val="center"/>
          </w:tcPr>
          <w:p w14:paraId="1A3B00BD" w14:textId="77777777" w:rsidR="001830AC" w:rsidRPr="00DD644E" w:rsidRDefault="001830AC" w:rsidP="00B21333">
            <w:pPr>
              <w:rPr>
                <w:rFonts w:ascii="Cambria" w:hAnsi="Cambria"/>
                <w:lang w:val="en-GB"/>
              </w:rPr>
            </w:pPr>
          </w:p>
        </w:tc>
      </w:tr>
      <w:tr w:rsidR="00AC6261" w:rsidRPr="00EB6D0E" w14:paraId="1E04E5CD" w14:textId="77777777" w:rsidTr="00AC6261">
        <w:tblPrEx>
          <w:tblCellMar>
            <w:left w:w="115" w:type="dxa"/>
            <w:right w:w="14" w:type="dxa"/>
          </w:tblCellMar>
        </w:tblPrEx>
        <w:trPr>
          <w:trHeight w:val="20"/>
        </w:trPr>
        <w:tc>
          <w:tcPr>
            <w:tcW w:w="1345" w:type="dxa"/>
            <w:gridSpan w:val="2"/>
            <w:vMerge w:val="restart"/>
            <w:tcBorders>
              <w:right w:val="nil"/>
            </w:tcBorders>
            <w:shd w:val="clear" w:color="auto" w:fill="auto"/>
            <w:vAlign w:val="center"/>
          </w:tcPr>
          <w:p w14:paraId="0D04195D" w14:textId="77777777" w:rsidR="00AC6261" w:rsidRPr="00DD644E" w:rsidRDefault="00AC6261" w:rsidP="006C6F9B">
            <w:pPr>
              <w:rPr>
                <w:rFonts w:ascii="Cambria" w:hAnsi="Cambria"/>
                <w:bCs/>
                <w:i/>
                <w:color w:val="FFFFFF" w:themeColor="background1"/>
                <w:sz w:val="20"/>
                <w:szCs w:val="20"/>
                <w:lang w:val="en-GB"/>
              </w:rPr>
            </w:pPr>
            <w:r w:rsidRPr="00DD644E">
              <w:rPr>
                <w:rFonts w:ascii="Cambria" w:hAnsi="Cambria"/>
                <w:bCs/>
                <w:i/>
                <w:sz w:val="20"/>
                <w:szCs w:val="20"/>
                <w:lang w:val="en-GB"/>
              </w:rPr>
              <w:t>Responsibility:</w:t>
            </w:r>
          </w:p>
        </w:tc>
        <w:tc>
          <w:tcPr>
            <w:tcW w:w="178" w:type="dxa"/>
            <w:tcBorders>
              <w:top w:val="nil"/>
              <w:left w:val="nil"/>
              <w:bottom w:val="single" w:sz="4" w:space="0" w:color="7F7F7F" w:themeColor="text1" w:themeTint="80"/>
              <w:right w:val="nil"/>
            </w:tcBorders>
            <w:shd w:val="clear" w:color="auto" w:fill="auto"/>
            <w:vAlign w:val="center"/>
          </w:tcPr>
          <w:p w14:paraId="714DB004" w14:textId="77777777" w:rsidR="00AC6261" w:rsidRPr="00DD644E" w:rsidRDefault="00AC6261" w:rsidP="006C6F9B">
            <w:pPr>
              <w:rPr>
                <w:rFonts w:ascii="Cambria" w:hAnsi="Cambria"/>
                <w:bCs/>
                <w:i/>
                <w:color w:val="FFFFFF" w:themeColor="background1"/>
                <w:sz w:val="20"/>
                <w:szCs w:val="20"/>
                <w:lang w:val="en-GB"/>
              </w:rPr>
            </w:pPr>
          </w:p>
        </w:tc>
        <w:tc>
          <w:tcPr>
            <w:tcW w:w="1352" w:type="dxa"/>
            <w:vMerge w:val="restart"/>
            <w:tcBorders>
              <w:left w:val="nil"/>
              <w:right w:val="nil"/>
            </w:tcBorders>
            <w:shd w:val="clear" w:color="auto" w:fill="auto"/>
            <w:vAlign w:val="center"/>
          </w:tcPr>
          <w:p w14:paraId="4C66823D" w14:textId="77777777" w:rsidR="00AC6261" w:rsidRPr="00DD644E" w:rsidRDefault="00AC6261" w:rsidP="006C6F9B">
            <w:pPr>
              <w:rPr>
                <w:rFonts w:ascii="Cambria" w:hAnsi="Cambria"/>
                <w:bCs/>
                <w:i/>
                <w:sz w:val="20"/>
                <w:szCs w:val="20"/>
                <w:lang w:val="en-GB"/>
              </w:rPr>
            </w:pPr>
            <w:r w:rsidRPr="00DD644E">
              <w:rPr>
                <w:rFonts w:ascii="Cambria" w:hAnsi="Cambria"/>
                <w:bCs/>
                <w:i/>
                <w:sz w:val="20"/>
                <w:szCs w:val="20"/>
                <w:lang w:val="en-GB"/>
              </w:rPr>
              <w:t>GOARN OST</w:t>
            </w:r>
          </w:p>
        </w:tc>
        <w:tc>
          <w:tcPr>
            <w:tcW w:w="180" w:type="dxa"/>
            <w:tcBorders>
              <w:top w:val="nil"/>
              <w:left w:val="nil"/>
              <w:bottom w:val="single" w:sz="4" w:space="0" w:color="7F7F7F" w:themeColor="text1" w:themeTint="80"/>
              <w:right w:val="nil"/>
            </w:tcBorders>
            <w:shd w:val="clear" w:color="auto" w:fill="auto"/>
            <w:vAlign w:val="center"/>
          </w:tcPr>
          <w:p w14:paraId="139F3082" w14:textId="77777777" w:rsidR="00AC6261" w:rsidRPr="00DD644E" w:rsidRDefault="00AC6261" w:rsidP="006C6F9B">
            <w:pPr>
              <w:rPr>
                <w:rFonts w:ascii="Cambria" w:hAnsi="Cambria"/>
                <w:i/>
                <w:sz w:val="20"/>
                <w:szCs w:val="20"/>
                <w:lang w:val="en-GB"/>
              </w:rPr>
            </w:pPr>
          </w:p>
        </w:tc>
        <w:tc>
          <w:tcPr>
            <w:tcW w:w="2520" w:type="dxa"/>
            <w:vMerge w:val="restart"/>
            <w:tcBorders>
              <w:left w:val="nil"/>
              <w:right w:val="nil"/>
            </w:tcBorders>
            <w:shd w:val="clear" w:color="auto" w:fill="auto"/>
            <w:vAlign w:val="center"/>
          </w:tcPr>
          <w:p w14:paraId="5D14B69A" w14:textId="77777777" w:rsidR="00AC6261" w:rsidRPr="00DD644E" w:rsidRDefault="00AC6261" w:rsidP="006C6F9B">
            <w:pPr>
              <w:rPr>
                <w:rFonts w:ascii="Cambria" w:hAnsi="Cambria"/>
                <w:i/>
                <w:sz w:val="20"/>
                <w:szCs w:val="20"/>
                <w:lang w:val="en-GB"/>
              </w:rPr>
            </w:pPr>
            <w:r w:rsidRPr="00DD644E">
              <w:rPr>
                <w:rFonts w:ascii="Cambria" w:hAnsi="Cambria"/>
                <w:i/>
                <w:sz w:val="20"/>
                <w:szCs w:val="20"/>
                <w:lang w:val="en-GB"/>
              </w:rPr>
              <w:t>Partner institution / Expert</w:t>
            </w:r>
          </w:p>
        </w:tc>
        <w:tc>
          <w:tcPr>
            <w:tcW w:w="178" w:type="dxa"/>
            <w:tcBorders>
              <w:top w:val="nil"/>
              <w:left w:val="nil"/>
              <w:bottom w:val="single" w:sz="4" w:space="0" w:color="7F7F7F" w:themeColor="text1" w:themeTint="80"/>
              <w:right w:val="nil"/>
            </w:tcBorders>
            <w:shd w:val="clear" w:color="auto" w:fill="auto"/>
            <w:vAlign w:val="center"/>
          </w:tcPr>
          <w:p w14:paraId="7EAE27CE" w14:textId="77777777" w:rsidR="00AC6261" w:rsidRPr="00DD644E" w:rsidRDefault="00AC6261" w:rsidP="006C6F9B">
            <w:pPr>
              <w:rPr>
                <w:rFonts w:ascii="Cambria" w:hAnsi="Cambria"/>
                <w:i/>
                <w:sz w:val="20"/>
                <w:szCs w:val="20"/>
                <w:lang w:val="en-GB"/>
              </w:rPr>
            </w:pPr>
          </w:p>
        </w:tc>
        <w:tc>
          <w:tcPr>
            <w:tcW w:w="4052" w:type="dxa"/>
            <w:gridSpan w:val="3"/>
            <w:vMerge w:val="restart"/>
            <w:tcBorders>
              <w:left w:val="nil"/>
            </w:tcBorders>
            <w:shd w:val="clear" w:color="auto" w:fill="auto"/>
            <w:vAlign w:val="center"/>
          </w:tcPr>
          <w:p w14:paraId="7A39FF52" w14:textId="77777777" w:rsidR="00AC6261" w:rsidRPr="00DD644E" w:rsidRDefault="00AC6261" w:rsidP="006C6F9B">
            <w:pPr>
              <w:rPr>
                <w:rFonts w:ascii="Cambria" w:hAnsi="Cambria"/>
                <w:i/>
                <w:sz w:val="20"/>
                <w:szCs w:val="20"/>
                <w:lang w:val="en-GB"/>
              </w:rPr>
            </w:pPr>
            <w:r w:rsidRPr="00DD644E">
              <w:rPr>
                <w:rFonts w:ascii="Cambria" w:hAnsi="Cambria"/>
                <w:i/>
                <w:sz w:val="20"/>
                <w:szCs w:val="20"/>
                <w:lang w:val="en-GB"/>
              </w:rPr>
              <w:t>WHE HR, Security &amp; Staff Wellbeing (HSW)</w:t>
            </w:r>
          </w:p>
        </w:tc>
      </w:tr>
      <w:tr w:rsidR="00AC6261" w:rsidRPr="00EB6D0E" w14:paraId="4C4277DE" w14:textId="77777777" w:rsidTr="00AC6261">
        <w:tblPrEx>
          <w:tblCellMar>
            <w:left w:w="115" w:type="dxa"/>
            <w:right w:w="14" w:type="dxa"/>
          </w:tblCellMar>
        </w:tblPrEx>
        <w:trPr>
          <w:trHeight w:val="20"/>
        </w:trPr>
        <w:tc>
          <w:tcPr>
            <w:tcW w:w="1345" w:type="dxa"/>
            <w:gridSpan w:val="2"/>
            <w:vMerge/>
            <w:shd w:val="clear" w:color="auto" w:fill="auto"/>
            <w:vAlign w:val="center"/>
          </w:tcPr>
          <w:p w14:paraId="3CF0AA70" w14:textId="77777777" w:rsidR="00AC6261" w:rsidRPr="00DD644E" w:rsidRDefault="00AC6261" w:rsidP="006C6F9B">
            <w:pPr>
              <w:rPr>
                <w:rFonts w:ascii="Cambria" w:hAnsi="Cambria"/>
                <w:bCs/>
                <w:i/>
                <w:sz w:val="20"/>
                <w:szCs w:val="20"/>
                <w:lang w:val="en-GB"/>
              </w:rPr>
            </w:pPr>
          </w:p>
        </w:tc>
        <w:tc>
          <w:tcPr>
            <w:tcW w:w="178" w:type="dxa"/>
            <w:tcBorders>
              <w:bottom w:val="single" w:sz="4" w:space="0" w:color="7F7F7F" w:themeColor="text1" w:themeTint="80"/>
            </w:tcBorders>
            <w:shd w:val="clear" w:color="auto" w:fill="FA840E"/>
            <w:vAlign w:val="center"/>
          </w:tcPr>
          <w:p w14:paraId="77C750AB" w14:textId="77777777" w:rsidR="00AC6261" w:rsidRPr="00DD644E" w:rsidRDefault="00AC6261" w:rsidP="006C6F9B">
            <w:pPr>
              <w:rPr>
                <w:rFonts w:ascii="Cambria" w:hAnsi="Cambria"/>
                <w:bCs/>
                <w:i/>
                <w:color w:val="FFFFFF" w:themeColor="background1"/>
                <w:sz w:val="20"/>
                <w:szCs w:val="20"/>
                <w:lang w:val="en-GB"/>
              </w:rPr>
            </w:pPr>
          </w:p>
        </w:tc>
        <w:tc>
          <w:tcPr>
            <w:tcW w:w="1352" w:type="dxa"/>
            <w:vMerge/>
            <w:shd w:val="clear" w:color="auto" w:fill="auto"/>
            <w:vAlign w:val="center"/>
          </w:tcPr>
          <w:p w14:paraId="346EA2FD" w14:textId="77777777" w:rsidR="00AC6261" w:rsidRPr="00DD644E" w:rsidRDefault="00AC6261" w:rsidP="006C6F9B">
            <w:pPr>
              <w:rPr>
                <w:rFonts w:ascii="Cambria" w:hAnsi="Cambria"/>
                <w:bCs/>
                <w:i/>
                <w:sz w:val="20"/>
                <w:szCs w:val="20"/>
                <w:lang w:val="en-GB"/>
              </w:rPr>
            </w:pPr>
          </w:p>
        </w:tc>
        <w:tc>
          <w:tcPr>
            <w:tcW w:w="180" w:type="dxa"/>
            <w:tcBorders>
              <w:bottom w:val="single" w:sz="4" w:space="0" w:color="7F7F7F" w:themeColor="text1" w:themeTint="80"/>
            </w:tcBorders>
            <w:shd w:val="clear" w:color="auto" w:fill="FCB46E" w:themeFill="accent6" w:themeFillTint="99"/>
            <w:vAlign w:val="center"/>
          </w:tcPr>
          <w:p w14:paraId="136F88EC" w14:textId="77777777" w:rsidR="00AC6261" w:rsidRPr="00DD644E" w:rsidRDefault="00AC6261" w:rsidP="006C6F9B">
            <w:pPr>
              <w:rPr>
                <w:rFonts w:ascii="Cambria" w:hAnsi="Cambria"/>
                <w:i/>
                <w:sz w:val="20"/>
                <w:szCs w:val="20"/>
                <w:lang w:val="en-GB"/>
              </w:rPr>
            </w:pPr>
          </w:p>
        </w:tc>
        <w:tc>
          <w:tcPr>
            <w:tcW w:w="2520" w:type="dxa"/>
            <w:vMerge/>
            <w:shd w:val="clear" w:color="auto" w:fill="auto"/>
            <w:vAlign w:val="center"/>
          </w:tcPr>
          <w:p w14:paraId="38E48460" w14:textId="77777777" w:rsidR="00AC6261" w:rsidRPr="00DD644E" w:rsidRDefault="00AC6261" w:rsidP="006C6F9B">
            <w:pPr>
              <w:rPr>
                <w:rFonts w:ascii="Cambria" w:hAnsi="Cambria"/>
                <w:i/>
                <w:sz w:val="20"/>
                <w:szCs w:val="20"/>
                <w:lang w:val="en-GB"/>
              </w:rPr>
            </w:pPr>
          </w:p>
        </w:tc>
        <w:tc>
          <w:tcPr>
            <w:tcW w:w="178" w:type="dxa"/>
            <w:tcBorders>
              <w:bottom w:val="single" w:sz="4" w:space="0" w:color="7F7F7F" w:themeColor="text1" w:themeTint="80"/>
            </w:tcBorders>
            <w:shd w:val="clear" w:color="auto" w:fill="8DB3E2" w:themeFill="text2" w:themeFillTint="66"/>
            <w:vAlign w:val="center"/>
          </w:tcPr>
          <w:p w14:paraId="31B72B05" w14:textId="77777777" w:rsidR="00AC6261" w:rsidRPr="00DD644E" w:rsidRDefault="00AC6261" w:rsidP="006C6F9B">
            <w:pPr>
              <w:rPr>
                <w:rFonts w:ascii="Cambria" w:hAnsi="Cambria"/>
                <w:i/>
                <w:sz w:val="20"/>
                <w:szCs w:val="20"/>
                <w:lang w:val="en-GB"/>
              </w:rPr>
            </w:pPr>
          </w:p>
        </w:tc>
        <w:tc>
          <w:tcPr>
            <w:tcW w:w="4052" w:type="dxa"/>
            <w:gridSpan w:val="3"/>
            <w:vMerge/>
            <w:shd w:val="clear" w:color="auto" w:fill="auto"/>
            <w:vAlign w:val="center"/>
          </w:tcPr>
          <w:p w14:paraId="5AFA37FB" w14:textId="77777777" w:rsidR="00AC6261" w:rsidRPr="00DD644E" w:rsidRDefault="00AC6261" w:rsidP="006C6F9B">
            <w:pPr>
              <w:rPr>
                <w:rFonts w:ascii="Cambria" w:hAnsi="Cambria"/>
                <w:i/>
                <w:sz w:val="20"/>
                <w:szCs w:val="20"/>
                <w:lang w:val="en-GB"/>
              </w:rPr>
            </w:pPr>
          </w:p>
        </w:tc>
      </w:tr>
      <w:tr w:rsidR="00AC6261" w:rsidRPr="00EB6D0E" w14:paraId="14C94198" w14:textId="77777777" w:rsidTr="00AC6261">
        <w:tblPrEx>
          <w:tblCellMar>
            <w:left w:w="115" w:type="dxa"/>
            <w:right w:w="14" w:type="dxa"/>
          </w:tblCellMar>
        </w:tblPrEx>
        <w:trPr>
          <w:trHeight w:val="20"/>
        </w:trPr>
        <w:tc>
          <w:tcPr>
            <w:tcW w:w="1345" w:type="dxa"/>
            <w:gridSpan w:val="2"/>
            <w:vMerge/>
            <w:tcBorders>
              <w:right w:val="nil"/>
            </w:tcBorders>
            <w:shd w:val="clear" w:color="auto" w:fill="auto"/>
            <w:vAlign w:val="center"/>
          </w:tcPr>
          <w:p w14:paraId="2CFD57C4" w14:textId="77777777" w:rsidR="00AC6261" w:rsidRPr="00DD644E" w:rsidRDefault="00AC6261" w:rsidP="006C6F9B">
            <w:pPr>
              <w:rPr>
                <w:rFonts w:ascii="Cambria" w:hAnsi="Cambria"/>
                <w:bCs/>
                <w:i/>
                <w:sz w:val="20"/>
                <w:szCs w:val="20"/>
                <w:lang w:val="en-GB"/>
              </w:rPr>
            </w:pPr>
          </w:p>
        </w:tc>
        <w:tc>
          <w:tcPr>
            <w:tcW w:w="178" w:type="dxa"/>
            <w:tcBorders>
              <w:left w:val="nil"/>
              <w:right w:val="nil"/>
            </w:tcBorders>
            <w:shd w:val="clear" w:color="auto" w:fill="auto"/>
            <w:vAlign w:val="center"/>
          </w:tcPr>
          <w:p w14:paraId="0E1CC50F" w14:textId="77777777" w:rsidR="00AC6261" w:rsidRPr="00DD644E" w:rsidRDefault="00AC6261" w:rsidP="006C6F9B">
            <w:pPr>
              <w:rPr>
                <w:rFonts w:ascii="Cambria" w:hAnsi="Cambria"/>
                <w:bCs/>
                <w:i/>
                <w:color w:val="FFFFFF" w:themeColor="background1"/>
                <w:sz w:val="20"/>
                <w:szCs w:val="20"/>
                <w:lang w:val="en-GB"/>
              </w:rPr>
            </w:pPr>
          </w:p>
        </w:tc>
        <w:tc>
          <w:tcPr>
            <w:tcW w:w="1352" w:type="dxa"/>
            <w:vMerge/>
            <w:tcBorders>
              <w:left w:val="nil"/>
              <w:right w:val="nil"/>
            </w:tcBorders>
            <w:shd w:val="clear" w:color="auto" w:fill="auto"/>
            <w:vAlign w:val="center"/>
          </w:tcPr>
          <w:p w14:paraId="00C0958A" w14:textId="77777777" w:rsidR="00AC6261" w:rsidRPr="00DD644E" w:rsidRDefault="00AC6261" w:rsidP="006C6F9B">
            <w:pPr>
              <w:rPr>
                <w:rFonts w:ascii="Cambria" w:hAnsi="Cambria"/>
                <w:bCs/>
                <w:i/>
                <w:sz w:val="20"/>
                <w:szCs w:val="20"/>
                <w:lang w:val="en-GB"/>
              </w:rPr>
            </w:pPr>
          </w:p>
        </w:tc>
        <w:tc>
          <w:tcPr>
            <w:tcW w:w="180" w:type="dxa"/>
            <w:tcBorders>
              <w:left w:val="nil"/>
              <w:right w:val="nil"/>
            </w:tcBorders>
            <w:shd w:val="clear" w:color="auto" w:fill="auto"/>
            <w:vAlign w:val="center"/>
          </w:tcPr>
          <w:p w14:paraId="77356E60" w14:textId="77777777" w:rsidR="00AC6261" w:rsidRPr="00DD644E" w:rsidRDefault="00AC6261" w:rsidP="006C6F9B">
            <w:pPr>
              <w:rPr>
                <w:rFonts w:ascii="Cambria" w:hAnsi="Cambria"/>
                <w:i/>
                <w:sz w:val="20"/>
                <w:szCs w:val="20"/>
                <w:lang w:val="en-GB"/>
              </w:rPr>
            </w:pPr>
          </w:p>
        </w:tc>
        <w:tc>
          <w:tcPr>
            <w:tcW w:w="2520" w:type="dxa"/>
            <w:vMerge/>
            <w:tcBorders>
              <w:left w:val="nil"/>
              <w:right w:val="nil"/>
            </w:tcBorders>
            <w:shd w:val="clear" w:color="auto" w:fill="auto"/>
            <w:vAlign w:val="center"/>
          </w:tcPr>
          <w:p w14:paraId="57D84F43" w14:textId="77777777" w:rsidR="00AC6261" w:rsidRPr="00DD644E" w:rsidRDefault="00AC6261" w:rsidP="006C6F9B">
            <w:pPr>
              <w:rPr>
                <w:rFonts w:ascii="Cambria" w:hAnsi="Cambria"/>
                <w:i/>
                <w:sz w:val="20"/>
                <w:szCs w:val="20"/>
                <w:lang w:val="en-GB"/>
              </w:rPr>
            </w:pPr>
          </w:p>
        </w:tc>
        <w:tc>
          <w:tcPr>
            <w:tcW w:w="178" w:type="dxa"/>
            <w:tcBorders>
              <w:left w:val="nil"/>
              <w:right w:val="nil"/>
            </w:tcBorders>
            <w:shd w:val="clear" w:color="auto" w:fill="auto"/>
            <w:vAlign w:val="center"/>
          </w:tcPr>
          <w:p w14:paraId="2065A26C" w14:textId="77777777" w:rsidR="00AC6261" w:rsidRPr="00DD644E" w:rsidRDefault="00AC6261" w:rsidP="006C6F9B">
            <w:pPr>
              <w:rPr>
                <w:rFonts w:ascii="Cambria" w:hAnsi="Cambria"/>
                <w:i/>
                <w:sz w:val="20"/>
                <w:szCs w:val="20"/>
                <w:lang w:val="en-GB"/>
              </w:rPr>
            </w:pPr>
          </w:p>
        </w:tc>
        <w:tc>
          <w:tcPr>
            <w:tcW w:w="4052" w:type="dxa"/>
            <w:gridSpan w:val="3"/>
            <w:vMerge/>
            <w:tcBorders>
              <w:left w:val="nil"/>
            </w:tcBorders>
            <w:shd w:val="clear" w:color="auto" w:fill="auto"/>
            <w:vAlign w:val="center"/>
          </w:tcPr>
          <w:p w14:paraId="7614BDFB" w14:textId="77777777" w:rsidR="00AC6261" w:rsidRPr="00DD644E" w:rsidRDefault="00AC6261" w:rsidP="006C6F9B">
            <w:pPr>
              <w:rPr>
                <w:rFonts w:ascii="Cambria" w:hAnsi="Cambria"/>
                <w:i/>
                <w:sz w:val="20"/>
                <w:szCs w:val="20"/>
                <w:lang w:val="en-GB"/>
              </w:rPr>
            </w:pPr>
          </w:p>
        </w:tc>
      </w:tr>
    </w:tbl>
    <w:p w14:paraId="07E61DFE" w14:textId="77777777" w:rsidR="00AC6261" w:rsidRPr="00DD644E" w:rsidRDefault="00AC6261" w:rsidP="00AC6261">
      <w:pPr>
        <w:jc w:val="both"/>
        <w:rPr>
          <w:rFonts w:ascii="Cambria" w:hAnsi="Cambria"/>
          <w:lang w:val="en-GB"/>
        </w:rPr>
      </w:pPr>
    </w:p>
    <w:p w14:paraId="67A45611" w14:textId="77777777" w:rsidR="00A15629" w:rsidRPr="00DD644E" w:rsidRDefault="00A15629" w:rsidP="00A4534C">
      <w:pPr>
        <w:pStyle w:val="Heading3"/>
        <w:rPr>
          <w:lang w:val="en-GB"/>
        </w:rPr>
      </w:pPr>
      <w:r w:rsidRPr="00DD644E">
        <w:rPr>
          <w:lang w:val="en-GB"/>
        </w:rPr>
        <w:t>Institution</w:t>
      </w:r>
      <w:r w:rsidR="002A3424" w:rsidRPr="00DD644E">
        <w:rPr>
          <w:lang w:val="en-GB"/>
        </w:rPr>
        <w:t xml:space="preserve">al </w:t>
      </w:r>
      <w:r w:rsidRPr="00DD644E">
        <w:rPr>
          <w:lang w:val="en-GB"/>
        </w:rPr>
        <w:t xml:space="preserve">interest to join </w:t>
      </w:r>
      <w:r w:rsidR="002A3424" w:rsidRPr="00DD644E">
        <w:rPr>
          <w:lang w:val="en-GB"/>
        </w:rPr>
        <w:t>GOARN</w:t>
      </w:r>
    </w:p>
    <w:p w14:paraId="2686B6C0" w14:textId="77777777" w:rsidR="00A15629" w:rsidRPr="00DD644E" w:rsidRDefault="00A15629" w:rsidP="00F01351">
      <w:pPr>
        <w:jc w:val="both"/>
        <w:rPr>
          <w:rFonts w:ascii="Cambria" w:hAnsi="Cambria"/>
          <w:lang w:val="en-GB"/>
        </w:rPr>
      </w:pPr>
      <w:r w:rsidRPr="00DD644E">
        <w:rPr>
          <w:rFonts w:ascii="Cambria" w:hAnsi="Cambria"/>
          <w:lang w:val="en-GB"/>
        </w:rPr>
        <w:t xml:space="preserve">This </w:t>
      </w:r>
      <w:r w:rsidR="007D0854" w:rsidRPr="00DD644E">
        <w:rPr>
          <w:rFonts w:ascii="Cambria" w:hAnsi="Cambria"/>
          <w:lang w:val="en-GB"/>
        </w:rPr>
        <w:t>is the first step for one institution to join GOARN</w:t>
      </w:r>
      <w:r w:rsidRPr="00DD644E">
        <w:rPr>
          <w:rFonts w:ascii="Cambria" w:hAnsi="Cambria"/>
          <w:lang w:val="en-GB"/>
        </w:rPr>
        <w:t xml:space="preserve">. The institution </w:t>
      </w:r>
      <w:r w:rsidR="00440EAD" w:rsidRPr="00DD644E">
        <w:rPr>
          <w:rFonts w:ascii="Cambria" w:hAnsi="Cambria"/>
          <w:lang w:val="en-GB"/>
        </w:rPr>
        <w:t xml:space="preserve">should </w:t>
      </w:r>
      <w:r w:rsidRPr="00DD644E">
        <w:rPr>
          <w:rFonts w:ascii="Cambria" w:hAnsi="Cambria"/>
          <w:lang w:val="en-GB"/>
        </w:rPr>
        <w:t xml:space="preserve">write to </w:t>
      </w:r>
      <w:hyperlink r:id="rId14" w:history="1">
        <w:r w:rsidRPr="00DD644E">
          <w:rPr>
            <w:rStyle w:val="Hyperlink"/>
            <w:rFonts w:ascii="Cambria" w:hAnsi="Cambria"/>
            <w:lang w:val="en-GB"/>
          </w:rPr>
          <w:t>goarn@who.int</w:t>
        </w:r>
      </w:hyperlink>
      <w:r w:rsidRPr="00DD644E">
        <w:rPr>
          <w:rFonts w:ascii="Cambria" w:hAnsi="Cambria"/>
          <w:lang w:val="en-GB"/>
        </w:rPr>
        <w:t xml:space="preserve"> and provide </w:t>
      </w:r>
      <w:r w:rsidR="009313D5" w:rsidRPr="00DD644E">
        <w:rPr>
          <w:rFonts w:ascii="Cambria" w:hAnsi="Cambria"/>
          <w:lang w:val="en-GB"/>
        </w:rPr>
        <w:t xml:space="preserve">high level information </w:t>
      </w:r>
      <w:r w:rsidRPr="00DD644E">
        <w:rPr>
          <w:rFonts w:ascii="Cambria" w:hAnsi="Cambria"/>
          <w:lang w:val="en-GB"/>
        </w:rPr>
        <w:t xml:space="preserve">such </w:t>
      </w:r>
      <w:r w:rsidR="007D0854" w:rsidRPr="00DD644E">
        <w:rPr>
          <w:rFonts w:ascii="Cambria" w:hAnsi="Cambria"/>
          <w:lang w:val="en-GB"/>
        </w:rPr>
        <w:t>a</w:t>
      </w:r>
      <w:r w:rsidRPr="00DD644E">
        <w:rPr>
          <w:rFonts w:ascii="Cambria" w:hAnsi="Cambria"/>
          <w:lang w:val="en-GB"/>
        </w:rPr>
        <w:t>s:</w:t>
      </w:r>
    </w:p>
    <w:p w14:paraId="191D9ECC" w14:textId="77777777" w:rsidR="00F01351" w:rsidRPr="00DD644E" w:rsidRDefault="00F01351" w:rsidP="00F01351">
      <w:pPr>
        <w:jc w:val="both"/>
        <w:rPr>
          <w:rFonts w:ascii="Cambria" w:hAnsi="Cambria"/>
          <w:lang w:val="en-GB"/>
        </w:rPr>
      </w:pPr>
    </w:p>
    <w:p w14:paraId="2061B0AF" w14:textId="77777777" w:rsidR="00A15629" w:rsidRPr="00DD644E" w:rsidRDefault="005F3CB7" w:rsidP="005F3CB7">
      <w:pPr>
        <w:pStyle w:val="ListParagraph"/>
        <w:numPr>
          <w:ilvl w:val="0"/>
          <w:numId w:val="10"/>
        </w:numPr>
        <w:rPr>
          <w:rFonts w:ascii="Cambria" w:hAnsi="Cambria"/>
          <w:lang w:val="en-GB"/>
        </w:rPr>
      </w:pPr>
      <w:r w:rsidRPr="00DD644E">
        <w:rPr>
          <w:rFonts w:ascii="Cambria" w:hAnsi="Cambria"/>
          <w:lang w:val="en-GB"/>
        </w:rPr>
        <w:t>B</w:t>
      </w:r>
      <w:r w:rsidR="009313D5" w:rsidRPr="00DD644E">
        <w:rPr>
          <w:rFonts w:ascii="Cambria" w:hAnsi="Cambria"/>
          <w:lang w:val="en-GB"/>
        </w:rPr>
        <w:t xml:space="preserve">ackground information </w:t>
      </w:r>
      <w:r w:rsidRPr="00DD644E">
        <w:rPr>
          <w:rFonts w:ascii="Cambria" w:hAnsi="Cambria"/>
          <w:lang w:val="en-GB"/>
        </w:rPr>
        <w:t xml:space="preserve">/ overview of </w:t>
      </w:r>
      <w:r w:rsidR="009313D5" w:rsidRPr="00DD644E">
        <w:rPr>
          <w:rFonts w:ascii="Cambria" w:hAnsi="Cambria"/>
          <w:lang w:val="en-GB"/>
        </w:rPr>
        <w:t>the institution</w:t>
      </w:r>
      <w:r w:rsidR="001B3CDA" w:rsidRPr="00DD644E">
        <w:rPr>
          <w:rFonts w:ascii="Cambria" w:hAnsi="Cambria"/>
          <w:lang w:val="en-GB"/>
        </w:rPr>
        <w:t>.</w:t>
      </w:r>
    </w:p>
    <w:p w14:paraId="5EC3E25E" w14:textId="77777777" w:rsidR="00A15629" w:rsidRPr="00DD644E" w:rsidRDefault="005F3CB7" w:rsidP="005F3CB7">
      <w:pPr>
        <w:pStyle w:val="ListParagraph"/>
        <w:numPr>
          <w:ilvl w:val="0"/>
          <w:numId w:val="10"/>
        </w:numPr>
        <w:rPr>
          <w:rFonts w:ascii="Cambria" w:hAnsi="Cambria"/>
          <w:lang w:val="en-GB"/>
        </w:rPr>
      </w:pPr>
      <w:r w:rsidRPr="00DD644E">
        <w:rPr>
          <w:rFonts w:ascii="Cambria" w:hAnsi="Cambria"/>
          <w:lang w:val="en-GB"/>
        </w:rPr>
        <w:t>I</w:t>
      </w:r>
      <w:r w:rsidR="009313D5" w:rsidRPr="00DD644E">
        <w:rPr>
          <w:rFonts w:ascii="Cambria" w:hAnsi="Cambria"/>
          <w:lang w:val="en-GB"/>
        </w:rPr>
        <w:t>nstitution capacities</w:t>
      </w:r>
      <w:r w:rsidR="001B3CDA" w:rsidRPr="00DD644E">
        <w:rPr>
          <w:rFonts w:ascii="Cambria" w:hAnsi="Cambria"/>
          <w:lang w:val="en-GB"/>
        </w:rPr>
        <w:t xml:space="preserve"> for alert and response to public health events, and / or GOARN areas of work.</w:t>
      </w:r>
    </w:p>
    <w:p w14:paraId="1BD02437" w14:textId="77777777" w:rsidR="009313D5" w:rsidRPr="00DD644E" w:rsidRDefault="005F3CB7" w:rsidP="00F01351">
      <w:pPr>
        <w:pStyle w:val="ListParagraph"/>
        <w:numPr>
          <w:ilvl w:val="0"/>
          <w:numId w:val="10"/>
        </w:numPr>
        <w:rPr>
          <w:rFonts w:ascii="Cambria" w:hAnsi="Cambria"/>
          <w:lang w:val="en-GB"/>
        </w:rPr>
      </w:pPr>
      <w:r w:rsidRPr="00DD644E">
        <w:rPr>
          <w:rFonts w:ascii="Cambria" w:hAnsi="Cambria"/>
          <w:lang w:val="en-GB"/>
        </w:rPr>
        <w:t>T</w:t>
      </w:r>
      <w:r w:rsidR="009313D5" w:rsidRPr="00DD644E">
        <w:rPr>
          <w:rFonts w:ascii="Cambria" w:hAnsi="Cambria"/>
          <w:lang w:val="en-GB"/>
        </w:rPr>
        <w:t xml:space="preserve">ypes of assistance </w:t>
      </w:r>
      <w:r w:rsidR="00F01351" w:rsidRPr="00DD644E">
        <w:rPr>
          <w:rFonts w:ascii="Cambria" w:hAnsi="Cambria"/>
          <w:lang w:val="en-GB"/>
        </w:rPr>
        <w:t xml:space="preserve">institution </w:t>
      </w:r>
      <w:r w:rsidR="009313D5" w:rsidRPr="00DD644E">
        <w:rPr>
          <w:rFonts w:ascii="Cambria" w:hAnsi="Cambria"/>
          <w:lang w:val="en-GB"/>
        </w:rPr>
        <w:t>can offer for public health emergency response.</w:t>
      </w:r>
    </w:p>
    <w:p w14:paraId="1B0A1352" w14:textId="77777777" w:rsidR="00A15629" w:rsidRPr="00DD644E" w:rsidRDefault="00A15629" w:rsidP="002A3424">
      <w:pPr>
        <w:rPr>
          <w:rFonts w:ascii="Cambria" w:hAnsi="Cambria"/>
          <w:lang w:val="en-GB"/>
        </w:rPr>
      </w:pPr>
    </w:p>
    <w:p w14:paraId="6C93F340" w14:textId="77777777" w:rsidR="005F3CB7" w:rsidRPr="00DD644E" w:rsidRDefault="00A6725F" w:rsidP="00A6725F">
      <w:pPr>
        <w:rPr>
          <w:rFonts w:ascii="Cambria" w:hAnsi="Cambria"/>
          <w:lang w:val="en-GB"/>
        </w:rPr>
      </w:pPr>
      <w:r w:rsidRPr="00DD644E">
        <w:rPr>
          <w:rFonts w:ascii="Cambria" w:hAnsi="Cambria"/>
          <w:lang w:val="en-GB"/>
        </w:rPr>
        <w:t>Institutions are welcome to provide a</w:t>
      </w:r>
      <w:r w:rsidR="005F3CB7" w:rsidRPr="00DD644E">
        <w:rPr>
          <w:rFonts w:ascii="Cambria" w:hAnsi="Cambria"/>
          <w:lang w:val="en-GB"/>
        </w:rPr>
        <w:t>ny additional information at this point.</w:t>
      </w:r>
    </w:p>
    <w:p w14:paraId="0F37B48D" w14:textId="77777777" w:rsidR="009313D5" w:rsidRPr="00DD644E" w:rsidRDefault="009313D5" w:rsidP="00A4534C">
      <w:pPr>
        <w:pStyle w:val="Heading3"/>
        <w:rPr>
          <w:lang w:val="en-GB"/>
        </w:rPr>
      </w:pPr>
      <w:r w:rsidRPr="00DD644E">
        <w:rPr>
          <w:lang w:val="en-GB"/>
        </w:rPr>
        <w:t>D</w:t>
      </w:r>
      <w:r w:rsidR="00A15629" w:rsidRPr="00DD644E">
        <w:rPr>
          <w:lang w:val="en-GB"/>
        </w:rPr>
        <w:t>ecision</w:t>
      </w:r>
    </w:p>
    <w:p w14:paraId="67163939" w14:textId="0652DE83" w:rsidR="00A15629" w:rsidRPr="00DD644E" w:rsidRDefault="00FA1940" w:rsidP="00FA1940">
      <w:pPr>
        <w:jc w:val="both"/>
        <w:rPr>
          <w:rFonts w:ascii="Cambria" w:hAnsi="Cambria"/>
          <w:lang w:val="en-GB"/>
        </w:rPr>
      </w:pPr>
      <w:r w:rsidRPr="00DD644E">
        <w:rPr>
          <w:rFonts w:ascii="Cambria" w:hAnsi="Cambria"/>
          <w:lang w:val="en-GB"/>
        </w:rPr>
        <w:t xml:space="preserve">The decision as to whether an </w:t>
      </w:r>
      <w:r w:rsidR="009313D5" w:rsidRPr="00DD644E">
        <w:rPr>
          <w:rFonts w:ascii="Cambria" w:hAnsi="Cambria"/>
          <w:lang w:val="en-GB"/>
        </w:rPr>
        <w:t xml:space="preserve">institution </w:t>
      </w:r>
      <w:r w:rsidRPr="00DD644E">
        <w:rPr>
          <w:rFonts w:ascii="Cambria" w:hAnsi="Cambria"/>
          <w:lang w:val="en-GB"/>
        </w:rPr>
        <w:t xml:space="preserve">may </w:t>
      </w:r>
      <w:r w:rsidR="009313D5" w:rsidRPr="00DD644E">
        <w:rPr>
          <w:rFonts w:ascii="Cambria" w:hAnsi="Cambria"/>
          <w:lang w:val="en-GB"/>
        </w:rPr>
        <w:t xml:space="preserve">join the network is typically made </w:t>
      </w:r>
      <w:r w:rsidR="00A15629" w:rsidRPr="00DD644E">
        <w:rPr>
          <w:rFonts w:ascii="Cambria" w:hAnsi="Cambria"/>
          <w:lang w:val="en-GB"/>
        </w:rPr>
        <w:t xml:space="preserve">by </w:t>
      </w:r>
      <w:r w:rsidRPr="00DD644E">
        <w:rPr>
          <w:rFonts w:ascii="Cambria" w:hAnsi="Cambria"/>
          <w:lang w:val="en-GB"/>
        </w:rPr>
        <w:t xml:space="preserve">the </w:t>
      </w:r>
      <w:r w:rsidR="00A15629" w:rsidRPr="00DD644E">
        <w:rPr>
          <w:rFonts w:ascii="Cambria" w:hAnsi="Cambria"/>
          <w:lang w:val="en-GB"/>
        </w:rPr>
        <w:t>GOARN manager</w:t>
      </w:r>
      <w:r w:rsidR="009313D5" w:rsidRPr="00DD644E">
        <w:rPr>
          <w:rFonts w:ascii="Cambria" w:hAnsi="Cambria"/>
          <w:lang w:val="en-GB"/>
        </w:rPr>
        <w:t xml:space="preserve">. </w:t>
      </w:r>
      <w:r w:rsidR="00F72629" w:rsidRPr="00DD644E">
        <w:rPr>
          <w:rFonts w:ascii="Cambria" w:hAnsi="Cambria"/>
          <w:lang w:val="en-GB"/>
        </w:rPr>
        <w:t xml:space="preserve">In instances where there are any concerns </w:t>
      </w:r>
      <w:r w:rsidRPr="00DD644E">
        <w:rPr>
          <w:rFonts w:ascii="Cambria" w:hAnsi="Cambria"/>
          <w:lang w:val="en-GB"/>
        </w:rPr>
        <w:t>about</w:t>
      </w:r>
      <w:r w:rsidR="00F72629" w:rsidRPr="00DD644E">
        <w:rPr>
          <w:rFonts w:ascii="Cambria" w:hAnsi="Cambria"/>
          <w:lang w:val="en-GB"/>
        </w:rPr>
        <w:t xml:space="preserve"> </w:t>
      </w:r>
      <w:r w:rsidRPr="00DD644E">
        <w:rPr>
          <w:rFonts w:ascii="Cambria" w:hAnsi="Cambria"/>
          <w:lang w:val="en-GB"/>
        </w:rPr>
        <w:t xml:space="preserve">the </w:t>
      </w:r>
      <w:r w:rsidR="00F72629" w:rsidRPr="00DD644E">
        <w:rPr>
          <w:rFonts w:ascii="Cambria" w:hAnsi="Cambria"/>
          <w:lang w:val="en-GB"/>
        </w:rPr>
        <w:t>institution join</w:t>
      </w:r>
      <w:r w:rsidRPr="00DD644E">
        <w:rPr>
          <w:rFonts w:ascii="Cambria" w:hAnsi="Cambria"/>
          <w:lang w:val="en-GB"/>
        </w:rPr>
        <w:t>ing</w:t>
      </w:r>
      <w:r w:rsidR="00F72629" w:rsidRPr="00DD644E">
        <w:rPr>
          <w:rFonts w:ascii="Cambria" w:hAnsi="Cambria"/>
          <w:lang w:val="en-GB"/>
        </w:rPr>
        <w:t xml:space="preserve"> the network, </w:t>
      </w:r>
      <w:r w:rsidR="00F01351" w:rsidRPr="00DD644E">
        <w:rPr>
          <w:rFonts w:ascii="Cambria" w:hAnsi="Cambria"/>
          <w:lang w:val="en-GB"/>
        </w:rPr>
        <w:t xml:space="preserve">the </w:t>
      </w:r>
      <w:r w:rsidR="00F72629" w:rsidRPr="00DD644E">
        <w:rPr>
          <w:rFonts w:ascii="Cambria" w:hAnsi="Cambria"/>
          <w:lang w:val="en-GB"/>
        </w:rPr>
        <w:t>decision is escalated to the SCOM.</w:t>
      </w:r>
    </w:p>
    <w:p w14:paraId="020F95F4" w14:textId="77777777" w:rsidR="00DD44F3" w:rsidRPr="00DD644E" w:rsidRDefault="00EB1DC7" w:rsidP="00EB1DC7">
      <w:pPr>
        <w:pStyle w:val="Heading3"/>
        <w:rPr>
          <w:lang w:val="en-GB"/>
        </w:rPr>
      </w:pPr>
      <w:bookmarkStart w:id="34" w:name="_Informing_institution_on"/>
      <w:bookmarkEnd w:id="34"/>
      <w:r w:rsidRPr="00DD644E">
        <w:rPr>
          <w:lang w:val="en-GB"/>
        </w:rPr>
        <w:t xml:space="preserve">Informing </w:t>
      </w:r>
      <w:r w:rsidR="00FA1940" w:rsidRPr="00DD644E">
        <w:rPr>
          <w:lang w:val="en-GB"/>
        </w:rPr>
        <w:t xml:space="preserve">the </w:t>
      </w:r>
      <w:r w:rsidRPr="00DD644E">
        <w:rPr>
          <w:lang w:val="en-GB"/>
        </w:rPr>
        <w:t>institution on the outcome of application</w:t>
      </w:r>
    </w:p>
    <w:p w14:paraId="668474EA" w14:textId="19EA86F0" w:rsidR="00AC6261" w:rsidRPr="00DD644E" w:rsidRDefault="00FA1940" w:rsidP="00FA1940">
      <w:pPr>
        <w:jc w:val="both"/>
        <w:rPr>
          <w:rFonts w:ascii="Cambria" w:hAnsi="Cambria"/>
          <w:lang w:val="en-GB"/>
        </w:rPr>
      </w:pPr>
      <w:r w:rsidRPr="00DD644E">
        <w:rPr>
          <w:rFonts w:ascii="Cambria" w:hAnsi="Cambria"/>
          <w:lang w:val="en-GB"/>
        </w:rPr>
        <w:t>Once</w:t>
      </w:r>
      <w:r w:rsidR="007A3DD2" w:rsidRPr="00DD644E">
        <w:rPr>
          <w:rFonts w:ascii="Cambria" w:hAnsi="Cambria"/>
          <w:lang w:val="en-GB"/>
        </w:rPr>
        <w:t xml:space="preserve"> </w:t>
      </w:r>
      <w:r w:rsidR="0068436F" w:rsidRPr="00DD644E">
        <w:rPr>
          <w:rFonts w:ascii="Cambria" w:hAnsi="Cambria"/>
          <w:lang w:val="en-GB"/>
        </w:rPr>
        <w:t xml:space="preserve">approval to join </w:t>
      </w:r>
      <w:r w:rsidR="0056554F" w:rsidRPr="00DD644E">
        <w:rPr>
          <w:rFonts w:ascii="Cambria" w:hAnsi="Cambria"/>
          <w:lang w:val="en-GB"/>
        </w:rPr>
        <w:t>GOARN</w:t>
      </w:r>
      <w:r w:rsidRPr="00DD644E">
        <w:rPr>
          <w:rFonts w:ascii="Cambria" w:hAnsi="Cambria"/>
          <w:lang w:val="en-GB"/>
        </w:rPr>
        <w:t xml:space="preserve"> is secured</w:t>
      </w:r>
      <w:r w:rsidR="0068436F" w:rsidRPr="00DD644E">
        <w:rPr>
          <w:rFonts w:ascii="Cambria" w:hAnsi="Cambria"/>
          <w:lang w:val="en-GB"/>
        </w:rPr>
        <w:t xml:space="preserve">, a </w:t>
      </w:r>
      <w:r w:rsidR="00A6725F" w:rsidRPr="00DD644E">
        <w:rPr>
          <w:rFonts w:ascii="Cambria" w:hAnsi="Cambria"/>
          <w:lang w:val="en-GB"/>
        </w:rPr>
        <w:t xml:space="preserve">member of the OST will create </w:t>
      </w:r>
      <w:r w:rsidRPr="00DD644E">
        <w:rPr>
          <w:rFonts w:ascii="Cambria" w:hAnsi="Cambria"/>
          <w:lang w:val="en-GB"/>
        </w:rPr>
        <w:t xml:space="preserve">a </w:t>
      </w:r>
      <w:r w:rsidR="00A6725F" w:rsidRPr="00DD644E">
        <w:rPr>
          <w:rFonts w:ascii="Cambria" w:hAnsi="Cambria"/>
          <w:lang w:val="en-GB"/>
        </w:rPr>
        <w:t>basic institutional profile (institution name and country) on the knowledge platform</w:t>
      </w:r>
      <w:r w:rsidR="007A3DD2" w:rsidRPr="00DD644E">
        <w:rPr>
          <w:rFonts w:ascii="Cambria" w:hAnsi="Cambria"/>
          <w:lang w:val="en-GB"/>
        </w:rPr>
        <w:t xml:space="preserve"> and add at least one focal point for the institution</w:t>
      </w:r>
      <w:r w:rsidR="00F72629" w:rsidRPr="00DD644E">
        <w:rPr>
          <w:rFonts w:ascii="Cambria" w:hAnsi="Cambria"/>
          <w:lang w:val="en-GB"/>
        </w:rPr>
        <w:t xml:space="preserve">. </w:t>
      </w:r>
    </w:p>
    <w:p w14:paraId="606F1F07" w14:textId="467E3B24" w:rsidR="00AC6261" w:rsidRPr="00DD644E" w:rsidRDefault="00AC6261" w:rsidP="00AC6261">
      <w:pPr>
        <w:pStyle w:val="Heading3"/>
        <w:rPr>
          <w:lang w:val="en-GB"/>
        </w:rPr>
      </w:pPr>
      <w:r w:rsidRPr="00DD644E">
        <w:rPr>
          <w:lang w:val="en-GB"/>
        </w:rPr>
        <w:lastRenderedPageBreak/>
        <w:t>Adding new institution on the Knowledge Platform</w:t>
      </w:r>
    </w:p>
    <w:p w14:paraId="22063230" w14:textId="77777777" w:rsidR="00AC6261" w:rsidRPr="00DD644E" w:rsidRDefault="00AC6261" w:rsidP="00AC6261">
      <w:pPr>
        <w:jc w:val="both"/>
        <w:rPr>
          <w:rFonts w:ascii="Cambria" w:hAnsi="Cambria"/>
          <w:lang w:val="en-GB"/>
        </w:rPr>
      </w:pPr>
      <w:r w:rsidRPr="00DD644E">
        <w:rPr>
          <w:rFonts w:ascii="Cambria" w:hAnsi="Cambria"/>
          <w:lang w:val="en-GB"/>
        </w:rPr>
        <w:t>New institutions can only be added by a member of the GOARN OST. A senior member of the team should decide on if an institution is eligible to join the network.</w:t>
      </w:r>
    </w:p>
    <w:p w14:paraId="62C0271D" w14:textId="77777777" w:rsidR="00AC6261" w:rsidRPr="00DD644E" w:rsidRDefault="00AC6261" w:rsidP="00AC6261">
      <w:pPr>
        <w:jc w:val="both"/>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4"/>
        <w:gridCol w:w="8536"/>
      </w:tblGrid>
      <w:tr w:rsidR="00AC6261" w:rsidRPr="00EB6D0E" w14:paraId="3BBB87AA" w14:textId="77777777" w:rsidTr="006C6F9B">
        <w:trPr>
          <w:trHeight w:val="1247"/>
        </w:trPr>
        <w:tc>
          <w:tcPr>
            <w:tcW w:w="534" w:type="dxa"/>
            <w:shd w:val="clear" w:color="auto" w:fill="auto"/>
            <w:vAlign w:val="center"/>
          </w:tcPr>
          <w:p w14:paraId="00A96EE9" w14:textId="77777777" w:rsidR="00AC6261" w:rsidRPr="00DD644E" w:rsidRDefault="00AC6261" w:rsidP="006C6F9B">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7F109F48" w14:textId="77777777" w:rsidR="00AC6261" w:rsidRPr="00DD644E" w:rsidRDefault="00AC6261" w:rsidP="006C6F9B">
            <w:pPr>
              <w:pStyle w:val="Tableimportantwording"/>
              <w:rPr>
                <w:rFonts w:ascii="Cambria" w:hAnsi="Cambria"/>
              </w:rPr>
            </w:pPr>
            <w:r w:rsidRPr="00DD644E">
              <w:rPr>
                <w:rFonts w:ascii="Cambria" w:hAnsi="Cambria"/>
              </w:rPr>
              <w:t>Members of the GOARN OST are typically assigned a role of “GOARN Administrator”.</w:t>
            </w:r>
          </w:p>
        </w:tc>
      </w:tr>
    </w:tbl>
    <w:p w14:paraId="2450698A" w14:textId="77777777" w:rsidR="00AC6261" w:rsidRPr="00DD644E" w:rsidRDefault="00AC6261" w:rsidP="00AC6261">
      <w:pPr>
        <w:jc w:val="both"/>
        <w:rPr>
          <w:rFonts w:ascii="Cambria" w:hAnsi="Cambria"/>
          <w:lang w:val="en-GB"/>
        </w:rPr>
      </w:pPr>
    </w:p>
    <w:p w14:paraId="3BED925F" w14:textId="77777777" w:rsidR="00AC6261" w:rsidRPr="00DD644E" w:rsidRDefault="00AC6261" w:rsidP="00AC6261">
      <w:pPr>
        <w:jc w:val="both"/>
        <w:rPr>
          <w:rFonts w:ascii="Cambria" w:hAnsi="Cambria"/>
          <w:lang w:val="en-GB"/>
        </w:rPr>
      </w:pPr>
      <w:r w:rsidRPr="00DD644E">
        <w:rPr>
          <w:rFonts w:ascii="Cambria" w:hAnsi="Cambria"/>
          <w:lang w:val="en-GB"/>
        </w:rPr>
        <w:t xml:space="preserve">New institutions can be added by navigating to </w:t>
      </w:r>
      <w:r w:rsidRPr="00DD644E">
        <w:rPr>
          <w:rStyle w:val="KPActionChar"/>
          <w:rFonts w:ascii="Cambria" w:hAnsi="Cambria"/>
        </w:rPr>
        <w:t>Admin settings</w:t>
      </w:r>
      <w:r w:rsidRPr="00DD644E">
        <w:rPr>
          <w:rFonts w:ascii="Cambria" w:hAnsi="Cambria"/>
          <w:lang w:val="en-GB"/>
        </w:rPr>
        <w:t xml:space="preserve"> page on the KP, then: </w:t>
      </w:r>
    </w:p>
    <w:p w14:paraId="24152C0B" w14:textId="77777777" w:rsidR="00AC6261" w:rsidRPr="00DD644E" w:rsidRDefault="00AC6261" w:rsidP="00AC6261">
      <w:pPr>
        <w:jc w:val="both"/>
        <w:rPr>
          <w:rFonts w:ascii="Cambria" w:hAnsi="Cambria"/>
          <w:lang w:val="en-GB"/>
        </w:rPr>
      </w:pPr>
    </w:p>
    <w:p w14:paraId="5B475A31" w14:textId="77777777" w:rsidR="00AC6261" w:rsidRPr="00DD644E" w:rsidRDefault="00AC6261" w:rsidP="00AC6261">
      <w:pPr>
        <w:pStyle w:val="ListParagraph"/>
        <w:numPr>
          <w:ilvl w:val="0"/>
          <w:numId w:val="47"/>
        </w:numPr>
        <w:jc w:val="both"/>
        <w:rPr>
          <w:rStyle w:val="KPActionChar"/>
          <w:rFonts w:ascii="Cambria" w:hAnsi="Cambria"/>
          <w:i/>
          <w:iCs/>
        </w:rPr>
      </w:pPr>
      <w:r w:rsidRPr="00DD644E">
        <w:rPr>
          <w:rFonts w:ascii="Cambria" w:hAnsi="Cambria"/>
          <w:lang w:val="en-GB"/>
        </w:rPr>
        <w:t xml:space="preserve">Click on </w:t>
      </w:r>
      <w:r w:rsidRPr="00DD644E">
        <w:rPr>
          <w:rStyle w:val="KPActionChar"/>
          <w:rFonts w:ascii="Cambria" w:hAnsi="Cambria"/>
        </w:rPr>
        <w:t>Content</w:t>
      </w:r>
      <w:r w:rsidRPr="00DD644E">
        <w:rPr>
          <w:rFonts w:ascii="Cambria" w:hAnsi="Cambria"/>
          <w:bCs/>
        </w:rPr>
        <w:t xml:space="preserve"> link.</w:t>
      </w:r>
    </w:p>
    <w:p w14:paraId="5B5BEC7B" w14:textId="77777777" w:rsidR="00AC6261" w:rsidRPr="00DD644E" w:rsidRDefault="00AC6261" w:rsidP="00AC6261">
      <w:pPr>
        <w:pStyle w:val="ListParagraph"/>
        <w:numPr>
          <w:ilvl w:val="0"/>
          <w:numId w:val="47"/>
        </w:numPr>
        <w:jc w:val="both"/>
        <w:rPr>
          <w:rFonts w:ascii="Cambria" w:hAnsi="Cambria"/>
          <w:lang w:val="en-GB"/>
        </w:rPr>
      </w:pPr>
      <w:r w:rsidRPr="00DD644E">
        <w:rPr>
          <w:rFonts w:ascii="Cambria" w:hAnsi="Cambria"/>
          <w:lang w:val="en-GB"/>
        </w:rPr>
        <w:t xml:space="preserve">On the content page, click on </w:t>
      </w:r>
      <w:r w:rsidRPr="00DD644E">
        <w:rPr>
          <w:rStyle w:val="KPActionChar"/>
          <w:rFonts w:ascii="Cambria" w:hAnsi="Cambria"/>
        </w:rPr>
        <w:t>Add content</w:t>
      </w:r>
      <w:r w:rsidRPr="00DD644E">
        <w:rPr>
          <w:rFonts w:ascii="Cambria" w:hAnsi="Cambria"/>
          <w:lang w:val="en-GB"/>
        </w:rPr>
        <w:t xml:space="preserve"> button, and then choose </w:t>
      </w:r>
      <w:r w:rsidRPr="00DD644E">
        <w:rPr>
          <w:rStyle w:val="KPActionChar"/>
          <w:rFonts w:ascii="Cambria" w:hAnsi="Cambria"/>
        </w:rPr>
        <w:t>Institution</w:t>
      </w:r>
      <w:r w:rsidRPr="00DD644E">
        <w:rPr>
          <w:rFonts w:ascii="Cambria" w:hAnsi="Cambria"/>
          <w:lang w:val="en-GB"/>
        </w:rPr>
        <w:t xml:space="preserve"> as content type.  </w:t>
      </w:r>
    </w:p>
    <w:p w14:paraId="708C0CFD" w14:textId="77777777" w:rsidR="00AC6261" w:rsidRPr="00DD644E" w:rsidRDefault="00AC6261" w:rsidP="00AC6261">
      <w:pPr>
        <w:jc w:val="both"/>
        <w:rPr>
          <w:rStyle w:val="KPActionChar"/>
          <w:rFonts w:ascii="Cambria" w:hAnsi="Cambria"/>
        </w:rPr>
      </w:pPr>
    </w:p>
    <w:p w14:paraId="340DEEB2" w14:textId="77777777" w:rsidR="00882542" w:rsidRPr="00DD644E" w:rsidRDefault="00AC6261" w:rsidP="00AC6261">
      <w:pPr>
        <w:jc w:val="both"/>
        <w:rPr>
          <w:rFonts w:ascii="Cambria" w:hAnsi="Cambria"/>
          <w:lang w:val="en-GB"/>
        </w:rPr>
      </w:pPr>
      <w:r w:rsidRPr="00DD644E">
        <w:rPr>
          <w:rStyle w:val="KPActionChar"/>
          <w:rFonts w:ascii="Cambria" w:hAnsi="Cambria"/>
        </w:rPr>
        <w:t>Institution name</w:t>
      </w:r>
      <w:r w:rsidRPr="00DD644E">
        <w:rPr>
          <w:rFonts w:ascii="Cambria" w:hAnsi="Cambria"/>
          <w:lang w:val="en-GB"/>
        </w:rPr>
        <w:t xml:space="preserve">, </w:t>
      </w:r>
      <w:r w:rsidRPr="00DD644E">
        <w:rPr>
          <w:rStyle w:val="KPActionChar"/>
          <w:rFonts w:ascii="Cambria" w:hAnsi="Cambria"/>
        </w:rPr>
        <w:t>institution type</w:t>
      </w:r>
      <w:r w:rsidRPr="00DD644E">
        <w:rPr>
          <w:rFonts w:ascii="Cambria" w:hAnsi="Cambria"/>
          <w:lang w:val="en-GB"/>
        </w:rPr>
        <w:t xml:space="preserve">, and </w:t>
      </w:r>
      <w:r w:rsidRPr="00DD644E">
        <w:rPr>
          <w:rStyle w:val="KPActionChar"/>
          <w:rFonts w:ascii="Cambria" w:hAnsi="Cambria"/>
        </w:rPr>
        <w:t>Location</w:t>
      </w:r>
      <w:r w:rsidRPr="00DD644E">
        <w:rPr>
          <w:rFonts w:ascii="Cambria" w:hAnsi="Cambria"/>
          <w:lang w:val="en-GB"/>
        </w:rPr>
        <w:t xml:space="preserve"> of the institution (e.g. country) are the only details required to create basic institution profile on the KP. Other details for institution are provided by the institutional focal point at the later stage.</w:t>
      </w:r>
    </w:p>
    <w:p w14:paraId="09E2D00F" w14:textId="77777777" w:rsidR="00882542" w:rsidRPr="00DD644E" w:rsidRDefault="00882542" w:rsidP="00AC6261">
      <w:pPr>
        <w:jc w:val="both"/>
        <w:rPr>
          <w:rFonts w:ascii="Cambria" w:hAnsi="Cambria"/>
          <w:lang w:val="en-GB"/>
        </w:rPr>
      </w:pPr>
    </w:p>
    <w:p w14:paraId="47DB2BBD" w14:textId="317D9999" w:rsidR="00AC6261" w:rsidRPr="00DD644E" w:rsidRDefault="00882542" w:rsidP="000B0AD0">
      <w:pPr>
        <w:pStyle w:val="Heading2"/>
        <w:rPr>
          <w:lang w:val="en-GB"/>
        </w:rPr>
      </w:pPr>
      <w:bookmarkStart w:id="35" w:name="_Toc16539004"/>
      <w:r w:rsidRPr="00DD644E">
        <w:rPr>
          <w:lang w:val="en-GB"/>
        </w:rPr>
        <w:t>Institution Information updates</w:t>
      </w:r>
      <w:r w:rsidR="00AC6261" w:rsidRPr="00DD644E">
        <w:rPr>
          <w:lang w:val="en-GB"/>
        </w:rPr>
        <w:t xml:space="preserve">  </w:t>
      </w:r>
      <w:bookmarkEnd w:id="35"/>
    </w:p>
    <w:p w14:paraId="39E6DB70" w14:textId="77777777" w:rsidR="00AC6261" w:rsidRPr="00DD644E" w:rsidRDefault="00AC6261" w:rsidP="00AC6261">
      <w:pPr>
        <w:pStyle w:val="Heading3"/>
        <w:rPr>
          <w:lang w:val="en-GB"/>
        </w:rPr>
      </w:pPr>
      <w:r w:rsidRPr="00DD644E">
        <w:rPr>
          <w:lang w:val="en-GB"/>
        </w:rPr>
        <w:t>Updating institution profile</w:t>
      </w:r>
    </w:p>
    <w:p w14:paraId="687D2A7B" w14:textId="77777777" w:rsidR="00AC6261" w:rsidRPr="00DD644E" w:rsidRDefault="00AC6261" w:rsidP="00AC6261">
      <w:pPr>
        <w:jc w:val="both"/>
        <w:rPr>
          <w:rFonts w:ascii="Cambria" w:hAnsi="Cambria"/>
          <w:lang w:val="en-GB"/>
        </w:rPr>
      </w:pPr>
      <w:r w:rsidRPr="00DD644E">
        <w:rPr>
          <w:rFonts w:ascii="Cambria" w:hAnsi="Cambria"/>
          <w:lang w:val="en-GB"/>
        </w:rPr>
        <w:t xml:space="preserve">Editing institution profile is done by clicking on the institution name. This action will launch institution details page. Clicking on the edit icon, located next to the institution name, will open institution page in editable mode. </w:t>
      </w:r>
    </w:p>
    <w:p w14:paraId="24D3A5E0" w14:textId="77777777" w:rsidR="00AC6261" w:rsidRPr="00DD644E" w:rsidRDefault="00AC6261" w:rsidP="00AC6261">
      <w:pPr>
        <w:jc w:val="both"/>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4"/>
        <w:gridCol w:w="8536"/>
      </w:tblGrid>
      <w:tr w:rsidR="00AC6261" w:rsidRPr="00EB6D0E" w14:paraId="7AC7FA39" w14:textId="77777777" w:rsidTr="006C6F9B">
        <w:trPr>
          <w:trHeight w:val="1247"/>
        </w:trPr>
        <w:tc>
          <w:tcPr>
            <w:tcW w:w="534" w:type="dxa"/>
            <w:shd w:val="clear" w:color="auto" w:fill="auto"/>
            <w:vAlign w:val="center"/>
          </w:tcPr>
          <w:p w14:paraId="668F3925" w14:textId="77777777" w:rsidR="00AC6261" w:rsidRPr="00DD644E" w:rsidRDefault="00AC6261" w:rsidP="006C6F9B">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1F90382E" w14:textId="764AF045" w:rsidR="00AC6261" w:rsidRPr="00DD644E" w:rsidRDefault="00AC6261" w:rsidP="006C6F9B">
            <w:pPr>
              <w:pStyle w:val="Tableimportantwording"/>
              <w:rPr>
                <w:rFonts w:ascii="Cambria" w:hAnsi="Cambria"/>
              </w:rPr>
            </w:pPr>
            <w:r w:rsidRPr="00DD644E">
              <w:rPr>
                <w:rFonts w:ascii="Cambria" w:hAnsi="Cambria"/>
              </w:rPr>
              <w:t xml:space="preserve">The authority and responsibility for maintaining and updating institution profile information including details of focal points lies with existing focal </w:t>
            </w:r>
            <w:r w:rsidR="00516BCD" w:rsidRPr="00DD644E">
              <w:rPr>
                <w:rFonts w:ascii="Cambria" w:hAnsi="Cambria"/>
              </w:rPr>
              <w:t>points</w:t>
            </w:r>
            <w:r w:rsidR="00516BCD">
              <w:rPr>
                <w:rFonts w:ascii="Cambria" w:hAnsi="Cambria"/>
              </w:rPr>
              <w:t>, so if changes are requested this can politely be communicated to the institutions.</w:t>
            </w:r>
          </w:p>
        </w:tc>
      </w:tr>
    </w:tbl>
    <w:p w14:paraId="64D761C7" w14:textId="77777777" w:rsidR="00AC6261" w:rsidRPr="00DD644E" w:rsidRDefault="00AC6261" w:rsidP="00AC6261">
      <w:pPr>
        <w:jc w:val="both"/>
        <w:rPr>
          <w:rFonts w:ascii="Cambria" w:hAnsi="Cambria"/>
          <w:lang w:val="en-GB"/>
        </w:rPr>
      </w:pPr>
    </w:p>
    <w:p w14:paraId="35CEFFE9" w14:textId="77777777" w:rsidR="00AC6261" w:rsidRPr="00DD644E" w:rsidRDefault="00AC6261" w:rsidP="00AC6261">
      <w:pPr>
        <w:jc w:val="both"/>
        <w:rPr>
          <w:rFonts w:ascii="Cambria" w:hAnsi="Cambria"/>
          <w:lang w:val="en-GB"/>
        </w:rPr>
      </w:pPr>
      <w:r w:rsidRPr="00DD644E">
        <w:rPr>
          <w:rFonts w:ascii="Cambria" w:hAnsi="Cambria"/>
          <w:lang w:val="en-GB"/>
        </w:rPr>
        <w:t>Focal points for institutions (</w:t>
      </w:r>
      <w:r w:rsidRPr="00DD644E">
        <w:rPr>
          <w:rStyle w:val="KPActionChar"/>
          <w:rFonts w:ascii="Cambria" w:hAnsi="Cambria"/>
        </w:rPr>
        <w:t>Content editor</w:t>
      </w:r>
      <w:r w:rsidRPr="00DD644E">
        <w:rPr>
          <w:rFonts w:ascii="Cambria" w:hAnsi="Cambria"/>
          <w:lang w:val="en-GB"/>
        </w:rPr>
        <w:t xml:space="preserve"> role) can only edit information for their own institution. </w:t>
      </w:r>
      <w:r w:rsidRPr="00DD644E">
        <w:rPr>
          <w:rStyle w:val="KPActionChar"/>
          <w:rFonts w:ascii="Cambria" w:hAnsi="Cambria"/>
        </w:rPr>
        <w:t>GOARN Administrators</w:t>
      </w:r>
      <w:r w:rsidRPr="00DD644E">
        <w:rPr>
          <w:rFonts w:ascii="Cambria" w:hAnsi="Cambria"/>
          <w:lang w:val="en-GB"/>
        </w:rPr>
        <w:t xml:space="preserve"> can edit data for all institutions. </w:t>
      </w:r>
    </w:p>
    <w:p w14:paraId="613C67B5" w14:textId="77777777" w:rsidR="00AC6261" w:rsidRPr="00DD644E" w:rsidRDefault="00AC6261" w:rsidP="00AC6261">
      <w:pPr>
        <w:jc w:val="both"/>
        <w:rPr>
          <w:rFonts w:ascii="Cambria" w:hAnsi="Cambria"/>
          <w:lang w:val="en-GB"/>
        </w:rPr>
      </w:pPr>
    </w:p>
    <w:p w14:paraId="65637154" w14:textId="77777777" w:rsidR="00AC6261" w:rsidRPr="00DD644E" w:rsidRDefault="00AC6261" w:rsidP="00AC6261">
      <w:pPr>
        <w:pStyle w:val="Heading3"/>
        <w:rPr>
          <w:lang w:val="en-GB"/>
        </w:rPr>
      </w:pPr>
      <w:r w:rsidRPr="00DD644E">
        <w:rPr>
          <w:lang w:val="en-GB"/>
        </w:rPr>
        <w:t>Institution contribution to operations</w:t>
      </w:r>
    </w:p>
    <w:p w14:paraId="32FF96E8" w14:textId="77777777" w:rsidR="00AC6261" w:rsidRPr="00DD644E" w:rsidRDefault="00AC6261" w:rsidP="00AC6261">
      <w:pPr>
        <w:jc w:val="both"/>
        <w:rPr>
          <w:rFonts w:ascii="Cambria" w:hAnsi="Cambria"/>
          <w:lang w:val="en-GB"/>
        </w:rPr>
      </w:pPr>
      <w:r w:rsidRPr="00DD644E">
        <w:rPr>
          <w:rFonts w:ascii="Cambria" w:hAnsi="Cambria"/>
          <w:lang w:val="en-GB"/>
        </w:rPr>
        <w:t xml:space="preserve">The GOARN Knowledge platform contains historical data for all GOARN deployments since the inception of the network. All offers and deployments from a given partner institution are accessible from the institution page. </w:t>
      </w:r>
    </w:p>
    <w:p w14:paraId="124D11A2" w14:textId="77777777" w:rsidR="00AC6261" w:rsidRPr="00DD644E" w:rsidRDefault="00AC6261" w:rsidP="00AC6261">
      <w:pPr>
        <w:jc w:val="both"/>
        <w:rPr>
          <w:rFonts w:ascii="Cambria" w:hAnsi="Cambria"/>
          <w:lang w:val="en-GB"/>
        </w:rPr>
      </w:pPr>
    </w:p>
    <w:p w14:paraId="31AA350A" w14:textId="77777777" w:rsidR="00AC6261" w:rsidRPr="00DD644E" w:rsidRDefault="00AC6261" w:rsidP="00AC6261">
      <w:pPr>
        <w:jc w:val="both"/>
        <w:rPr>
          <w:rFonts w:ascii="Cambria" w:hAnsi="Cambria"/>
          <w:lang w:val="en-GB"/>
        </w:rPr>
      </w:pPr>
      <w:r w:rsidRPr="00DD644E">
        <w:rPr>
          <w:rFonts w:ascii="Cambria" w:hAnsi="Cambria"/>
          <w:lang w:val="en-GB"/>
        </w:rPr>
        <w:t xml:space="preserve">Clicking on </w:t>
      </w:r>
      <w:r w:rsidRPr="00DD644E">
        <w:rPr>
          <w:rStyle w:val="KPActionChar"/>
          <w:rFonts w:ascii="Cambria" w:hAnsi="Cambria"/>
        </w:rPr>
        <w:t>Total deployments</w:t>
      </w:r>
      <w:r w:rsidRPr="00DD644E">
        <w:rPr>
          <w:rFonts w:ascii="Cambria" w:hAnsi="Cambria"/>
          <w:lang w:val="en-GB"/>
        </w:rPr>
        <w:t xml:space="preserve"> or </w:t>
      </w:r>
      <w:r w:rsidRPr="00DD644E">
        <w:rPr>
          <w:rStyle w:val="KPActionChar"/>
          <w:rFonts w:ascii="Cambria" w:hAnsi="Cambria"/>
        </w:rPr>
        <w:t>Total offers</w:t>
      </w:r>
      <w:r w:rsidRPr="00DD644E">
        <w:rPr>
          <w:rFonts w:ascii="Cambria" w:hAnsi="Cambria"/>
          <w:lang w:val="en-GB"/>
        </w:rPr>
        <w:t xml:space="preserve"> icon will display a page with details on all deployments and offers respectively for the institution.</w:t>
      </w:r>
    </w:p>
    <w:p w14:paraId="69C19B85" w14:textId="77777777" w:rsidR="00AC6261" w:rsidRPr="00DD644E" w:rsidRDefault="00AC6261" w:rsidP="00AC6261">
      <w:pPr>
        <w:jc w:val="both"/>
        <w:rPr>
          <w:rFonts w:ascii="Cambria" w:hAnsi="Cambria"/>
          <w:lang w:val="en-GB"/>
        </w:rPr>
      </w:pPr>
    </w:p>
    <w:p w14:paraId="437823D2" w14:textId="77777777" w:rsidR="00AC6261" w:rsidRPr="00DD644E" w:rsidRDefault="00AC6261" w:rsidP="00AC6261">
      <w:pPr>
        <w:pStyle w:val="Heading3"/>
        <w:rPr>
          <w:lang w:val="en-GB"/>
        </w:rPr>
      </w:pPr>
      <w:r w:rsidRPr="00DD644E">
        <w:rPr>
          <w:lang w:val="en-GB"/>
        </w:rPr>
        <w:t>Export institutions data</w:t>
      </w:r>
    </w:p>
    <w:p w14:paraId="1512AFAC" w14:textId="7302F558" w:rsidR="008E73DB" w:rsidRPr="00DD644E" w:rsidRDefault="00AC6261" w:rsidP="00AC6261">
      <w:pPr>
        <w:jc w:val="both"/>
        <w:rPr>
          <w:rFonts w:ascii="Cambria" w:hAnsi="Cambria"/>
          <w:lang w:val="en-GB"/>
        </w:rPr>
      </w:pPr>
      <w:r w:rsidRPr="00DD644E">
        <w:rPr>
          <w:rFonts w:ascii="Cambria" w:hAnsi="Cambria"/>
          <w:lang w:val="en-GB"/>
        </w:rPr>
        <w:t xml:space="preserve">The GOARN Knowledge platform includes a feature to export all data associated with an institution. This feature is accessible from the menu at the top of the page which becomes visible </w:t>
      </w:r>
      <w:r w:rsidRPr="00DD644E">
        <w:rPr>
          <w:rFonts w:ascii="Cambria" w:hAnsi="Cambria"/>
          <w:lang w:val="en-GB"/>
        </w:rPr>
        <w:lastRenderedPageBreak/>
        <w:t xml:space="preserve">when on any administrative page of the KP (e.g. </w:t>
      </w:r>
      <w:r w:rsidRPr="00DD644E">
        <w:rPr>
          <w:rStyle w:val="KPActionChar"/>
          <w:rFonts w:ascii="Cambria" w:hAnsi="Cambria"/>
        </w:rPr>
        <w:t>GOARN Settings</w:t>
      </w:r>
      <w:r w:rsidRPr="00DD644E">
        <w:rPr>
          <w:rFonts w:ascii="Cambria" w:hAnsi="Cambria"/>
          <w:lang w:val="en-GB"/>
        </w:rPr>
        <w:t xml:space="preserve">, </w:t>
      </w:r>
      <w:r w:rsidRPr="00DD644E">
        <w:rPr>
          <w:rStyle w:val="KPActionChar"/>
          <w:rFonts w:ascii="Cambria" w:hAnsi="Cambria"/>
        </w:rPr>
        <w:t>Admin Settings</w:t>
      </w:r>
      <w:r w:rsidRPr="00DD644E">
        <w:rPr>
          <w:rFonts w:ascii="Cambria" w:hAnsi="Cambria"/>
          <w:lang w:val="en-GB"/>
        </w:rPr>
        <w:t>). This feature is only available to GOARN administrators.</w:t>
      </w:r>
    </w:p>
    <w:p w14:paraId="33D2C730" w14:textId="77777777" w:rsidR="00AC6261" w:rsidRPr="00DD644E" w:rsidRDefault="00AC6261" w:rsidP="00A5488A">
      <w:pPr>
        <w:jc w:val="both"/>
        <w:rPr>
          <w:rFonts w:ascii="Cambria" w:hAnsi="Cambria"/>
          <w:lang w:val="en-GB"/>
        </w:rPr>
      </w:pPr>
    </w:p>
    <w:p w14:paraId="08EA185A" w14:textId="34E23EDC" w:rsidR="008E73DB" w:rsidRPr="00DD644E" w:rsidRDefault="00013FB0" w:rsidP="00FA1940">
      <w:pPr>
        <w:jc w:val="both"/>
        <w:rPr>
          <w:rFonts w:ascii="Cambria" w:hAnsi="Cambria"/>
          <w:lang w:val="en-GB"/>
        </w:rPr>
      </w:pPr>
      <w:r w:rsidRPr="00DD644E">
        <w:rPr>
          <w:rFonts w:ascii="Cambria" w:hAnsi="Cambria"/>
          <w:lang w:val="en-GB"/>
        </w:rPr>
        <w:t>In addition</w:t>
      </w:r>
      <w:r w:rsidR="0056554F" w:rsidRPr="00DD644E">
        <w:rPr>
          <w:rFonts w:ascii="Cambria" w:hAnsi="Cambria"/>
          <w:lang w:val="en-GB"/>
        </w:rPr>
        <w:t xml:space="preserve">, </w:t>
      </w:r>
      <w:r w:rsidR="00FA1940" w:rsidRPr="00DD644E">
        <w:rPr>
          <w:rFonts w:ascii="Cambria" w:hAnsi="Cambria"/>
          <w:lang w:val="en-GB"/>
        </w:rPr>
        <w:t xml:space="preserve">the </w:t>
      </w:r>
      <w:r w:rsidR="0056554F" w:rsidRPr="00DD644E">
        <w:rPr>
          <w:rFonts w:ascii="Cambria" w:hAnsi="Cambria"/>
          <w:lang w:val="en-GB"/>
        </w:rPr>
        <w:t>a</w:t>
      </w:r>
      <w:r w:rsidR="008E73DB" w:rsidRPr="00DD644E">
        <w:rPr>
          <w:rFonts w:ascii="Cambria" w:hAnsi="Cambria"/>
          <w:lang w:val="en-GB"/>
        </w:rPr>
        <w:t xml:space="preserve">pplying institution is informed </w:t>
      </w:r>
      <w:r w:rsidR="00FA1940" w:rsidRPr="00DD644E">
        <w:rPr>
          <w:rFonts w:ascii="Cambria" w:hAnsi="Cambria"/>
          <w:lang w:val="en-GB"/>
        </w:rPr>
        <w:t>of</w:t>
      </w:r>
      <w:r w:rsidR="008E73DB" w:rsidRPr="00DD644E">
        <w:rPr>
          <w:rFonts w:ascii="Cambria" w:hAnsi="Cambria"/>
          <w:lang w:val="en-GB"/>
        </w:rPr>
        <w:t xml:space="preserve"> the outcome using </w:t>
      </w:r>
      <w:r w:rsidR="00FA1940" w:rsidRPr="00DD644E">
        <w:rPr>
          <w:rFonts w:ascii="Cambria" w:hAnsi="Cambria"/>
          <w:lang w:val="en-GB"/>
        </w:rPr>
        <w:t xml:space="preserve">a </w:t>
      </w:r>
      <w:r w:rsidR="008E73DB" w:rsidRPr="00DD644E">
        <w:rPr>
          <w:rFonts w:ascii="Cambria" w:hAnsi="Cambria"/>
          <w:lang w:val="en-GB"/>
        </w:rPr>
        <w:t xml:space="preserve">standard message </w:t>
      </w:r>
      <w:r w:rsidR="001371A0" w:rsidRPr="00DD644E">
        <w:rPr>
          <w:rFonts w:ascii="Cambria" w:hAnsi="Cambria"/>
          <w:lang w:val="en-GB"/>
        </w:rPr>
        <w:t xml:space="preserve">as outlined </w:t>
      </w:r>
      <w:r w:rsidR="008E73DB" w:rsidRPr="00DD644E">
        <w:rPr>
          <w:rFonts w:ascii="Cambria" w:hAnsi="Cambria"/>
          <w:lang w:val="en-GB"/>
        </w:rPr>
        <w:t>in</w:t>
      </w:r>
      <w:r w:rsidR="001371A0" w:rsidRPr="00DD644E">
        <w:rPr>
          <w:rFonts w:ascii="Cambria" w:hAnsi="Cambria"/>
          <w:lang w:val="en-GB"/>
        </w:rPr>
        <w:t xml:space="preserve"> Annex 1 - </w:t>
      </w:r>
      <w:hyperlink w:anchor="_Accepting_applying_institution" w:history="1">
        <w:r w:rsidR="001371A0" w:rsidRPr="00DD644E">
          <w:rPr>
            <w:rStyle w:val="Hyperlink"/>
            <w:rFonts w:ascii="Cambria" w:hAnsi="Cambria"/>
            <w:lang w:val="en-GB"/>
          </w:rPr>
          <w:t>Accepting applying institution</w:t>
        </w:r>
      </w:hyperlink>
      <w:r w:rsidR="008E73DB" w:rsidRPr="00DD644E">
        <w:rPr>
          <w:rFonts w:ascii="Cambria" w:hAnsi="Cambria"/>
          <w:lang w:val="en-GB"/>
        </w:rPr>
        <w:t>.</w:t>
      </w:r>
      <w:r w:rsidR="001B3CDA" w:rsidRPr="00DD644E">
        <w:rPr>
          <w:rFonts w:ascii="Cambria" w:hAnsi="Cambria"/>
          <w:lang w:val="en-GB"/>
        </w:rPr>
        <w:t xml:space="preserve"> </w:t>
      </w:r>
    </w:p>
    <w:p w14:paraId="17B4F762" w14:textId="77777777" w:rsidR="001B3CDA" w:rsidRPr="00DD644E" w:rsidRDefault="001B3CDA" w:rsidP="00A5488A">
      <w:pPr>
        <w:jc w:val="both"/>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4"/>
        <w:gridCol w:w="8536"/>
      </w:tblGrid>
      <w:tr w:rsidR="001B3CDA" w:rsidRPr="00EB6D0E" w14:paraId="2BDFBD9F" w14:textId="77777777" w:rsidTr="00B21333">
        <w:trPr>
          <w:trHeight w:val="1247"/>
        </w:trPr>
        <w:tc>
          <w:tcPr>
            <w:tcW w:w="534" w:type="dxa"/>
            <w:shd w:val="clear" w:color="auto" w:fill="auto"/>
            <w:vAlign w:val="center"/>
          </w:tcPr>
          <w:p w14:paraId="14833768" w14:textId="77777777" w:rsidR="001B3CDA" w:rsidRPr="00DD644E" w:rsidRDefault="001B3CDA" w:rsidP="00104973">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08F14B3B" w14:textId="77777777" w:rsidR="001B3CDA" w:rsidRPr="00DD644E" w:rsidRDefault="009E4BFB" w:rsidP="007A3DD2">
            <w:pPr>
              <w:pStyle w:val="Tableimportantwording"/>
              <w:rPr>
                <w:rFonts w:ascii="Cambria" w:hAnsi="Cambria"/>
              </w:rPr>
            </w:pPr>
            <w:r w:rsidRPr="00DD644E">
              <w:rPr>
                <w:rFonts w:ascii="Cambria" w:hAnsi="Cambria"/>
              </w:rPr>
              <w:t>Email</w:t>
            </w:r>
            <w:r w:rsidR="00E913E5" w:rsidRPr="00DD644E">
              <w:rPr>
                <w:rFonts w:ascii="Cambria" w:hAnsi="Cambria"/>
              </w:rPr>
              <w:t xml:space="preserve"> m</w:t>
            </w:r>
            <w:r w:rsidR="00891442" w:rsidRPr="00DD644E">
              <w:rPr>
                <w:rFonts w:ascii="Cambria" w:hAnsi="Cambria"/>
              </w:rPr>
              <w:t xml:space="preserve">essage to </w:t>
            </w:r>
            <w:r w:rsidR="005D1A80" w:rsidRPr="00DD644E">
              <w:rPr>
                <w:rFonts w:ascii="Cambria" w:hAnsi="Cambria"/>
              </w:rPr>
              <w:t>institution should be copied to GOARN focal points in respective region.</w:t>
            </w:r>
            <w:r w:rsidR="001B3CDA" w:rsidRPr="00DD644E">
              <w:rPr>
                <w:rFonts w:ascii="Cambria" w:hAnsi="Cambria"/>
              </w:rPr>
              <w:t xml:space="preserve"> </w:t>
            </w:r>
          </w:p>
        </w:tc>
      </w:tr>
    </w:tbl>
    <w:p w14:paraId="417A5687" w14:textId="77777777" w:rsidR="001B3CDA" w:rsidRPr="00DD644E" w:rsidRDefault="001B3CDA" w:rsidP="00A5488A">
      <w:pPr>
        <w:jc w:val="both"/>
        <w:rPr>
          <w:rFonts w:ascii="Cambria" w:hAnsi="Cambria"/>
          <w:lang w:val="en-GB"/>
        </w:rPr>
      </w:pPr>
    </w:p>
    <w:p w14:paraId="0D5643C0" w14:textId="77777777" w:rsidR="002A3424" w:rsidRPr="00DD644E" w:rsidRDefault="002A3424" w:rsidP="002A3424">
      <w:pPr>
        <w:pStyle w:val="Heading2"/>
        <w:rPr>
          <w:lang w:val="en-GB"/>
        </w:rPr>
      </w:pPr>
      <w:bookmarkStart w:id="36" w:name="_Toc16539005"/>
      <w:r w:rsidRPr="00DD644E">
        <w:rPr>
          <w:lang w:val="en-GB"/>
        </w:rPr>
        <w:t>Focal points</w:t>
      </w:r>
      <w:bookmarkEnd w:id="36"/>
    </w:p>
    <w:p w14:paraId="4171D3E6" w14:textId="33B260E6" w:rsidR="00F910C3" w:rsidRPr="00DD644E" w:rsidRDefault="002A3424" w:rsidP="00FA1940">
      <w:pPr>
        <w:jc w:val="both"/>
        <w:rPr>
          <w:rFonts w:ascii="Cambria" w:hAnsi="Cambria"/>
          <w:lang w:val="en-GB"/>
        </w:rPr>
      </w:pPr>
      <w:r w:rsidRPr="00DD644E">
        <w:rPr>
          <w:rFonts w:ascii="Cambria" w:hAnsi="Cambria"/>
          <w:lang w:val="en-GB"/>
        </w:rPr>
        <w:t xml:space="preserve">Each </w:t>
      </w:r>
      <w:r w:rsidR="00481F59" w:rsidRPr="00DD644E">
        <w:rPr>
          <w:rFonts w:ascii="Cambria" w:hAnsi="Cambria"/>
          <w:lang w:val="en-GB"/>
        </w:rPr>
        <w:t>institution</w:t>
      </w:r>
      <w:r w:rsidRPr="00DD644E">
        <w:rPr>
          <w:rFonts w:ascii="Cambria" w:hAnsi="Cambria"/>
          <w:lang w:val="en-GB"/>
        </w:rPr>
        <w:t xml:space="preserve"> has one primary focal point and several other focal points. At present there is no limit on the number of </w:t>
      </w:r>
      <w:r w:rsidR="00481F59" w:rsidRPr="00DD644E">
        <w:rPr>
          <w:rFonts w:ascii="Cambria" w:hAnsi="Cambria"/>
          <w:lang w:val="en-GB"/>
        </w:rPr>
        <w:t>focal points</w:t>
      </w:r>
      <w:r w:rsidR="00A62CE0" w:rsidRPr="00DD644E">
        <w:rPr>
          <w:rFonts w:ascii="Cambria" w:hAnsi="Cambria"/>
          <w:lang w:val="en-GB"/>
        </w:rPr>
        <w:t xml:space="preserve"> per institution</w:t>
      </w:r>
      <w:r w:rsidR="00481F59" w:rsidRPr="00DD644E">
        <w:rPr>
          <w:rFonts w:ascii="Cambria" w:hAnsi="Cambria"/>
          <w:lang w:val="en-GB"/>
        </w:rPr>
        <w:t>, but typically this number ranges between 2</w:t>
      </w:r>
      <w:r w:rsidR="00FA1940" w:rsidRPr="00DD644E">
        <w:rPr>
          <w:rFonts w:ascii="Cambria" w:hAnsi="Cambria"/>
          <w:lang w:val="en-GB"/>
        </w:rPr>
        <w:t xml:space="preserve"> to </w:t>
      </w:r>
      <w:r w:rsidR="00481F59" w:rsidRPr="00DD644E">
        <w:rPr>
          <w:rFonts w:ascii="Cambria" w:hAnsi="Cambria"/>
          <w:lang w:val="en-GB"/>
        </w:rPr>
        <w:t>5</w:t>
      </w:r>
      <w:r w:rsidR="00DC4BC4" w:rsidRPr="00DD644E">
        <w:rPr>
          <w:rFonts w:ascii="Cambria" w:hAnsi="Cambria"/>
          <w:lang w:val="en-GB"/>
        </w:rPr>
        <w:t xml:space="preserve"> per institution</w:t>
      </w:r>
      <w:r w:rsidR="00481F59" w:rsidRPr="00DD644E">
        <w:rPr>
          <w:rFonts w:ascii="Cambria" w:hAnsi="Cambria"/>
          <w:lang w:val="en-GB"/>
        </w:rPr>
        <w:t xml:space="preserve">. Large international organizations with global outreach may decide to have </w:t>
      </w:r>
      <w:r w:rsidR="00FA1940" w:rsidRPr="00DD644E">
        <w:rPr>
          <w:rFonts w:ascii="Cambria" w:hAnsi="Cambria"/>
          <w:lang w:val="en-GB"/>
        </w:rPr>
        <w:t>a greater</w:t>
      </w:r>
      <w:r w:rsidR="002E1402" w:rsidRPr="00DD644E">
        <w:rPr>
          <w:rFonts w:ascii="Cambria" w:hAnsi="Cambria"/>
          <w:lang w:val="en-GB"/>
        </w:rPr>
        <w:t xml:space="preserve"> </w:t>
      </w:r>
      <w:r w:rsidR="00481F59" w:rsidRPr="00DD644E">
        <w:rPr>
          <w:rFonts w:ascii="Cambria" w:hAnsi="Cambria"/>
          <w:lang w:val="en-GB"/>
        </w:rPr>
        <w:t xml:space="preserve">number of focal points to ensure </w:t>
      </w:r>
      <w:r w:rsidR="007B1BAC" w:rsidRPr="00DD644E">
        <w:rPr>
          <w:rFonts w:ascii="Cambria" w:hAnsi="Cambria"/>
          <w:lang w:val="en-GB"/>
        </w:rPr>
        <w:t>suitable</w:t>
      </w:r>
      <w:r w:rsidR="00481F59" w:rsidRPr="00DD644E">
        <w:rPr>
          <w:rFonts w:ascii="Cambria" w:hAnsi="Cambria"/>
          <w:lang w:val="en-GB"/>
        </w:rPr>
        <w:t xml:space="preserve"> regional representation and </w:t>
      </w:r>
      <w:r w:rsidR="00202AFB" w:rsidRPr="00DD644E">
        <w:rPr>
          <w:rFonts w:ascii="Cambria" w:hAnsi="Cambria"/>
          <w:lang w:val="en-GB"/>
        </w:rPr>
        <w:t xml:space="preserve">facilitate proper </w:t>
      </w:r>
      <w:r w:rsidR="00481F59" w:rsidRPr="00DD644E">
        <w:rPr>
          <w:rFonts w:ascii="Cambria" w:hAnsi="Cambria"/>
          <w:lang w:val="en-GB"/>
        </w:rPr>
        <w:t>flow of information within their organizations.</w:t>
      </w:r>
    </w:p>
    <w:p w14:paraId="46DAEC68" w14:textId="77777777" w:rsidR="00A608C0" w:rsidRPr="00DD644E" w:rsidRDefault="00A608C0" w:rsidP="00A5488A">
      <w:pPr>
        <w:jc w:val="both"/>
        <w:rPr>
          <w:rFonts w:ascii="Cambria" w:hAnsi="Cambria"/>
          <w:lang w:val="en-GB"/>
        </w:rPr>
      </w:pPr>
    </w:p>
    <w:p w14:paraId="795D4067" w14:textId="672C48A4" w:rsidR="00882542" w:rsidRPr="00DD644E" w:rsidRDefault="00AC30E1" w:rsidP="00202AFB">
      <w:pPr>
        <w:jc w:val="both"/>
        <w:rPr>
          <w:rFonts w:ascii="Cambria" w:hAnsi="Cambria"/>
          <w:lang w:val="en-GB"/>
        </w:rPr>
      </w:pPr>
      <w:r w:rsidRPr="00DD644E">
        <w:rPr>
          <w:rFonts w:ascii="Cambria" w:hAnsi="Cambria"/>
          <w:lang w:val="en-GB"/>
        </w:rPr>
        <w:t xml:space="preserve">More information on </w:t>
      </w:r>
      <w:r w:rsidR="0005554F" w:rsidRPr="00DD644E">
        <w:rPr>
          <w:rFonts w:ascii="Cambria" w:hAnsi="Cambria"/>
          <w:lang w:val="en-GB"/>
        </w:rPr>
        <w:t xml:space="preserve">the </w:t>
      </w:r>
      <w:r w:rsidRPr="00DD644E">
        <w:rPr>
          <w:rFonts w:ascii="Cambria" w:hAnsi="Cambria"/>
          <w:lang w:val="en-GB"/>
        </w:rPr>
        <w:t xml:space="preserve">management of focal point </w:t>
      </w:r>
      <w:r w:rsidR="0005554F" w:rsidRPr="00DD644E">
        <w:rPr>
          <w:rFonts w:ascii="Cambria" w:hAnsi="Cambria"/>
          <w:lang w:val="en-GB"/>
        </w:rPr>
        <w:t xml:space="preserve">data </w:t>
      </w:r>
      <w:r w:rsidRPr="00DD644E">
        <w:rPr>
          <w:rFonts w:ascii="Cambria" w:hAnsi="Cambria"/>
          <w:lang w:val="en-GB"/>
        </w:rPr>
        <w:t xml:space="preserve">on the GOARN knowledge platform is provided in </w:t>
      </w:r>
      <w:r w:rsidR="005A6818">
        <w:rPr>
          <w:rFonts w:ascii="Cambria" w:hAnsi="Cambria"/>
          <w:lang w:val="en-GB"/>
        </w:rPr>
        <w:t xml:space="preserve">the </w:t>
      </w:r>
      <w:r w:rsidRPr="00DD644E">
        <w:rPr>
          <w:rFonts w:ascii="Cambria" w:hAnsi="Cambria"/>
          <w:lang w:val="en-GB"/>
        </w:rPr>
        <w:t>section</w:t>
      </w:r>
      <w:r w:rsidR="005A6818">
        <w:rPr>
          <w:rFonts w:ascii="Cambria" w:hAnsi="Cambria"/>
          <w:lang w:val="en-GB"/>
        </w:rPr>
        <w:t xml:space="preserve"> below.</w:t>
      </w:r>
    </w:p>
    <w:p w14:paraId="379BCD09" w14:textId="449092D1" w:rsidR="00AC6261" w:rsidRPr="00DD644E" w:rsidRDefault="00F70C5A" w:rsidP="00202AFB">
      <w:pPr>
        <w:jc w:val="both"/>
        <w:rPr>
          <w:rFonts w:ascii="Cambria" w:hAnsi="Cambria"/>
          <w:lang w:val="en-GB"/>
        </w:rPr>
      </w:pPr>
      <w:r w:rsidRPr="00DD644E">
        <w:rPr>
          <w:rFonts w:ascii="Cambria" w:hAnsi="Cambria"/>
          <w:lang w:val="en-GB"/>
        </w:rPr>
        <w:t xml:space="preserve"> </w:t>
      </w:r>
    </w:p>
    <w:p w14:paraId="02C647E3" w14:textId="104D9E9C" w:rsidR="00AC6261" w:rsidRPr="000B0AD0" w:rsidRDefault="00AC6261" w:rsidP="000B0AD0">
      <w:pPr>
        <w:rPr>
          <w:rFonts w:ascii="Cambria" w:hAnsi="Cambria"/>
          <w:b/>
          <w:u w:val="single"/>
        </w:rPr>
      </w:pPr>
      <w:r w:rsidRPr="000B0AD0">
        <w:rPr>
          <w:rFonts w:ascii="Cambria" w:hAnsi="Cambria"/>
          <w:b/>
          <w:u w:val="single"/>
        </w:rPr>
        <w:t>Adding and editing focal points on the Knowledge Platform</w:t>
      </w:r>
    </w:p>
    <w:p w14:paraId="0BC077C8" w14:textId="77777777" w:rsidR="00AC6261" w:rsidRPr="00DD644E" w:rsidRDefault="00AC6261" w:rsidP="00AC6261">
      <w:pPr>
        <w:jc w:val="both"/>
        <w:rPr>
          <w:rFonts w:ascii="Cambria" w:hAnsi="Cambria"/>
          <w:lang w:val="en-GB"/>
        </w:rPr>
      </w:pPr>
      <w:r w:rsidRPr="00DD644E">
        <w:rPr>
          <w:rFonts w:ascii="Cambria" w:hAnsi="Cambria"/>
          <w:lang w:val="en-GB"/>
        </w:rPr>
        <w:t>When creating a new basic institution profile, the GOARN administrator should add at least one focal point for the institution. This will allow the institution to finalize its institution profile and add other focal points.</w:t>
      </w:r>
    </w:p>
    <w:p w14:paraId="71BFDC7E" w14:textId="77777777" w:rsidR="00AC6261" w:rsidRPr="00DD644E" w:rsidRDefault="00AC6261" w:rsidP="00AC6261">
      <w:pPr>
        <w:jc w:val="both"/>
        <w:rPr>
          <w:rFonts w:ascii="Cambria" w:hAnsi="Cambria"/>
          <w:lang w:val="en-GB"/>
        </w:rPr>
      </w:pPr>
    </w:p>
    <w:p w14:paraId="687ABE61" w14:textId="1602BE41" w:rsidR="00AC6261" w:rsidRPr="00DD644E" w:rsidRDefault="00AC6261" w:rsidP="00AC6261">
      <w:pPr>
        <w:jc w:val="both"/>
        <w:rPr>
          <w:rFonts w:ascii="Cambria" w:hAnsi="Cambria"/>
          <w:lang w:val="en-GB"/>
        </w:rPr>
      </w:pPr>
      <w:r w:rsidRPr="00DD644E">
        <w:rPr>
          <w:rFonts w:ascii="Cambria" w:hAnsi="Cambria"/>
          <w:lang w:val="en-GB"/>
        </w:rPr>
        <w:t xml:space="preserve">Existing focal points of partner institutions </w:t>
      </w:r>
      <w:r w:rsidR="00D9231B">
        <w:rPr>
          <w:rFonts w:ascii="Cambria" w:hAnsi="Cambria"/>
          <w:lang w:val="en-GB"/>
        </w:rPr>
        <w:t xml:space="preserve">are responsible </w:t>
      </w:r>
      <w:r w:rsidR="004350D4">
        <w:rPr>
          <w:rFonts w:ascii="Cambria" w:hAnsi="Cambria"/>
          <w:lang w:val="en-GB"/>
        </w:rPr>
        <w:t>or</w:t>
      </w:r>
      <w:r w:rsidRPr="00DD644E">
        <w:rPr>
          <w:rFonts w:ascii="Cambria" w:hAnsi="Cambria"/>
          <w:lang w:val="en-GB"/>
        </w:rPr>
        <w:t xml:space="preserve"> add</w:t>
      </w:r>
      <w:r w:rsidR="004350D4">
        <w:rPr>
          <w:rFonts w:ascii="Cambria" w:hAnsi="Cambria"/>
          <w:lang w:val="en-GB"/>
        </w:rPr>
        <w:t>ing</w:t>
      </w:r>
      <w:r w:rsidRPr="00DD644E">
        <w:rPr>
          <w:rFonts w:ascii="Cambria" w:hAnsi="Cambria"/>
          <w:lang w:val="en-GB"/>
        </w:rPr>
        <w:t>, edit</w:t>
      </w:r>
      <w:r w:rsidR="004350D4">
        <w:rPr>
          <w:rFonts w:ascii="Cambria" w:hAnsi="Cambria"/>
          <w:lang w:val="en-GB"/>
        </w:rPr>
        <w:t>ing</w:t>
      </w:r>
      <w:r w:rsidRPr="00DD644E">
        <w:rPr>
          <w:rFonts w:ascii="Cambria" w:hAnsi="Cambria"/>
          <w:lang w:val="en-GB"/>
        </w:rPr>
        <w:t xml:space="preserve"> and remov</w:t>
      </w:r>
      <w:r w:rsidR="004350D4">
        <w:rPr>
          <w:rFonts w:ascii="Cambria" w:hAnsi="Cambria"/>
          <w:lang w:val="en-GB"/>
        </w:rPr>
        <w:t>ing</w:t>
      </w:r>
      <w:r w:rsidRPr="00DD644E">
        <w:rPr>
          <w:rFonts w:ascii="Cambria" w:hAnsi="Cambria"/>
          <w:lang w:val="en-GB"/>
        </w:rPr>
        <w:t xml:space="preserve"> focal points for their institutions</w:t>
      </w:r>
      <w:r w:rsidR="004350D4">
        <w:rPr>
          <w:rFonts w:ascii="Cambria" w:hAnsi="Cambria"/>
          <w:lang w:val="en-GB"/>
        </w:rPr>
        <w:t xml:space="preserve"> (see example email in Annex)</w:t>
      </w:r>
      <w:r w:rsidRPr="00DD644E">
        <w:rPr>
          <w:rFonts w:ascii="Cambria" w:hAnsi="Cambria"/>
          <w:lang w:val="en-GB"/>
        </w:rPr>
        <w:t xml:space="preserve">. Adding, editing and removing focal points are performed by clicking on </w:t>
      </w:r>
      <w:r w:rsidRPr="00DD644E">
        <w:rPr>
          <w:rFonts w:ascii="Cambria" w:hAnsi="Cambria" w:cs="Courier New"/>
          <w:bCs/>
          <w:color w:val="FF6600"/>
          <w:lang w:val="en-GB"/>
        </w:rPr>
        <w:t>+</w:t>
      </w:r>
      <w:r w:rsidRPr="00DD644E">
        <w:rPr>
          <w:rFonts w:ascii="Cambria" w:hAnsi="Cambria"/>
          <w:lang w:val="en-GB"/>
        </w:rPr>
        <w:t xml:space="preserve"> sign on the institutional profile to open </w:t>
      </w:r>
      <w:r w:rsidRPr="00DD644E">
        <w:rPr>
          <w:rFonts w:ascii="Cambria" w:hAnsi="Cambria" w:cs="Courier New"/>
          <w:bCs/>
          <w:color w:val="FF6600"/>
          <w:lang w:val="en-GB"/>
        </w:rPr>
        <w:t>Manage focal points</w:t>
      </w:r>
      <w:r w:rsidRPr="00DD644E">
        <w:rPr>
          <w:rFonts w:ascii="Cambria" w:hAnsi="Cambria"/>
          <w:lang w:val="en-GB"/>
        </w:rPr>
        <w:t xml:space="preserve"> page. This page provides features to edit data for existing focal points, remove focal points, promote one focal point to be the primary focal point for the institution, and also add new focal points. </w:t>
      </w:r>
    </w:p>
    <w:p w14:paraId="47E68074" w14:textId="77777777" w:rsidR="00AC6261" w:rsidRPr="00DD644E" w:rsidRDefault="00AC6261" w:rsidP="00AC6261">
      <w:pPr>
        <w:jc w:val="both"/>
        <w:rPr>
          <w:rFonts w:ascii="Cambria" w:hAnsi="Cambria"/>
          <w:lang w:val="en-GB"/>
        </w:rPr>
      </w:pPr>
    </w:p>
    <w:p w14:paraId="70DACD96" w14:textId="77777777" w:rsidR="00AC6261" w:rsidRPr="00DD644E" w:rsidRDefault="00AC6261" w:rsidP="00AC6261">
      <w:pPr>
        <w:jc w:val="both"/>
        <w:rPr>
          <w:rFonts w:ascii="Cambria" w:hAnsi="Cambria"/>
          <w:lang w:val="en-GB"/>
        </w:rPr>
      </w:pPr>
      <w:r w:rsidRPr="00DD644E">
        <w:rPr>
          <w:rFonts w:ascii="Cambria" w:hAnsi="Cambria"/>
          <w:lang w:val="en-GB"/>
        </w:rPr>
        <w:t xml:space="preserve">Adding new focal points for an institution, is done by writing email address of the new focal point and clicking on </w:t>
      </w:r>
      <w:r w:rsidRPr="00DD644E">
        <w:rPr>
          <w:rFonts w:ascii="Cambria" w:hAnsi="Cambria" w:cs="Courier New"/>
          <w:bCs/>
          <w:color w:val="FF6600"/>
          <w:lang w:val="en-GB"/>
        </w:rPr>
        <w:t>Invite focal point</w:t>
      </w:r>
      <w:r w:rsidRPr="00DD644E">
        <w:rPr>
          <w:rFonts w:ascii="Cambria" w:hAnsi="Cambria"/>
          <w:lang w:val="en-GB"/>
        </w:rPr>
        <w:t xml:space="preserve"> button. This will send an automatically-generated email from the KP to the newly added user informing them of the account creation. At the same time, another email will be sent to </w:t>
      </w:r>
      <w:hyperlink r:id="rId15" w:history="1">
        <w:r w:rsidRPr="00DD644E">
          <w:rPr>
            <w:rFonts w:ascii="Cambria" w:hAnsi="Cambria"/>
            <w:color w:val="0000FF"/>
            <w:u w:val="single"/>
            <w:lang w:val="en-GB"/>
          </w:rPr>
          <w:t>goarn@who.int</w:t>
        </w:r>
      </w:hyperlink>
      <w:r w:rsidRPr="00DD644E">
        <w:rPr>
          <w:rFonts w:ascii="Cambria" w:hAnsi="Cambria"/>
          <w:lang w:val="en-GB"/>
        </w:rPr>
        <w:t xml:space="preserve"> to notify about addition of a new focal point. </w:t>
      </w:r>
    </w:p>
    <w:p w14:paraId="150DDF78" w14:textId="77777777" w:rsidR="00AC6261" w:rsidRPr="00DD644E" w:rsidRDefault="00AC6261" w:rsidP="00AC6261">
      <w:pPr>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4"/>
        <w:gridCol w:w="8536"/>
      </w:tblGrid>
      <w:tr w:rsidR="00AC6261" w:rsidRPr="00EB6D0E" w14:paraId="4D55E138" w14:textId="77777777" w:rsidTr="006C6F9B">
        <w:trPr>
          <w:trHeight w:val="1247"/>
        </w:trPr>
        <w:tc>
          <w:tcPr>
            <w:tcW w:w="534" w:type="dxa"/>
            <w:shd w:val="clear" w:color="auto" w:fill="auto"/>
            <w:vAlign w:val="center"/>
          </w:tcPr>
          <w:p w14:paraId="5042A854" w14:textId="77777777" w:rsidR="00AC6261" w:rsidRPr="00DD644E" w:rsidRDefault="00AC6261" w:rsidP="00AC6261">
            <w:pPr>
              <w:rPr>
                <w:rFonts w:ascii="Cambria" w:hAnsi="Cambria" w:cstheme="majorBidi"/>
                <w:color w:val="31849B" w:themeColor="accent5" w:themeShade="BF"/>
                <w:sz w:val="106"/>
                <w:szCs w:val="106"/>
                <w:lang w:val="en-GB"/>
              </w:rPr>
            </w:pPr>
            <w:r w:rsidRPr="00DD644E">
              <w:rPr>
                <w:rFonts w:ascii="Cambria" w:hAnsi="Cambria" w:cstheme="majorBidi"/>
                <w:color w:val="31849B" w:themeColor="accent5" w:themeShade="BF"/>
                <w:sz w:val="106"/>
                <w:szCs w:val="106"/>
                <w:lang w:val="en-GB"/>
              </w:rPr>
              <w:t>!</w:t>
            </w:r>
          </w:p>
        </w:tc>
        <w:tc>
          <w:tcPr>
            <w:tcW w:w="8708" w:type="dxa"/>
            <w:shd w:val="clear" w:color="auto" w:fill="auto"/>
            <w:vAlign w:val="center"/>
          </w:tcPr>
          <w:p w14:paraId="28407F06" w14:textId="77777777" w:rsidR="00AC6261" w:rsidRPr="00DD644E" w:rsidRDefault="00AC6261" w:rsidP="00AC6261">
            <w:pPr>
              <w:jc w:val="both"/>
              <w:rPr>
                <w:rFonts w:ascii="Cambria" w:hAnsi="Cambria"/>
                <w:i/>
                <w:iCs/>
                <w:color w:val="31849B" w:themeColor="accent5" w:themeShade="BF"/>
                <w:lang w:val="en-GB"/>
              </w:rPr>
            </w:pPr>
            <w:r w:rsidRPr="00DD644E">
              <w:rPr>
                <w:rFonts w:ascii="Cambria" w:hAnsi="Cambria"/>
                <w:i/>
                <w:iCs/>
                <w:color w:val="31849B" w:themeColor="accent5" w:themeShade="BF"/>
                <w:lang w:val="en-GB"/>
              </w:rPr>
              <w:t xml:space="preserve">After adding a focal point on the GOARN knowledge platform, the GOARN Administrator must assign the role “Content editor” to the newly created user account. At this time, it is also recommended to complete the </w:t>
            </w:r>
            <w:r w:rsidRPr="00DD644E">
              <w:rPr>
                <w:rFonts w:ascii="Cambria" w:hAnsi="Cambria" w:cs="Courier New"/>
                <w:bCs/>
                <w:i/>
                <w:iCs/>
                <w:color w:val="FF6600"/>
                <w:lang w:val="en-GB"/>
              </w:rPr>
              <w:t>First name</w:t>
            </w:r>
            <w:r w:rsidRPr="00DD644E">
              <w:rPr>
                <w:rFonts w:ascii="Cambria" w:hAnsi="Cambria"/>
                <w:i/>
                <w:iCs/>
                <w:color w:val="31849B" w:themeColor="accent5" w:themeShade="BF"/>
                <w:lang w:val="en-GB"/>
              </w:rPr>
              <w:t xml:space="preserve"> and </w:t>
            </w:r>
            <w:r w:rsidRPr="00DD644E">
              <w:rPr>
                <w:rFonts w:ascii="Cambria" w:hAnsi="Cambria" w:cs="Courier New"/>
                <w:bCs/>
                <w:i/>
                <w:iCs/>
                <w:color w:val="FF6600"/>
                <w:lang w:val="en-GB"/>
              </w:rPr>
              <w:t>Last name</w:t>
            </w:r>
            <w:r w:rsidRPr="00DD644E">
              <w:rPr>
                <w:rFonts w:ascii="Cambria" w:hAnsi="Cambria"/>
                <w:i/>
                <w:iCs/>
                <w:color w:val="31849B" w:themeColor="accent5" w:themeShade="BF"/>
                <w:lang w:val="en-GB"/>
              </w:rPr>
              <w:t xml:space="preserve"> fields. If this information is not available, then as a minimum “–“ should be written for these fields.</w:t>
            </w:r>
          </w:p>
        </w:tc>
      </w:tr>
    </w:tbl>
    <w:p w14:paraId="72AE0B97" w14:textId="77777777" w:rsidR="00AC6261" w:rsidRPr="00DD644E" w:rsidRDefault="00AC6261" w:rsidP="00AC6261">
      <w:pPr>
        <w:jc w:val="both"/>
        <w:rPr>
          <w:rFonts w:ascii="Cambria" w:hAnsi="Cambria"/>
          <w:lang w:val="en-GB"/>
        </w:rPr>
      </w:pPr>
    </w:p>
    <w:p w14:paraId="017CF6AC" w14:textId="4162A7CB" w:rsidR="00F72629" w:rsidRPr="00DD644E" w:rsidRDefault="00AC6261" w:rsidP="0005554F">
      <w:pPr>
        <w:jc w:val="both"/>
        <w:rPr>
          <w:rFonts w:ascii="Cambria" w:hAnsi="Cambria"/>
          <w:lang w:val="en-GB"/>
        </w:rPr>
      </w:pPr>
      <w:r w:rsidRPr="00DD644E">
        <w:rPr>
          <w:rFonts w:ascii="Cambria" w:hAnsi="Cambria"/>
          <w:lang w:val="en-GB"/>
        </w:rPr>
        <w:t xml:space="preserve">Focal points in partner institutions are typically assigned </w:t>
      </w:r>
      <w:r w:rsidRPr="00DD644E">
        <w:rPr>
          <w:rFonts w:ascii="Cambria" w:hAnsi="Cambria" w:cs="Courier New"/>
          <w:bCs/>
          <w:color w:val="FF6600"/>
          <w:lang w:val="en-GB"/>
        </w:rPr>
        <w:t>Content editor</w:t>
      </w:r>
      <w:r w:rsidRPr="00DD644E">
        <w:rPr>
          <w:rFonts w:ascii="Cambria" w:hAnsi="Cambria"/>
          <w:lang w:val="en-GB"/>
        </w:rPr>
        <w:t xml:space="preserve"> role.</w:t>
      </w:r>
    </w:p>
    <w:p w14:paraId="5A2AE902" w14:textId="293246E1" w:rsidR="003538A9" w:rsidRPr="00DD644E" w:rsidRDefault="003538A9" w:rsidP="0005554F">
      <w:pPr>
        <w:jc w:val="both"/>
        <w:rPr>
          <w:rFonts w:ascii="Cambria" w:hAnsi="Cambria"/>
          <w:lang w:val="en-GB"/>
        </w:rPr>
      </w:pPr>
    </w:p>
    <w:p w14:paraId="325AD435" w14:textId="2F211644" w:rsidR="003538A9" w:rsidRPr="00DD644E" w:rsidRDefault="003538A9" w:rsidP="003538A9">
      <w:pPr>
        <w:pStyle w:val="Heading2"/>
        <w:rPr>
          <w:lang w:val="en-GB"/>
        </w:rPr>
      </w:pPr>
      <w:bookmarkStart w:id="37" w:name="_Toc16539006"/>
      <w:r w:rsidRPr="00DD644E">
        <w:rPr>
          <w:lang w:val="en-GB"/>
        </w:rPr>
        <w:lastRenderedPageBreak/>
        <w:t>Flow chart</w:t>
      </w:r>
      <w:bookmarkEnd w:id="37"/>
      <w:r w:rsidRPr="00DD644E">
        <w:rPr>
          <w:lang w:val="en-GB"/>
        </w:rPr>
        <w:t xml:space="preserve"> </w:t>
      </w:r>
    </w:p>
    <w:p w14:paraId="6509E57A" w14:textId="67C4758B" w:rsidR="003538A9" w:rsidRPr="00DD644E" w:rsidRDefault="003538A9" w:rsidP="0005554F">
      <w:pPr>
        <w:jc w:val="both"/>
        <w:rPr>
          <w:rFonts w:ascii="Cambria" w:hAnsi="Cambria"/>
          <w:lang w:val="en-GB"/>
        </w:rPr>
      </w:pPr>
      <w:r w:rsidRPr="00DD644E">
        <w:rPr>
          <w:rFonts w:ascii="Cambria" w:hAnsi="Cambria"/>
          <w:lang w:val="en-GB"/>
        </w:rPr>
        <w:t>Flow chart and process description for institutions joining GOARN is shown in the image below.</w:t>
      </w:r>
    </w:p>
    <w:p w14:paraId="727F1001" w14:textId="36710560" w:rsidR="003538A9" w:rsidRPr="00DD644E" w:rsidRDefault="003538A9" w:rsidP="0005554F">
      <w:pPr>
        <w:jc w:val="both"/>
        <w:rPr>
          <w:rFonts w:ascii="Cambria" w:hAnsi="Cambria"/>
          <w:lang w:val="en-GB"/>
        </w:rPr>
      </w:pPr>
    </w:p>
    <w:p w14:paraId="28E7FCC8" w14:textId="20F7F649" w:rsidR="003538A9" w:rsidRPr="00DD644E" w:rsidRDefault="003538A9" w:rsidP="0005554F">
      <w:pPr>
        <w:jc w:val="both"/>
        <w:rPr>
          <w:rFonts w:ascii="Cambria" w:hAnsi="Cambria"/>
          <w:lang w:val="en-GB"/>
        </w:rPr>
      </w:pPr>
    </w:p>
    <w:p w14:paraId="63B0061D" w14:textId="74B2CBFA" w:rsidR="003538A9" w:rsidRPr="00DD644E" w:rsidRDefault="003538A9" w:rsidP="0005554F">
      <w:pPr>
        <w:jc w:val="both"/>
        <w:rPr>
          <w:rFonts w:ascii="Cambria" w:hAnsi="Cambria"/>
          <w:lang w:val="en-GB"/>
        </w:rPr>
      </w:pPr>
    </w:p>
    <w:p w14:paraId="0A482DC9" w14:textId="4638ED4E" w:rsidR="003538A9" w:rsidRPr="00DD644E" w:rsidRDefault="003538A9" w:rsidP="0005554F">
      <w:pPr>
        <w:jc w:val="both"/>
        <w:rPr>
          <w:rFonts w:ascii="Cambria" w:hAnsi="Cambria"/>
          <w:lang w:val="en-GB"/>
        </w:rPr>
      </w:pPr>
    </w:p>
    <w:p w14:paraId="10F49936" w14:textId="09469BCF" w:rsidR="003538A9" w:rsidRPr="00DD644E" w:rsidRDefault="003538A9" w:rsidP="0005554F">
      <w:pPr>
        <w:jc w:val="both"/>
        <w:rPr>
          <w:rFonts w:ascii="Cambria" w:hAnsi="Cambria"/>
          <w:lang w:val="en-GB"/>
        </w:rPr>
      </w:pPr>
    </w:p>
    <w:p w14:paraId="74D415D5" w14:textId="722C0073" w:rsidR="003538A9" w:rsidRPr="00DD644E" w:rsidRDefault="003538A9" w:rsidP="0005554F">
      <w:pPr>
        <w:jc w:val="both"/>
        <w:rPr>
          <w:rFonts w:ascii="Cambria" w:hAnsi="Cambria"/>
          <w:lang w:val="en-GB"/>
        </w:rPr>
      </w:pPr>
    </w:p>
    <w:p w14:paraId="1D1A2162" w14:textId="6EAA2FAC" w:rsidR="003538A9" w:rsidRPr="00DD644E" w:rsidRDefault="003538A9" w:rsidP="0005554F">
      <w:pPr>
        <w:jc w:val="both"/>
        <w:rPr>
          <w:rFonts w:ascii="Cambria" w:hAnsi="Cambria"/>
          <w:lang w:val="en-GB"/>
        </w:rPr>
      </w:pPr>
    </w:p>
    <w:p w14:paraId="11F3D365" w14:textId="2D4E2368" w:rsidR="003538A9" w:rsidRPr="00DD644E" w:rsidRDefault="003538A9" w:rsidP="0005554F">
      <w:pPr>
        <w:jc w:val="both"/>
        <w:rPr>
          <w:rFonts w:ascii="Cambria" w:hAnsi="Cambria"/>
          <w:lang w:val="en-GB"/>
        </w:rPr>
      </w:pPr>
    </w:p>
    <w:p w14:paraId="29B128DF" w14:textId="5571323A" w:rsidR="003538A9" w:rsidRPr="00DD644E" w:rsidRDefault="003538A9" w:rsidP="0005554F">
      <w:pPr>
        <w:jc w:val="both"/>
        <w:rPr>
          <w:rFonts w:ascii="Cambria" w:hAnsi="Cambria"/>
          <w:lang w:val="en-GB"/>
        </w:rPr>
      </w:pPr>
    </w:p>
    <w:p w14:paraId="72A0ABB1" w14:textId="4894852A" w:rsidR="003538A9" w:rsidRPr="00DD644E" w:rsidRDefault="003538A9" w:rsidP="0005554F">
      <w:pPr>
        <w:jc w:val="both"/>
        <w:rPr>
          <w:rFonts w:ascii="Cambria" w:hAnsi="Cambria"/>
          <w:lang w:val="en-GB"/>
        </w:rPr>
      </w:pPr>
    </w:p>
    <w:p w14:paraId="04C57547" w14:textId="4518A6F9" w:rsidR="003538A9" w:rsidRPr="00DD644E" w:rsidRDefault="003538A9" w:rsidP="0005554F">
      <w:pPr>
        <w:jc w:val="both"/>
        <w:rPr>
          <w:rFonts w:ascii="Cambria" w:hAnsi="Cambria"/>
          <w:lang w:val="en-GB"/>
        </w:rPr>
      </w:pPr>
    </w:p>
    <w:p w14:paraId="5DCA6DA8" w14:textId="03E545C4" w:rsidR="003538A9" w:rsidRPr="00DD644E" w:rsidRDefault="003538A9" w:rsidP="0005554F">
      <w:pPr>
        <w:jc w:val="both"/>
        <w:rPr>
          <w:rFonts w:ascii="Cambria" w:hAnsi="Cambria"/>
          <w:lang w:val="en-GB"/>
        </w:rPr>
      </w:pPr>
    </w:p>
    <w:p w14:paraId="0DB23584" w14:textId="525E6B87" w:rsidR="003538A9" w:rsidRPr="00DD644E" w:rsidRDefault="003538A9" w:rsidP="0005554F">
      <w:pPr>
        <w:jc w:val="both"/>
        <w:rPr>
          <w:rFonts w:ascii="Cambria" w:hAnsi="Cambria"/>
          <w:lang w:val="en-GB"/>
        </w:rPr>
      </w:pPr>
    </w:p>
    <w:p w14:paraId="0B500917" w14:textId="690D26CB" w:rsidR="003538A9" w:rsidRPr="00DD644E" w:rsidRDefault="003538A9" w:rsidP="0005554F">
      <w:pPr>
        <w:jc w:val="both"/>
        <w:rPr>
          <w:rFonts w:ascii="Cambria" w:hAnsi="Cambria"/>
          <w:lang w:val="en-GB"/>
        </w:rPr>
      </w:pPr>
    </w:p>
    <w:p w14:paraId="38963B73" w14:textId="14636756" w:rsidR="003538A9" w:rsidRPr="00DD644E" w:rsidRDefault="003538A9" w:rsidP="0005554F">
      <w:pPr>
        <w:jc w:val="both"/>
        <w:rPr>
          <w:rFonts w:ascii="Cambria" w:hAnsi="Cambria"/>
          <w:lang w:val="en-GB"/>
        </w:rPr>
      </w:pPr>
    </w:p>
    <w:p w14:paraId="448006D0" w14:textId="351568D9" w:rsidR="003538A9" w:rsidRPr="00DD644E" w:rsidRDefault="003538A9" w:rsidP="0005554F">
      <w:pPr>
        <w:jc w:val="both"/>
        <w:rPr>
          <w:rFonts w:ascii="Cambria" w:hAnsi="Cambria"/>
          <w:lang w:val="en-GB"/>
        </w:rPr>
      </w:pPr>
    </w:p>
    <w:p w14:paraId="11641AFC" w14:textId="36CD3B5E" w:rsidR="003538A9" w:rsidRPr="00DD644E" w:rsidRDefault="003538A9" w:rsidP="0005554F">
      <w:pPr>
        <w:jc w:val="both"/>
        <w:rPr>
          <w:rFonts w:ascii="Cambria" w:hAnsi="Cambria"/>
          <w:lang w:val="en-GB"/>
        </w:rPr>
      </w:pPr>
    </w:p>
    <w:p w14:paraId="7A6B6009" w14:textId="542435E9" w:rsidR="003538A9" w:rsidRPr="00DD644E" w:rsidRDefault="003538A9" w:rsidP="0005554F">
      <w:pPr>
        <w:jc w:val="both"/>
        <w:rPr>
          <w:rFonts w:ascii="Cambria" w:hAnsi="Cambria"/>
          <w:lang w:val="en-GB"/>
        </w:rPr>
      </w:pPr>
    </w:p>
    <w:p w14:paraId="0C350F14" w14:textId="5FC5BC72" w:rsidR="003538A9" w:rsidRPr="00DD644E" w:rsidRDefault="003538A9" w:rsidP="0005554F">
      <w:pPr>
        <w:jc w:val="both"/>
        <w:rPr>
          <w:rFonts w:ascii="Cambria" w:hAnsi="Cambria"/>
          <w:lang w:val="en-GB"/>
        </w:rPr>
      </w:pPr>
    </w:p>
    <w:p w14:paraId="3FDB587A" w14:textId="2B8E0931" w:rsidR="003538A9" w:rsidRPr="00DD644E" w:rsidRDefault="003538A9" w:rsidP="0005554F">
      <w:pPr>
        <w:jc w:val="both"/>
        <w:rPr>
          <w:rFonts w:ascii="Cambria" w:hAnsi="Cambria"/>
          <w:lang w:val="en-GB"/>
        </w:rPr>
      </w:pPr>
    </w:p>
    <w:p w14:paraId="03035AFF" w14:textId="01CE5008" w:rsidR="003538A9" w:rsidRPr="00DD644E" w:rsidRDefault="003538A9" w:rsidP="0005554F">
      <w:pPr>
        <w:jc w:val="both"/>
        <w:rPr>
          <w:rFonts w:ascii="Cambria" w:hAnsi="Cambria"/>
          <w:lang w:val="en-GB"/>
        </w:rPr>
      </w:pPr>
    </w:p>
    <w:p w14:paraId="62E0E3CC" w14:textId="7F26D889" w:rsidR="003538A9" w:rsidRPr="00DD644E" w:rsidRDefault="003538A9" w:rsidP="0005554F">
      <w:pPr>
        <w:jc w:val="both"/>
        <w:rPr>
          <w:rFonts w:ascii="Cambria" w:hAnsi="Cambria"/>
          <w:lang w:val="en-GB"/>
        </w:rPr>
      </w:pPr>
    </w:p>
    <w:p w14:paraId="104E0C43" w14:textId="3760B131" w:rsidR="003538A9" w:rsidRPr="00DD644E" w:rsidRDefault="003538A9" w:rsidP="0005554F">
      <w:pPr>
        <w:jc w:val="both"/>
        <w:rPr>
          <w:rFonts w:ascii="Cambria" w:hAnsi="Cambria"/>
          <w:lang w:val="en-GB"/>
        </w:rPr>
      </w:pPr>
    </w:p>
    <w:p w14:paraId="4A804275" w14:textId="071489C6" w:rsidR="003538A9" w:rsidRPr="00DD644E" w:rsidRDefault="003538A9" w:rsidP="0005554F">
      <w:pPr>
        <w:jc w:val="both"/>
        <w:rPr>
          <w:rFonts w:ascii="Cambria" w:hAnsi="Cambria"/>
          <w:lang w:val="en-GB"/>
        </w:rPr>
      </w:pPr>
      <w:r w:rsidRPr="00DD644E">
        <w:rPr>
          <w:rFonts w:ascii="Cambria" w:hAnsi="Cambria"/>
          <w:noProof/>
          <w:lang w:val="en-GB"/>
        </w:rPr>
        <w:lastRenderedPageBreak/>
        <w:drawing>
          <wp:inline distT="0" distB="0" distL="0" distR="0" wp14:anchorId="5756EF3C" wp14:editId="09FE97DC">
            <wp:extent cx="5743575" cy="8877300"/>
            <wp:effectExtent l="0" t="0" r="9525" b="0"/>
            <wp:docPr id="1" name="Picture 1" descr="C:\Users\bejtullahua\AppData\Local\Microsoft\Windows\INetCache\Content.Word\GOARN Membership Flow v2.0 - 2019-02-20.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bejtullahua\AppData\Local\Microsoft\Windows\INetCache\Content.Word\GOARN Membership Flow v2.0 - 2019-02-20.png"/>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5743575" cy="8877300"/>
                    </a:xfrm>
                    <a:prstGeom prst="rect">
                      <a:avLst/>
                    </a:prstGeom>
                    <a:noFill/>
                    <a:ln>
                      <a:noFill/>
                    </a:ln>
                  </pic:spPr>
                </pic:pic>
              </a:graphicData>
            </a:graphic>
          </wp:inline>
        </w:drawing>
      </w:r>
    </w:p>
    <w:p w14:paraId="320FDD22" w14:textId="77777777" w:rsidR="00A4534C" w:rsidRPr="00DD644E" w:rsidRDefault="00A4534C" w:rsidP="000C1424">
      <w:pPr>
        <w:pStyle w:val="Heading2"/>
        <w:rPr>
          <w:lang w:val="en-GB"/>
        </w:rPr>
      </w:pPr>
      <w:bookmarkStart w:id="38" w:name="_Toc16539007"/>
      <w:r w:rsidRPr="00DD644E">
        <w:rPr>
          <w:lang w:val="en-GB"/>
        </w:rPr>
        <w:lastRenderedPageBreak/>
        <w:t xml:space="preserve">Leaving </w:t>
      </w:r>
      <w:r w:rsidR="007D0854" w:rsidRPr="00DD644E">
        <w:rPr>
          <w:lang w:val="en-GB"/>
        </w:rPr>
        <w:t xml:space="preserve">the </w:t>
      </w:r>
      <w:r w:rsidRPr="00DD644E">
        <w:rPr>
          <w:lang w:val="en-GB"/>
        </w:rPr>
        <w:t>network</w:t>
      </w:r>
      <w:bookmarkEnd w:id="38"/>
    </w:p>
    <w:p w14:paraId="25A3211E" w14:textId="77777777" w:rsidR="00DC4BC4" w:rsidRPr="00DD644E" w:rsidRDefault="000C1424" w:rsidP="007B1BAC">
      <w:pPr>
        <w:jc w:val="both"/>
        <w:rPr>
          <w:rFonts w:ascii="Cambria" w:hAnsi="Cambria"/>
          <w:lang w:val="en-GB"/>
        </w:rPr>
      </w:pPr>
      <w:r w:rsidRPr="00DD644E">
        <w:rPr>
          <w:rFonts w:ascii="Cambria" w:hAnsi="Cambria"/>
          <w:lang w:val="en-GB"/>
        </w:rPr>
        <w:t>In 1</w:t>
      </w:r>
      <w:r w:rsidR="007B1BAC" w:rsidRPr="00DD644E">
        <w:rPr>
          <w:rFonts w:ascii="Cambria" w:hAnsi="Cambria"/>
          <w:lang w:val="en-GB"/>
        </w:rPr>
        <w:t>9</w:t>
      </w:r>
      <w:r w:rsidRPr="00DD644E">
        <w:rPr>
          <w:rFonts w:ascii="Cambria" w:hAnsi="Cambria"/>
          <w:lang w:val="en-GB"/>
        </w:rPr>
        <w:t xml:space="preserve"> years of GOARN history, there have been no instances of institutions requesting to leave the network. </w:t>
      </w:r>
    </w:p>
    <w:p w14:paraId="7E3A50FA" w14:textId="77777777" w:rsidR="00DC4BC4" w:rsidRPr="00DD644E" w:rsidRDefault="00DC4BC4" w:rsidP="00042205">
      <w:pPr>
        <w:jc w:val="both"/>
        <w:rPr>
          <w:rFonts w:ascii="Cambria" w:hAnsi="Cambria"/>
          <w:lang w:val="en-GB"/>
        </w:rPr>
      </w:pPr>
    </w:p>
    <w:p w14:paraId="1E417D8C" w14:textId="77777777" w:rsidR="00042205" w:rsidRPr="00DD644E" w:rsidRDefault="000C1424" w:rsidP="00E913E5">
      <w:pPr>
        <w:jc w:val="both"/>
        <w:rPr>
          <w:rFonts w:ascii="Cambria" w:hAnsi="Cambria"/>
          <w:lang w:val="en-GB"/>
        </w:rPr>
      </w:pPr>
      <w:r w:rsidRPr="00DD644E">
        <w:rPr>
          <w:rFonts w:ascii="Cambria" w:hAnsi="Cambria"/>
          <w:lang w:val="en-GB"/>
        </w:rPr>
        <w:t xml:space="preserve">The only </w:t>
      </w:r>
      <w:r w:rsidR="00042205" w:rsidRPr="00DD644E">
        <w:rPr>
          <w:rFonts w:ascii="Cambria" w:hAnsi="Cambria"/>
          <w:lang w:val="en-GB"/>
        </w:rPr>
        <w:t xml:space="preserve">occurrences </w:t>
      </w:r>
      <w:r w:rsidRPr="00DD644E">
        <w:rPr>
          <w:rFonts w:ascii="Cambria" w:hAnsi="Cambria"/>
          <w:lang w:val="en-GB"/>
        </w:rPr>
        <w:t xml:space="preserve">where </w:t>
      </w:r>
      <w:r w:rsidR="00042205" w:rsidRPr="00DD644E">
        <w:rPr>
          <w:rFonts w:ascii="Cambria" w:hAnsi="Cambria"/>
          <w:lang w:val="en-GB"/>
        </w:rPr>
        <w:t xml:space="preserve">institutions </w:t>
      </w:r>
      <w:r w:rsidR="007D0854" w:rsidRPr="00DD644E">
        <w:rPr>
          <w:rFonts w:ascii="Cambria" w:hAnsi="Cambria"/>
          <w:lang w:val="en-GB"/>
        </w:rPr>
        <w:t xml:space="preserve">have left GOARN </w:t>
      </w:r>
      <w:r w:rsidRPr="00DD644E">
        <w:rPr>
          <w:rFonts w:ascii="Cambria" w:hAnsi="Cambria"/>
          <w:lang w:val="en-GB"/>
        </w:rPr>
        <w:t xml:space="preserve">are </w:t>
      </w:r>
      <w:r w:rsidR="007D0854" w:rsidRPr="00DD644E">
        <w:rPr>
          <w:rFonts w:ascii="Cambria" w:hAnsi="Cambria"/>
          <w:lang w:val="en-GB"/>
        </w:rPr>
        <w:t>r</w:t>
      </w:r>
      <w:r w:rsidRPr="00DD644E">
        <w:rPr>
          <w:rFonts w:ascii="Cambria" w:hAnsi="Cambria"/>
          <w:lang w:val="en-GB"/>
        </w:rPr>
        <w:t xml:space="preserve">elated to </w:t>
      </w:r>
      <w:r w:rsidR="00042205" w:rsidRPr="00DD644E">
        <w:rPr>
          <w:rFonts w:ascii="Cambria" w:hAnsi="Cambria"/>
          <w:lang w:val="en-GB"/>
        </w:rPr>
        <w:t>following</w:t>
      </w:r>
      <w:r w:rsidR="00E913E5" w:rsidRPr="00DD644E">
        <w:rPr>
          <w:rFonts w:ascii="Cambria" w:hAnsi="Cambria"/>
          <w:lang w:val="en-GB"/>
        </w:rPr>
        <w:t xml:space="preserve"> circumstances</w:t>
      </w:r>
      <w:r w:rsidR="00042205" w:rsidRPr="00DD644E">
        <w:rPr>
          <w:rFonts w:ascii="Cambria" w:hAnsi="Cambria"/>
          <w:lang w:val="en-GB"/>
        </w:rPr>
        <w:t>:</w:t>
      </w:r>
    </w:p>
    <w:p w14:paraId="517A2353" w14:textId="77777777" w:rsidR="00042205" w:rsidRPr="00DD644E" w:rsidRDefault="00042205" w:rsidP="00042205">
      <w:pPr>
        <w:jc w:val="both"/>
        <w:rPr>
          <w:rFonts w:ascii="Cambria" w:hAnsi="Cambria"/>
          <w:lang w:val="en-GB"/>
        </w:rPr>
      </w:pPr>
    </w:p>
    <w:p w14:paraId="55A9FB39" w14:textId="77777777" w:rsidR="00A4534C" w:rsidRPr="00DD644E" w:rsidRDefault="00042205" w:rsidP="00943AF1">
      <w:pPr>
        <w:pStyle w:val="ListParagraph"/>
        <w:numPr>
          <w:ilvl w:val="0"/>
          <w:numId w:val="12"/>
        </w:numPr>
        <w:jc w:val="both"/>
        <w:rPr>
          <w:rFonts w:ascii="Cambria" w:hAnsi="Cambria"/>
          <w:lang w:val="en-GB"/>
        </w:rPr>
      </w:pPr>
      <w:r w:rsidRPr="00DD644E">
        <w:rPr>
          <w:rFonts w:ascii="Cambria" w:hAnsi="Cambria"/>
          <w:lang w:val="en-GB"/>
        </w:rPr>
        <w:t>S</w:t>
      </w:r>
      <w:r w:rsidR="000C1424" w:rsidRPr="00DD644E">
        <w:rPr>
          <w:rFonts w:ascii="Cambria" w:hAnsi="Cambria"/>
          <w:lang w:val="en-GB"/>
        </w:rPr>
        <w:t xml:space="preserve">pecial projects </w:t>
      </w:r>
      <w:r w:rsidR="00943AF1" w:rsidRPr="00DD644E">
        <w:rPr>
          <w:rFonts w:ascii="Cambria" w:hAnsi="Cambria"/>
          <w:lang w:val="en-GB"/>
        </w:rPr>
        <w:t>i</w:t>
      </w:r>
      <w:r w:rsidR="000C1424" w:rsidRPr="00DD644E">
        <w:rPr>
          <w:rFonts w:ascii="Cambria" w:hAnsi="Cambria"/>
          <w:lang w:val="en-GB"/>
        </w:rPr>
        <w:t xml:space="preserve">n partners institutions which joined the network for a limited period of time and </w:t>
      </w:r>
      <w:r w:rsidR="007D0854" w:rsidRPr="00DD644E">
        <w:rPr>
          <w:rFonts w:ascii="Cambria" w:hAnsi="Cambria"/>
          <w:lang w:val="en-GB"/>
        </w:rPr>
        <w:t>were removed fr</w:t>
      </w:r>
      <w:r w:rsidR="00A5488A" w:rsidRPr="00DD644E">
        <w:rPr>
          <w:rFonts w:ascii="Cambria" w:hAnsi="Cambria"/>
          <w:lang w:val="en-GB"/>
        </w:rPr>
        <w:t>o</w:t>
      </w:r>
      <w:r w:rsidR="007D0854" w:rsidRPr="00DD644E">
        <w:rPr>
          <w:rFonts w:ascii="Cambria" w:hAnsi="Cambria"/>
          <w:lang w:val="en-GB"/>
        </w:rPr>
        <w:t>m the list of p</w:t>
      </w:r>
      <w:r w:rsidR="00A5488A" w:rsidRPr="00DD644E">
        <w:rPr>
          <w:rFonts w:ascii="Cambria" w:hAnsi="Cambria"/>
          <w:lang w:val="en-GB"/>
        </w:rPr>
        <w:t>a</w:t>
      </w:r>
      <w:r w:rsidR="007D0854" w:rsidRPr="00DD644E">
        <w:rPr>
          <w:rFonts w:ascii="Cambria" w:hAnsi="Cambria"/>
          <w:lang w:val="en-GB"/>
        </w:rPr>
        <w:t xml:space="preserve">rtners after </w:t>
      </w:r>
      <w:r w:rsidR="00A62CE0" w:rsidRPr="00DD644E">
        <w:rPr>
          <w:rFonts w:ascii="Cambria" w:hAnsi="Cambria"/>
          <w:lang w:val="en-GB"/>
        </w:rPr>
        <w:t xml:space="preserve">these projects were discontinued </w:t>
      </w:r>
      <w:r w:rsidRPr="00DD644E">
        <w:rPr>
          <w:rFonts w:ascii="Cambria" w:hAnsi="Cambria"/>
          <w:lang w:val="en-GB"/>
        </w:rPr>
        <w:t>(e.g. European Network for Diagnostics of `Imported` Viral Diseases (ENIVD) in the Robert Koch Institute</w:t>
      </w:r>
      <w:r w:rsidR="00DC4BC4" w:rsidRPr="00DD644E">
        <w:rPr>
          <w:rFonts w:ascii="Cambria" w:hAnsi="Cambria"/>
          <w:lang w:val="en-GB"/>
        </w:rPr>
        <w:t>, etc.</w:t>
      </w:r>
      <w:r w:rsidRPr="00DD644E">
        <w:rPr>
          <w:rFonts w:ascii="Cambria" w:hAnsi="Cambria"/>
          <w:lang w:val="en-GB"/>
        </w:rPr>
        <w:t>)</w:t>
      </w:r>
      <w:r w:rsidR="00B371C0" w:rsidRPr="00DD644E">
        <w:rPr>
          <w:rFonts w:ascii="Cambria" w:hAnsi="Cambria"/>
          <w:lang w:val="en-GB"/>
        </w:rPr>
        <w:t>.</w:t>
      </w:r>
    </w:p>
    <w:p w14:paraId="75178BE7" w14:textId="77777777" w:rsidR="00DA2131" w:rsidRPr="00DD644E" w:rsidRDefault="00042205" w:rsidP="00013FB0">
      <w:pPr>
        <w:pStyle w:val="ListParagraph"/>
        <w:numPr>
          <w:ilvl w:val="0"/>
          <w:numId w:val="12"/>
        </w:numPr>
        <w:jc w:val="both"/>
        <w:rPr>
          <w:rFonts w:ascii="Cambria" w:hAnsi="Cambria"/>
          <w:lang w:val="en-GB"/>
        </w:rPr>
      </w:pPr>
      <w:r w:rsidRPr="00DD644E">
        <w:rPr>
          <w:rFonts w:ascii="Cambria" w:hAnsi="Cambria"/>
          <w:lang w:val="en-GB"/>
        </w:rPr>
        <w:t xml:space="preserve">Institutions which merged with another institution (e.g. </w:t>
      </w:r>
      <w:r w:rsidR="000B731C" w:rsidRPr="00DD644E">
        <w:rPr>
          <w:rFonts w:ascii="Cambria" w:hAnsi="Cambria"/>
          <w:lang w:val="en-GB"/>
        </w:rPr>
        <w:t>Medical Emergency Relief International (</w:t>
      </w:r>
      <w:r w:rsidRPr="00DD644E">
        <w:rPr>
          <w:rFonts w:ascii="Cambria" w:hAnsi="Cambria"/>
          <w:lang w:val="en-GB"/>
        </w:rPr>
        <w:t>Merlin</w:t>
      </w:r>
      <w:r w:rsidR="000B731C" w:rsidRPr="00DD644E">
        <w:rPr>
          <w:rFonts w:ascii="Cambria" w:hAnsi="Cambria"/>
          <w:lang w:val="en-GB"/>
        </w:rPr>
        <w:t>)</w:t>
      </w:r>
      <w:r w:rsidRPr="00DD644E">
        <w:rPr>
          <w:rFonts w:ascii="Cambria" w:hAnsi="Cambria"/>
          <w:lang w:val="en-GB"/>
        </w:rPr>
        <w:t xml:space="preserve"> </w:t>
      </w:r>
      <w:r w:rsidR="000B731C" w:rsidRPr="00DD644E">
        <w:rPr>
          <w:rFonts w:ascii="Cambria" w:hAnsi="Cambria"/>
          <w:lang w:val="en-GB"/>
        </w:rPr>
        <w:t>merged</w:t>
      </w:r>
      <w:r w:rsidR="00CD47F6" w:rsidRPr="00DD644E">
        <w:rPr>
          <w:rFonts w:ascii="Cambria" w:hAnsi="Cambria"/>
          <w:lang w:val="en-GB"/>
        </w:rPr>
        <w:t xml:space="preserve"> </w:t>
      </w:r>
      <w:r w:rsidR="00A62CE0" w:rsidRPr="00DD644E">
        <w:rPr>
          <w:rFonts w:ascii="Cambria" w:hAnsi="Cambria"/>
          <w:lang w:val="en-GB"/>
        </w:rPr>
        <w:t>with</w:t>
      </w:r>
      <w:r w:rsidR="000B731C" w:rsidRPr="00DD644E">
        <w:rPr>
          <w:rFonts w:ascii="Cambria" w:hAnsi="Cambria"/>
          <w:lang w:val="en-GB"/>
        </w:rPr>
        <w:t xml:space="preserve"> </w:t>
      </w:r>
      <w:r w:rsidR="00CD47F6" w:rsidRPr="00DD644E">
        <w:rPr>
          <w:rFonts w:ascii="Cambria" w:hAnsi="Cambria"/>
          <w:lang w:val="en-GB"/>
        </w:rPr>
        <w:t>Save the Children</w:t>
      </w:r>
      <w:r w:rsidR="000B731C" w:rsidRPr="00DD644E">
        <w:rPr>
          <w:rFonts w:ascii="Cambria" w:hAnsi="Cambria"/>
          <w:lang w:val="en-GB"/>
        </w:rPr>
        <w:t xml:space="preserve"> in July 2013</w:t>
      </w:r>
      <w:r w:rsidR="00CD47F6" w:rsidRPr="00DD644E">
        <w:rPr>
          <w:rFonts w:ascii="Cambria" w:hAnsi="Cambria"/>
          <w:lang w:val="en-GB"/>
        </w:rPr>
        <w:t>).</w:t>
      </w:r>
    </w:p>
    <w:p w14:paraId="235F00B9" w14:textId="77777777" w:rsidR="00DA2131" w:rsidRPr="00DD644E" w:rsidRDefault="00DA2131" w:rsidP="00A5488A">
      <w:pPr>
        <w:jc w:val="both"/>
        <w:rPr>
          <w:rFonts w:ascii="Cambria" w:hAnsi="Cambria"/>
          <w:lang w:val="en-GB"/>
        </w:rPr>
      </w:pPr>
    </w:p>
    <w:p w14:paraId="0EAB90F4" w14:textId="77777777" w:rsidR="00CB71B0" w:rsidRPr="00DD644E" w:rsidRDefault="00F70C5A" w:rsidP="00B371C0">
      <w:pPr>
        <w:jc w:val="both"/>
        <w:rPr>
          <w:rFonts w:ascii="Cambria" w:hAnsi="Cambria"/>
          <w:lang w:val="en-GB"/>
        </w:rPr>
      </w:pPr>
      <w:r w:rsidRPr="00DD644E">
        <w:rPr>
          <w:rFonts w:ascii="Cambria" w:hAnsi="Cambria"/>
          <w:lang w:val="en-GB"/>
        </w:rPr>
        <w:t xml:space="preserve">If </w:t>
      </w:r>
      <w:r w:rsidR="00AF2B5C" w:rsidRPr="00DD644E">
        <w:rPr>
          <w:rFonts w:ascii="Cambria" w:hAnsi="Cambria"/>
          <w:lang w:val="en-GB"/>
        </w:rPr>
        <w:t xml:space="preserve">an </w:t>
      </w:r>
      <w:r w:rsidRPr="00DD644E">
        <w:rPr>
          <w:rFonts w:ascii="Cambria" w:hAnsi="Cambria"/>
          <w:lang w:val="en-GB"/>
        </w:rPr>
        <w:t xml:space="preserve">institution leaves the network, GOARN administrator should indicate the </w:t>
      </w:r>
      <w:r w:rsidR="00B371C0" w:rsidRPr="00DD644E">
        <w:rPr>
          <w:rFonts w:ascii="Cambria" w:hAnsi="Cambria"/>
          <w:lang w:val="en-GB"/>
        </w:rPr>
        <w:t xml:space="preserve">end date </w:t>
      </w:r>
      <w:r w:rsidRPr="00DD644E">
        <w:rPr>
          <w:rFonts w:ascii="Cambria" w:hAnsi="Cambria"/>
          <w:lang w:val="en-GB"/>
        </w:rPr>
        <w:t xml:space="preserve">of the membership using </w:t>
      </w:r>
      <w:hyperlink w:anchor="_Updating_institution_data" w:history="1">
        <w:r w:rsidRPr="00DD644E">
          <w:rPr>
            <w:rStyle w:val="Hyperlink"/>
            <w:rFonts w:ascii="Cambria" w:hAnsi="Cambria"/>
            <w:lang w:val="en-GB"/>
          </w:rPr>
          <w:t>Updating institution data</w:t>
        </w:r>
      </w:hyperlink>
      <w:r w:rsidRPr="00DD644E">
        <w:rPr>
          <w:rFonts w:ascii="Cambria" w:hAnsi="Cambria"/>
          <w:lang w:val="en-GB"/>
        </w:rPr>
        <w:t xml:space="preserve"> feature on the knowledge platform.</w:t>
      </w:r>
    </w:p>
    <w:p w14:paraId="66E488A6" w14:textId="77777777" w:rsidR="00CB71B0" w:rsidRPr="00DD644E" w:rsidRDefault="00CB71B0" w:rsidP="00A5488A">
      <w:pPr>
        <w:jc w:val="both"/>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4"/>
        <w:gridCol w:w="8536"/>
      </w:tblGrid>
      <w:tr w:rsidR="00CB71B0" w:rsidRPr="00EB6D0E" w14:paraId="7079A129" w14:textId="77777777" w:rsidTr="00DF167E">
        <w:trPr>
          <w:trHeight w:val="1247"/>
        </w:trPr>
        <w:tc>
          <w:tcPr>
            <w:tcW w:w="534" w:type="dxa"/>
            <w:shd w:val="clear" w:color="auto" w:fill="auto"/>
            <w:vAlign w:val="center"/>
          </w:tcPr>
          <w:p w14:paraId="685B485B" w14:textId="77777777" w:rsidR="00CB71B0" w:rsidRPr="00DD644E" w:rsidRDefault="00CB71B0" w:rsidP="00DF167E">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10F3B529" w14:textId="77777777" w:rsidR="00CB71B0" w:rsidRPr="00DD644E" w:rsidRDefault="00CB71B0" w:rsidP="00B371C0">
            <w:pPr>
              <w:pStyle w:val="Tableimportantwording"/>
              <w:rPr>
                <w:rFonts w:ascii="Cambria" w:hAnsi="Cambria"/>
              </w:rPr>
            </w:pPr>
            <w:r w:rsidRPr="00DD644E">
              <w:rPr>
                <w:rFonts w:ascii="Cambria" w:hAnsi="Cambria"/>
              </w:rPr>
              <w:t>Institutional profile should not be deleted a</w:t>
            </w:r>
            <w:r w:rsidR="00B371C0" w:rsidRPr="00DD644E">
              <w:rPr>
                <w:rFonts w:ascii="Cambria" w:hAnsi="Cambria"/>
              </w:rPr>
              <w:t xml:space="preserve">t the time of the end of GOARN </w:t>
            </w:r>
            <w:r w:rsidRPr="00DD644E">
              <w:rPr>
                <w:rFonts w:ascii="Cambria" w:hAnsi="Cambria"/>
              </w:rPr>
              <w:t>membership as this will remove all historical data (e.g. deployments, offers etc.)</w:t>
            </w:r>
            <w:r w:rsidR="00943AF1" w:rsidRPr="00DD644E">
              <w:rPr>
                <w:rFonts w:ascii="Cambria" w:hAnsi="Cambria"/>
              </w:rPr>
              <w:t xml:space="preserve"> for</w:t>
            </w:r>
            <w:r w:rsidR="00AF2B5C" w:rsidRPr="00DD644E">
              <w:rPr>
                <w:rFonts w:ascii="Cambria" w:hAnsi="Cambria"/>
              </w:rPr>
              <w:t xml:space="preserve"> the</w:t>
            </w:r>
            <w:r w:rsidR="00943AF1" w:rsidRPr="00DD644E">
              <w:rPr>
                <w:rFonts w:ascii="Cambria" w:hAnsi="Cambria"/>
              </w:rPr>
              <w:t xml:space="preserve"> institution</w:t>
            </w:r>
            <w:r w:rsidRPr="00DD644E">
              <w:rPr>
                <w:rFonts w:ascii="Cambria" w:hAnsi="Cambria"/>
              </w:rPr>
              <w:t xml:space="preserve">. </w:t>
            </w:r>
          </w:p>
        </w:tc>
      </w:tr>
    </w:tbl>
    <w:p w14:paraId="052895BD" w14:textId="77777777" w:rsidR="00CB71B0" w:rsidRPr="00DD644E" w:rsidRDefault="00CB71B0" w:rsidP="00A5488A">
      <w:pPr>
        <w:jc w:val="both"/>
        <w:rPr>
          <w:rFonts w:ascii="Cambria" w:hAnsi="Cambria"/>
          <w:lang w:val="en-GB"/>
        </w:rPr>
      </w:pPr>
    </w:p>
    <w:p w14:paraId="3CB2C749" w14:textId="77777777" w:rsidR="00CB71B0" w:rsidRPr="00DD644E" w:rsidRDefault="00CB71B0" w:rsidP="00A5488A">
      <w:pPr>
        <w:jc w:val="both"/>
        <w:rPr>
          <w:rFonts w:ascii="Cambria" w:hAnsi="Cambria"/>
          <w:lang w:val="en-GB"/>
        </w:rPr>
      </w:pPr>
    </w:p>
    <w:p w14:paraId="3194106A" w14:textId="197228A7" w:rsidR="00CB71B0" w:rsidRPr="00DD644E" w:rsidRDefault="002E4A41" w:rsidP="000B0AD0">
      <w:pPr>
        <w:pStyle w:val="Heading2"/>
        <w:rPr>
          <w:lang w:val="en-GB"/>
        </w:rPr>
      </w:pPr>
      <w:r w:rsidRPr="00DD644E">
        <w:rPr>
          <w:lang w:val="en-GB"/>
        </w:rPr>
        <w:t>SCOM Selection</w:t>
      </w:r>
    </w:p>
    <w:p w14:paraId="6612BD89" w14:textId="29B4495B" w:rsidR="00F70C5A" w:rsidRPr="00DD644E" w:rsidRDefault="00D9231B" w:rsidP="00CB71B0">
      <w:pPr>
        <w:jc w:val="both"/>
        <w:rPr>
          <w:rFonts w:ascii="Cambria" w:hAnsi="Cambria"/>
          <w:lang w:val="en-GB"/>
        </w:rPr>
      </w:pPr>
      <w:r w:rsidRPr="000B0AD0">
        <w:rPr>
          <w:rFonts w:ascii="Cambria" w:hAnsi="Cambria"/>
          <w:highlight w:val="yellow"/>
          <w:lang w:val="en-GB"/>
        </w:rPr>
        <w:t>To be entered</w:t>
      </w:r>
    </w:p>
    <w:p w14:paraId="77FE2248" w14:textId="77777777" w:rsidR="00F11A78" w:rsidRPr="00DD644E" w:rsidRDefault="00F11A78">
      <w:pPr>
        <w:spacing w:after="200"/>
        <w:rPr>
          <w:rFonts w:ascii="Cambria" w:hAnsi="Cambria"/>
          <w:lang w:val="en-GB"/>
        </w:rPr>
      </w:pPr>
      <w:r w:rsidRPr="00DD644E">
        <w:rPr>
          <w:rFonts w:ascii="Cambria" w:hAnsi="Cambria"/>
          <w:lang w:val="en-GB"/>
        </w:rPr>
        <w:br w:type="page"/>
      </w:r>
    </w:p>
    <w:p w14:paraId="6B762B79" w14:textId="046EFFCE" w:rsidR="00DA2131" w:rsidRPr="00DD644E" w:rsidRDefault="00443655" w:rsidP="00CD47F6">
      <w:pPr>
        <w:pStyle w:val="Heading1"/>
        <w:rPr>
          <w:lang w:val="en-GB"/>
        </w:rPr>
      </w:pPr>
      <w:bookmarkStart w:id="39" w:name="_Toc16539009"/>
      <w:r w:rsidRPr="00DD644E">
        <w:rPr>
          <w:lang w:val="en-GB"/>
        </w:rPr>
        <w:lastRenderedPageBreak/>
        <w:t>EVENTS, OPERATIONS AND DEPLOYMENTS</w:t>
      </w:r>
      <w:bookmarkEnd w:id="39"/>
    </w:p>
    <w:p w14:paraId="41E0E65B" w14:textId="77777777" w:rsidR="007C6157" w:rsidRDefault="007C6157" w:rsidP="005D6E99">
      <w:pPr>
        <w:jc w:val="both"/>
        <w:rPr>
          <w:rFonts w:ascii="Cambria" w:hAnsi="Cambria"/>
          <w:lang w:val="en-GB"/>
        </w:rPr>
      </w:pPr>
    </w:p>
    <w:p w14:paraId="2F6EC2F5" w14:textId="37A4A1D3" w:rsidR="006C382A" w:rsidRPr="00DD644E" w:rsidRDefault="006C382A" w:rsidP="005D6E99">
      <w:pPr>
        <w:jc w:val="both"/>
        <w:rPr>
          <w:rFonts w:ascii="Cambria" w:hAnsi="Cambria"/>
          <w:lang w:val="en-GB"/>
        </w:rPr>
      </w:pPr>
      <w:r w:rsidRPr="00DD644E">
        <w:rPr>
          <w:rFonts w:ascii="Cambria" w:hAnsi="Cambria"/>
          <w:lang w:val="en-GB"/>
        </w:rPr>
        <w:t xml:space="preserve">Partner coordination and participation in </w:t>
      </w:r>
      <w:r w:rsidR="0065494F" w:rsidRPr="00DD644E">
        <w:rPr>
          <w:rFonts w:ascii="Cambria" w:hAnsi="Cambria"/>
          <w:lang w:val="en-GB"/>
        </w:rPr>
        <w:t xml:space="preserve">alert and </w:t>
      </w:r>
      <w:r w:rsidRPr="00DD644E">
        <w:rPr>
          <w:rFonts w:ascii="Cambria" w:hAnsi="Cambria"/>
          <w:lang w:val="en-GB"/>
        </w:rPr>
        <w:t xml:space="preserve">response </w:t>
      </w:r>
      <w:r w:rsidR="005D6E99" w:rsidRPr="00DD644E">
        <w:rPr>
          <w:rFonts w:ascii="Cambria" w:hAnsi="Cambria"/>
          <w:lang w:val="en-GB"/>
        </w:rPr>
        <w:t xml:space="preserve">activities </w:t>
      </w:r>
      <w:r w:rsidRPr="00DD644E">
        <w:rPr>
          <w:rFonts w:ascii="Cambria" w:hAnsi="Cambria"/>
          <w:lang w:val="en-GB"/>
        </w:rPr>
        <w:t>to public health emergencies is essential activity of GOARN Partners and GOARN Operational Support team.</w:t>
      </w:r>
    </w:p>
    <w:p w14:paraId="473A108A" w14:textId="77777777" w:rsidR="006C382A" w:rsidRPr="00DD644E" w:rsidRDefault="006C382A" w:rsidP="00440EAD">
      <w:pPr>
        <w:jc w:val="both"/>
        <w:rPr>
          <w:rFonts w:ascii="Cambria" w:hAnsi="Cambria"/>
          <w:lang w:val="en-GB"/>
        </w:rPr>
      </w:pPr>
    </w:p>
    <w:p w14:paraId="2877F829" w14:textId="77777777" w:rsidR="006C382A" w:rsidRPr="00DD644E" w:rsidRDefault="006C382A" w:rsidP="00440EAD">
      <w:pPr>
        <w:jc w:val="both"/>
        <w:rPr>
          <w:rFonts w:ascii="Cambria" w:hAnsi="Cambria"/>
          <w:lang w:val="en-GB"/>
        </w:rPr>
      </w:pPr>
    </w:p>
    <w:p w14:paraId="1D78013B" w14:textId="7567F841" w:rsidR="003A1E83" w:rsidRPr="00DD644E" w:rsidRDefault="006C382A" w:rsidP="00440EAD">
      <w:pPr>
        <w:jc w:val="both"/>
        <w:rPr>
          <w:rFonts w:ascii="Cambria" w:hAnsi="Cambria"/>
          <w:lang w:val="en-GB"/>
        </w:rPr>
      </w:pPr>
      <w:r w:rsidRPr="00DD644E">
        <w:rPr>
          <w:rFonts w:ascii="Cambria" w:hAnsi="Cambria"/>
          <w:lang w:val="en-GB"/>
        </w:rPr>
        <w:t xml:space="preserve">The process for alerting the network, </w:t>
      </w:r>
      <w:r w:rsidR="00CB71B0" w:rsidRPr="00DD644E">
        <w:rPr>
          <w:rFonts w:ascii="Cambria" w:hAnsi="Cambria"/>
          <w:lang w:val="en-GB"/>
        </w:rPr>
        <w:t xml:space="preserve">requesting assistance, </w:t>
      </w:r>
      <w:r w:rsidRPr="00DD644E">
        <w:rPr>
          <w:rFonts w:ascii="Cambria" w:hAnsi="Cambria"/>
          <w:lang w:val="en-GB"/>
        </w:rPr>
        <w:t>collecting offers and responding to public health emergencies has been continuously improved</w:t>
      </w:r>
      <w:r w:rsidR="0065494F" w:rsidRPr="00DD644E">
        <w:rPr>
          <w:rFonts w:ascii="Cambria" w:hAnsi="Cambria"/>
          <w:lang w:val="en-GB"/>
        </w:rPr>
        <w:t xml:space="preserve"> since GOARN inception in 2000</w:t>
      </w:r>
      <w:r w:rsidRPr="00DD644E">
        <w:rPr>
          <w:rFonts w:ascii="Cambria" w:hAnsi="Cambria"/>
          <w:lang w:val="en-GB"/>
        </w:rPr>
        <w:t>.</w:t>
      </w:r>
    </w:p>
    <w:p w14:paraId="1065A8D5" w14:textId="092D007D" w:rsidR="00B2596F" w:rsidRPr="00DD644E" w:rsidRDefault="00B2596F" w:rsidP="00440EAD">
      <w:pPr>
        <w:jc w:val="both"/>
        <w:rPr>
          <w:rFonts w:ascii="Cambria" w:hAnsi="Cambria"/>
          <w:lang w:val="en-GB"/>
        </w:rPr>
      </w:pPr>
      <w:r w:rsidRPr="00DD644E">
        <w:rPr>
          <w:rFonts w:ascii="Cambria" w:hAnsi="Cambria"/>
          <w:noProof/>
          <w:lang w:val="en-GB"/>
        </w:rPr>
        <w:drawing>
          <wp:anchor distT="0" distB="0" distL="114300" distR="114300" simplePos="0" relativeHeight="251658240" behindDoc="1" locked="0" layoutInCell="1" allowOverlap="1" wp14:anchorId="1E7862AD" wp14:editId="74D52ABF">
            <wp:simplePos x="0" y="0"/>
            <wp:positionH relativeFrom="column">
              <wp:posOffset>20320</wp:posOffset>
            </wp:positionH>
            <wp:positionV relativeFrom="paragraph">
              <wp:posOffset>-1905</wp:posOffset>
            </wp:positionV>
            <wp:extent cx="5774690" cy="6703060"/>
            <wp:effectExtent l="19050" t="0" r="16510" b="0"/>
            <wp:wrapThrough wrapText="bothSides">
              <wp:wrapPolygon edited="0">
                <wp:start x="0" y="1903"/>
                <wp:lineTo x="-71" y="2087"/>
                <wp:lineTo x="-71" y="7612"/>
                <wp:lineTo x="10760" y="7919"/>
                <wp:lineTo x="-71" y="7919"/>
                <wp:lineTo x="-71" y="10620"/>
                <wp:lineTo x="10617" y="10865"/>
                <wp:lineTo x="-71" y="10927"/>
                <wp:lineTo x="-71" y="19521"/>
                <wp:lineTo x="0" y="19705"/>
                <wp:lineTo x="21590" y="19705"/>
                <wp:lineTo x="21590" y="17004"/>
                <wp:lineTo x="21234" y="16943"/>
                <wp:lineTo x="21590" y="16574"/>
                <wp:lineTo x="21590" y="13996"/>
                <wp:lineTo x="21234" y="13935"/>
                <wp:lineTo x="20664" y="13812"/>
                <wp:lineTo x="21590" y="13567"/>
                <wp:lineTo x="21590" y="10988"/>
                <wp:lineTo x="21305" y="10927"/>
                <wp:lineTo x="20522" y="10865"/>
                <wp:lineTo x="21590" y="10559"/>
                <wp:lineTo x="21590" y="7980"/>
                <wp:lineTo x="21163" y="7919"/>
                <wp:lineTo x="17885" y="7919"/>
                <wp:lineTo x="21590" y="7612"/>
                <wp:lineTo x="21590" y="1903"/>
                <wp:lineTo x="0" y="1903"/>
              </wp:wrapPolygon>
            </wp:wrapThrough>
            <wp:docPr id="2" name="Diagram 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7" r:lo="rId18" r:qs="rId19" r:cs="rId20"/>
              </a:graphicData>
            </a:graphic>
          </wp:anchor>
        </w:drawing>
      </w:r>
    </w:p>
    <w:p w14:paraId="1C3CEA3F" w14:textId="38649E48" w:rsidR="00B1004C" w:rsidRPr="00DD644E" w:rsidRDefault="00A619F3" w:rsidP="000B0AD0">
      <w:pPr>
        <w:pStyle w:val="Heading2"/>
        <w:jc w:val="center"/>
        <w:rPr>
          <w:lang w:val="en-GB"/>
        </w:rPr>
      </w:pPr>
      <w:r>
        <w:rPr>
          <w:noProof/>
          <w:lang w:val="en-GB"/>
        </w:rPr>
        <mc:AlternateContent>
          <mc:Choice Requires="wps">
            <w:drawing>
              <wp:anchor distT="0" distB="0" distL="114300" distR="114300" simplePos="0" relativeHeight="251660288" behindDoc="0" locked="0" layoutInCell="1" allowOverlap="1" wp14:anchorId="7116E5C1" wp14:editId="25C709FE">
                <wp:simplePos x="0" y="0"/>
                <wp:positionH relativeFrom="column">
                  <wp:posOffset>4522469</wp:posOffset>
                </wp:positionH>
                <wp:positionV relativeFrom="paragraph">
                  <wp:posOffset>2013162</wp:posOffset>
                </wp:positionV>
                <wp:extent cx="660400" cy="102870"/>
                <wp:effectExtent l="0" t="0" r="25400" b="30480"/>
                <wp:wrapNone/>
                <wp:docPr id="6" name="Connector: Elbow 6"/>
                <wp:cNvGraphicFramePr/>
                <a:graphic xmlns:a="http://schemas.openxmlformats.org/drawingml/2006/main">
                  <a:graphicData uri="http://schemas.microsoft.com/office/word/2010/wordprocessingShape">
                    <wps:wsp>
                      <wps:cNvCnPr/>
                      <wps:spPr>
                        <a:xfrm flipH="1">
                          <a:off x="0" y="0"/>
                          <a:ext cx="660400" cy="102870"/>
                        </a:xfrm>
                        <a:prstGeom prst="bentConnector3">
                          <a:avLst>
                            <a:gd name="adj1" fmla="val -371"/>
                          </a:avLst>
                        </a:prstGeom>
                        <a:ln w="19050">
                          <a:solidFill>
                            <a:schemeClr val="bg1">
                              <a:lumMod val="65000"/>
                            </a:schemeClr>
                          </a:solidFill>
                          <a:prstDash val="dash"/>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shapetype w14:anchorId="680C2AF4" id="_x0000_t34" coordsize="21600,21600" o:spt="34" o:oned="t" adj="10800" path="m,l@0,0@0,21600,21600,21600e" filled="f">
                <v:stroke joinstyle="miter"/>
                <v:formulas>
                  <v:f eqn="val #0"/>
                </v:formulas>
                <v:path arrowok="t" fillok="f" o:connecttype="none"/>
                <v:handles>
                  <v:h position="#0,center"/>
                </v:handles>
                <o:lock v:ext="edit" shapetype="t"/>
              </v:shapetype>
              <v:shape id="Connector: Elbow 6" o:spid="_x0000_s1026" type="#_x0000_t34" style="position:absolute;margin-left:356.1pt;margin-top:158.5pt;width:52pt;height:8.1pt;flip:x;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lLVGQIAAIsEAAAOAAAAZHJzL2Uyb0RvYy54bWysVMty0zAU3TPDP2i0b+yk1G09cbpIKCyA&#10;Zih8gKJHLEavkdQ4+XuuJMclsIJho5Gle84950jy8uGoFTpwH6Q1HZ7Paoy4oZZJs+/w92+PV3cY&#10;hUgMI8oa3uETD/hh9fbNcnAtX9jeKsY9AhIT2sF1uI/RtVUVaM81CTPruIFNYb0mET79vmKeDMCu&#10;VbWo66YarGfOW8pDgNVN2cSrzC8Ep/FJiMAjUh0GbTGPPo+7NFarJWn3nrhe0lEG+QcVmkgDTSeq&#10;DYkEvXj5B5WW1NtgRZxRqysrhKQ8ewA38/o3N889cTx7gXCCm2IK/4+WfjlsPZKsww1Ghmg4orU1&#10;BnKzvkXv1c4OqEkpDS60ULw2Wz9+Bbf1yfJReI2Eku4jXIAcAthCx5zxacqYHyOisNg09bsaToLC&#10;1rxe3N3mM6gKTaJzPsQP3GqUJh3ecRMnRdeZnhw+hZjDZqNkwn7MMRJawdkdiEJX17fzJBpox2KY&#10;nYkTUhk0QP/7+qbOlMEqyR6lUmkzXz6+Vh4BFyjYF1fqRX+2rKw1NzWYKB2m8tzvgim13JDQFxCD&#10;2YhRBopTpCXEPIsnxYu2r1zAkUBYpfHUoNAQSiGTsz9loDrBBKifgKOr9IpejVwCx/oE5fmh/A14&#10;QuTO1sQJrKWxvmR62T0ez5JFqT8nUHynCHaWnfL1ytHAjc+Jjq8zPalfvzP89R+y+gkAAP//AwBQ&#10;SwMEFAAGAAgAAAAhAKtGKJzdAAAACwEAAA8AAABkcnMvZG93bnJldi54bWxMj8tOwzAQRfdI/IM1&#10;SOyo80BNFOJUCAmxqgQtH+DE0yRKPA6x06Z/32EFy7lzdB/lbrWjOOPse0cK4k0EAqlxpqdWwffx&#10;/SkH4YMmo0dHqOCKHnbV/V2pC+Mu9IXnQ2gFm5AvtIIuhKmQ0jcdWu03bkLi38nNVgc+51aaWV/Y&#10;3I4yiaKttLonTuj0hG8dNsNhsQqO2YcP+bAsnz/jdaifT7RHTJV6fFhfX0AEXMMfDL/1uTpU3Kl2&#10;CxkvRgVZnCSMKkjjjEcxkcdbVmpW0jQBWZXy/4bqBgAA//8DAFBLAQItABQABgAIAAAAIQC2gziS&#10;/gAAAOEBAAATAAAAAAAAAAAAAAAAAAAAAABbQ29udGVudF9UeXBlc10ueG1sUEsBAi0AFAAGAAgA&#10;AAAhADj9If/WAAAAlAEAAAsAAAAAAAAAAAAAAAAALwEAAF9yZWxzLy5yZWxzUEsBAi0AFAAGAAgA&#10;AAAhAPr6UtUZAgAAiwQAAA4AAAAAAAAAAAAAAAAALgIAAGRycy9lMm9Eb2MueG1sUEsBAi0AFAAG&#10;AAgAAAAhAKtGKJzdAAAACwEAAA8AAAAAAAAAAAAAAAAAcwQAAGRycy9kb3ducmV2LnhtbFBLBQYA&#10;AAAABAAEAPMAAAB9BQAAAAA=&#10;" adj="-80" strokecolor="#a5a5a5 [2092]" strokeweight="1.5pt">
                <v:stroke dashstyle="dash"/>
              </v:shape>
            </w:pict>
          </mc:Fallback>
        </mc:AlternateContent>
      </w:r>
      <w:r>
        <w:rPr>
          <w:noProof/>
          <w:lang w:val="en-GB"/>
        </w:rPr>
        <mc:AlternateContent>
          <mc:Choice Requires="wps">
            <w:drawing>
              <wp:anchor distT="0" distB="0" distL="114300" distR="114300" simplePos="0" relativeHeight="251662336" behindDoc="0" locked="0" layoutInCell="1" allowOverlap="1" wp14:anchorId="2F39A8AA" wp14:editId="0EA8EEF4">
                <wp:simplePos x="0" y="0"/>
                <wp:positionH relativeFrom="column">
                  <wp:posOffset>3881119</wp:posOffset>
                </wp:positionH>
                <wp:positionV relativeFrom="paragraph">
                  <wp:posOffset>2224828</wp:posOffset>
                </wp:positionV>
                <wp:extent cx="647065" cy="232834"/>
                <wp:effectExtent l="0" t="0" r="19685" b="34290"/>
                <wp:wrapNone/>
                <wp:docPr id="9" name="Connector: Elbow 9"/>
                <wp:cNvGraphicFramePr/>
                <a:graphic xmlns:a="http://schemas.openxmlformats.org/drawingml/2006/main">
                  <a:graphicData uri="http://schemas.microsoft.com/office/word/2010/wordprocessingShape">
                    <wps:wsp>
                      <wps:cNvCnPr/>
                      <wps:spPr>
                        <a:xfrm flipH="1">
                          <a:off x="0" y="0"/>
                          <a:ext cx="647065" cy="232834"/>
                        </a:xfrm>
                        <a:prstGeom prst="bentConnector3">
                          <a:avLst>
                            <a:gd name="adj1" fmla="val 99272"/>
                          </a:avLst>
                        </a:prstGeom>
                        <a:ln w="19050">
                          <a:solidFill>
                            <a:schemeClr val="bg1">
                              <a:lumMod val="65000"/>
                            </a:schemeClr>
                          </a:solidFill>
                        </a:ln>
                      </wps:spPr>
                      <wps:style>
                        <a:lnRef idx="1">
                          <a:schemeClr val="accent1"/>
                        </a:lnRef>
                        <a:fillRef idx="0">
                          <a:schemeClr val="accent1"/>
                        </a:fillRef>
                        <a:effectRef idx="0">
                          <a:schemeClr val="accent1"/>
                        </a:effectRef>
                        <a:fontRef idx="minor">
                          <a:schemeClr val="tx1"/>
                        </a:fontRef>
                      </wps:style>
                      <wps:bodyPr/>
                    </wps:wsp>
                  </a:graphicData>
                </a:graphic>
                <wp14:sizeRelV relativeFrom="margin">
                  <wp14:pctHeight>0</wp14:pctHeight>
                </wp14:sizeRelV>
              </wp:anchor>
            </w:drawing>
          </mc:Choice>
          <mc:Fallback>
            <w:pict>
              <v:shape w14:anchorId="1CB55530" id="Connector: Elbow 9" o:spid="_x0000_s1026" type="#_x0000_t34" style="position:absolute;margin-left:305.6pt;margin-top:175.2pt;width:50.95pt;height:18.35pt;flip:x;z-index:25166233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MMHmFAIAAHQEAAAOAAAAZHJzL2Uyb0RvYy54bWysVMtu2zAQvBfoPxC815Ll2IkFyzk4TXto&#10;G6NNP4Dmw2bBF0jGsv++S1JWkvaUoheC5O7OzoyWWt2etEJH7oO0psPTSY0RN9QyafYd/vl4/+EG&#10;oxCJYURZwzt85gHfrt+/W/Wu5Y09WMW4RwBiQtu7Dh9idG1VBXrgmoSJddxAUFivSYSj31fMkx7Q&#10;taqaul5UvfXMeUt5CHB7V4J4nfGF4DQ+CBF4RKrDwC3m1ed1l9ZqvSLt3hN3kHSgQf6BhSbSQNMR&#10;6o5Egp68/AtKS+ptsCJOqNWVFUJSnjWAmmn9h5ofB+J41gLmBDfaFP4fLP123HokWYeXGBmi4RNt&#10;rDHgm/Ut+qh2tkfL5FLvQgvJG7P1wym4rU+ST8JrJJR0n2EAsgkgC52yx+fRY36KiMLl4uq6Xswx&#10;ohBqZs3N7CqhVwUmwTkf4iduNUqbDu+4iSOjWYYnxy8hZrPZQJmwX1OMhFbw7Y5EoeWyuW4G3CEb&#10;OlyQU6kyqAe6y3peZ8xglWT3UqkUzNPHN8ojAAMK+yJLPemvlpW7xbyu8/QA7piedbxAgpgycJm8&#10;K27lXTwrXjh85wK8B1dKgxGo9CCUgvjpoEMZyE5lAliOhQP79FyeCb8uHPJTKc8v4i3FY0XubE0c&#10;i7U01hfvXnePpwtlUfIvDhTdyYKdZec8R9kaGO3s3PAM09t5ec7lzz+L9W8AAAD//wMAUEsDBBQA&#10;BgAIAAAAIQCjvNs34QAAAAsBAAAPAAAAZHJzL2Rvd25yZXYueG1sTI/BTsMwDIbvSLxDZCRuLEkL&#10;3VSaTmgCDuzEAO2aNaYtNElJsq3j6TEnONr+9Pv7q+VkB3bAEHvvFMiZAIau8aZ3rYLXl4erBbCY&#10;tDN68A4VnDDCsj4/q3Rp/NE942GTWkYhLpZaQZfSWHIemw6tjjM/oqPbuw9WJxpDy03QRwq3A8+E&#10;KLjVvaMPnR5x1WHzudlbBR/Br7NtzN62q+/Htfg6Ffn99KTU5cV0dwss4ZT+YPjVJ3WoyWnn985E&#10;NigopMwIVZDfiGtgRMxlLoHtaLOYS+B1xf93qH8AAAD//wMAUEsBAi0AFAAGAAgAAAAhALaDOJL+&#10;AAAA4QEAABMAAAAAAAAAAAAAAAAAAAAAAFtDb250ZW50X1R5cGVzXS54bWxQSwECLQAUAAYACAAA&#10;ACEAOP0h/9YAAACUAQAACwAAAAAAAAAAAAAAAAAvAQAAX3JlbHMvLnJlbHNQSwECLQAUAAYACAAA&#10;ACEA8jDB5hQCAAB0BAAADgAAAAAAAAAAAAAAAAAuAgAAZHJzL2Uyb0RvYy54bWxQSwECLQAUAAYA&#10;CAAAACEAo7zbN+EAAAALAQAADwAAAAAAAAAAAAAAAABuBAAAZHJzL2Rvd25yZXYueG1sUEsFBgAA&#10;AAAEAAQA8wAAAHwFAAAAAA==&#10;" adj="21443" strokecolor="#a5a5a5 [2092]" strokeweight="1.5pt"/>
            </w:pict>
          </mc:Fallback>
        </mc:AlternateContent>
      </w:r>
      <w:r>
        <w:rPr>
          <w:noProof/>
          <w:lang w:val="en-GB"/>
        </w:rPr>
        <mc:AlternateContent>
          <mc:Choice Requires="wps">
            <w:drawing>
              <wp:anchor distT="0" distB="0" distL="114300" distR="114300" simplePos="0" relativeHeight="251661312" behindDoc="0" locked="0" layoutInCell="1" allowOverlap="1" wp14:anchorId="3148ED25" wp14:editId="3F0D547E">
                <wp:simplePos x="0" y="0"/>
                <wp:positionH relativeFrom="column">
                  <wp:posOffset>4528136</wp:posOffset>
                </wp:positionH>
                <wp:positionV relativeFrom="paragraph">
                  <wp:posOffset>2226163</wp:posOffset>
                </wp:positionV>
                <wp:extent cx="643890" cy="220345"/>
                <wp:effectExtent l="0" t="0" r="41910" b="27305"/>
                <wp:wrapNone/>
                <wp:docPr id="7" name="Connector: Elbow 7"/>
                <wp:cNvGraphicFramePr/>
                <a:graphic xmlns:a="http://schemas.openxmlformats.org/drawingml/2006/main">
                  <a:graphicData uri="http://schemas.microsoft.com/office/word/2010/wordprocessingShape">
                    <wps:wsp>
                      <wps:cNvCnPr/>
                      <wps:spPr>
                        <a:xfrm>
                          <a:off x="0" y="0"/>
                          <a:ext cx="643890" cy="220345"/>
                        </a:xfrm>
                        <a:prstGeom prst="bentConnector3">
                          <a:avLst>
                            <a:gd name="adj1" fmla="val 101369"/>
                          </a:avLst>
                        </a:prstGeom>
                        <a:ln w="19050">
                          <a:solidFill>
                            <a:schemeClr val="bg1">
                              <a:lumMod val="65000"/>
                            </a:schemeClr>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shape w14:anchorId="1FCD418F" id="Connector: Elbow 7" o:spid="_x0000_s1026" type="#_x0000_t34" style="position:absolute;margin-left:356.55pt;margin-top:175.3pt;width:50.7pt;height:17.35pt;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3b29DQIAAGsEAAAOAAAAZHJzL2Uyb0RvYy54bWysVE1z2jAQvXem/0Gje7ENgQQPJgfS9NIP&#10;pm1+gNAHqCNpPZKC4d93JRuTtKd0epEt7b63b59XXt2frCFH6YMG19BqUlIiHQeh3b6hTz8fP9xR&#10;EiJzghlwsqFnGej9+v27VdfWcgoHMEJ6giQu1F3b0EOMbV0UgR+kZWECrXQYVOAti7j1+0J41iG7&#10;NcW0LBdFB160HrgMAU8f+iBdZ36lJI/flAoyEtNQ1Bbz6vO6S2uxXrF671l70HyQwf5BhWXaYdGR&#10;6oFFRp69/ovKau4hgIoTDrYApTSXuQfspir/6ObHgbUy94LmhHa0Kfw/Wv71uPVEi4beUuKYxU+0&#10;AefQN/A1+Wh20JHb5FLXhhqTN27rh11otz61fFLepic2Q07Z2fPorDxFwvFwcTO7W6L/HEPTaTm7&#10;mSfO4gpufYifJFiSXhq6ky6OOmbZWXb8HGK2WAxCmfhVUaKswS92ZIZUZTVbLAfiIR1LXKgT1jjS&#10;4Zguy3mZSQMYLR61MSmYh05ujCfIhhr2Vc4xz/YLiP5sMS/LPDTIO6bnRl4wYcw4PEyW9Sblt3g2&#10;stfwXSq0HG3pC4xEfQ3GOXZfDX0Yh9kJplDlCBzUp1tyFfwaOOQnqMwX4S3gEZErg4sj2GoHvvfu&#10;dfV4ukhWff7Fgb7vZMEOxDmPT7YGJzo7N9y+dGVe7jP8+o9Y/wYAAP//AwBQSwMEFAAGAAgAAAAh&#10;ANHcm5LiAAAACwEAAA8AAABkcnMvZG93bnJldi54bWxMj7FOwzAQhnck3sE6JDZqp0lKlMapEBIS&#10;A0KieGFzYzcOtc8hdtvA02OmMt7dp/++v9nMzpKTnsLgkUO2YEA0dl4N2HMQ7093FZAQJSppPWoO&#10;3zrApr2+amSt/Bnf9Gkbe5JCMNSSg4lxrCkNndFOhoUfNabb3k9OxjROPVWTPKdwZ+mSsRV1csD0&#10;wchRPxrdHbZHx4F9vQhhi+UUxcdzUb6Kn+FgPjm/vZkf1kCinuMFhj/9pA5tctr5I6pALIf7LM8S&#10;yiEv2QpIIqqsKIHs0qYqc6BtQ/93aH8BAAD//wMAUEsBAi0AFAAGAAgAAAAhALaDOJL+AAAA4QEA&#10;ABMAAAAAAAAAAAAAAAAAAAAAAFtDb250ZW50X1R5cGVzXS54bWxQSwECLQAUAAYACAAAACEAOP0h&#10;/9YAAACUAQAACwAAAAAAAAAAAAAAAAAvAQAAX3JlbHMvLnJlbHNQSwECLQAUAAYACAAAACEAGd29&#10;vQ0CAABrBAAADgAAAAAAAAAAAAAAAAAuAgAAZHJzL2Uyb0RvYy54bWxQSwECLQAUAAYACAAAACEA&#10;0dybkuIAAAALAQAADwAAAAAAAAAAAAAAAABnBAAAZHJzL2Rvd25yZXYueG1sUEsFBgAAAAAEAAQA&#10;8wAAAHYFAAAAAA==&#10;" adj="21896" strokecolor="#a5a5a5 [2092]" strokeweight="1.5pt"/>
            </w:pict>
          </mc:Fallback>
        </mc:AlternateContent>
      </w:r>
      <w:r w:rsidR="000011D1">
        <w:rPr>
          <w:noProof/>
          <w:lang w:val="en-GB"/>
        </w:rPr>
        <mc:AlternateContent>
          <mc:Choice Requires="wps">
            <w:drawing>
              <wp:anchor distT="0" distB="0" distL="114300" distR="114300" simplePos="0" relativeHeight="251659264" behindDoc="0" locked="0" layoutInCell="1" allowOverlap="1" wp14:anchorId="78E94DAB" wp14:editId="55C11720">
                <wp:simplePos x="0" y="0"/>
                <wp:positionH relativeFrom="column">
                  <wp:posOffset>4528820</wp:posOffset>
                </wp:positionH>
                <wp:positionV relativeFrom="paragraph">
                  <wp:posOffset>1045845</wp:posOffset>
                </wp:positionV>
                <wp:extent cx="0" cy="1181100"/>
                <wp:effectExtent l="0" t="0" r="38100" b="19050"/>
                <wp:wrapNone/>
                <wp:docPr id="4" name="Straight Connector 4"/>
                <wp:cNvGraphicFramePr/>
                <a:graphic xmlns:a="http://schemas.openxmlformats.org/drawingml/2006/main">
                  <a:graphicData uri="http://schemas.microsoft.com/office/word/2010/wordprocessingShape">
                    <wps:wsp>
                      <wps:cNvCnPr/>
                      <wps:spPr>
                        <a:xfrm>
                          <a:off x="0" y="0"/>
                          <a:ext cx="0" cy="1181100"/>
                        </a:xfrm>
                        <a:prstGeom prst="line">
                          <a:avLst/>
                        </a:prstGeom>
                        <a:ln w="19050">
                          <a:solidFill>
                            <a:schemeClr val="bg1">
                              <a:lumMod val="65000"/>
                            </a:schemeClr>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634FEAF3" id="Straight Connector 4" o:spid="_x0000_s1026" style="position:absolute;z-index:251659264;visibility:visible;mso-wrap-style:square;mso-wrap-distance-left:9pt;mso-wrap-distance-top:0;mso-wrap-distance-right:9pt;mso-wrap-distance-bottom:0;mso-position-horizontal:absolute;mso-position-horizontal-relative:text;mso-position-vertical:absolute;mso-position-vertical-relative:text" from="356.6pt,82.35pt" to="356.6pt,175.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E/Sd6wEAADEEAAAOAAAAZHJzL2Uyb0RvYy54bWysU01v3CAQvVfqf0Dcu7ajJEqt9eawUXrp&#10;x6ppfwCLwUYCBgFZe/99B9j1Ju0pUS/YDPPezHsM6/vZaHIQPiiwHW1WNSXCcuiVHTr6+9fjpztK&#10;QmS2Zxqs6OhRBHq/+fhhPblWXMEIuheeIIkN7eQ6Osbo2qoKfBSGhRU4YfFQgjcs4tYPVe/ZhOxG&#10;V1d1fVtN4HvngYsQMPpQDukm80spePwhZRCR6I5ibzGvPq/7tFabNWsHz9yo+KkN9o4uDFMWiy5U&#10;Dywy8uzVP1RGcQ8BZFxxMBVIqbjIGlBNU/+l5mlkTmQtaE5wi03h/9Hy74edJ6rv6DUllhm8oqfo&#10;mRrGSLZgLRoInlwnnyYXWkzf2p0/7YLb+SR6lt6kL8ohc/b2uHgr5kh4CXKMNs1d09TZ9+oCdD7E&#10;LwIMST8d1com2axlh68hYjFMPaeksLZkQqrP9U2d0wJo1T8qrdNhHh2x1Z4cGF76fmhyjn4236Av&#10;sdubemlhSc9VXjBhTW0xmGQXofkvHrUoPfwUEo1DaaXAQlRqMM6FjU0yLjNhdoJJ7HIBnrpPs35p&#10;+DXwlJ+gIo/zW8ALIlcGGxewURZ88e519TifW5Yl/+xA0Z0s2EN/zCOQrcG5zApPbygN/st9hl9e&#10;+uYPAAAA//8DAFBLAwQUAAYACAAAACEAPCSW898AAAALAQAADwAAAGRycy9kb3ducmV2LnhtbEyP&#10;wU7DMAyG70i8Q2QkbiztxpapNJ3QECcusIHEMWtMW5Y4pcna8PYE7QBH+//0+3O5idawEQffOZKQ&#10;zzJgSLXTHTUSXvePN2tgPijSyjhCCd/oYVNdXpSq0G6iFxx3oWGphHyhJLQh9AXnvm7RKj9zPVLK&#10;PtxgVUjj0HA9qCmVW8PnWbbiVnWULrSqx22L9XF3shKOOorPaN+Wz1/5+zhtxYNZP+2lvL6K93fA&#10;AsbwB8OvflKHKjkd3Im0Z0aCyBfzhKZgdSuAJeK8OUhYLDMBvCr5/x+qHwAAAP//AwBQSwECLQAU&#10;AAYACAAAACEAtoM4kv4AAADhAQAAEwAAAAAAAAAAAAAAAAAAAAAAW0NvbnRlbnRfVHlwZXNdLnht&#10;bFBLAQItABQABgAIAAAAIQA4/SH/1gAAAJQBAAALAAAAAAAAAAAAAAAAAC8BAABfcmVscy8ucmVs&#10;c1BLAQItABQABgAIAAAAIQDsE/Sd6wEAADEEAAAOAAAAAAAAAAAAAAAAAC4CAABkcnMvZTJvRG9j&#10;LnhtbFBLAQItABQABgAIAAAAIQA8JJbz3wAAAAsBAAAPAAAAAAAAAAAAAAAAAEUEAABkcnMvZG93&#10;bnJldi54bWxQSwUGAAAAAAQABADzAAAAUQUAAAAA&#10;" strokecolor="#a5a5a5 [2092]" strokeweight="1.5pt"/>
            </w:pict>
          </mc:Fallback>
        </mc:AlternateContent>
      </w:r>
      <w:r w:rsidR="003908CC" w:rsidRPr="00DD644E">
        <w:rPr>
          <w:lang w:val="en-GB"/>
        </w:rPr>
        <w:t xml:space="preserve">Summary of </w:t>
      </w:r>
      <w:r w:rsidR="00B1004C" w:rsidRPr="00DD644E">
        <w:rPr>
          <w:lang w:val="en-GB"/>
        </w:rPr>
        <w:t xml:space="preserve">GOARN process </w:t>
      </w:r>
      <w:r w:rsidR="00DD2AD2" w:rsidRPr="00DD644E">
        <w:rPr>
          <w:lang w:val="en-GB"/>
        </w:rPr>
        <w:t xml:space="preserve">managing </w:t>
      </w:r>
      <w:r w:rsidR="00B1004C" w:rsidRPr="00DD644E">
        <w:rPr>
          <w:lang w:val="en-GB"/>
        </w:rPr>
        <w:t>for events and operations</w:t>
      </w:r>
    </w:p>
    <w:p w14:paraId="1FD40116" w14:textId="77777777" w:rsidR="003A1E83" w:rsidRPr="00DD644E" w:rsidRDefault="003A1E83" w:rsidP="003A1E83">
      <w:pPr>
        <w:rPr>
          <w:rFonts w:ascii="Cambria" w:hAnsi="Cambria"/>
          <w:lang w:val="en-GB"/>
        </w:rPr>
      </w:pPr>
    </w:p>
    <w:p w14:paraId="5D6E29D4" w14:textId="77777777" w:rsidR="00315CE3" w:rsidRPr="00DD644E" w:rsidRDefault="00315CE3">
      <w:pPr>
        <w:spacing w:after="200"/>
        <w:rPr>
          <w:rFonts w:ascii="Cambria" w:eastAsiaTheme="majorEastAsia" w:hAnsi="Cambria" w:cstheme="majorBidi"/>
          <w:b/>
          <w:bCs/>
          <w:color w:val="365F91" w:themeColor="accent1" w:themeShade="BF"/>
          <w:sz w:val="32"/>
          <w:szCs w:val="26"/>
          <w:lang w:val="en-GB"/>
        </w:rPr>
      </w:pPr>
      <w:bookmarkStart w:id="40" w:name="_Events"/>
      <w:bookmarkEnd w:id="40"/>
      <w:r w:rsidRPr="00DD644E">
        <w:rPr>
          <w:rFonts w:ascii="Cambria" w:hAnsi="Cambria"/>
          <w:lang w:val="en-GB"/>
        </w:rPr>
        <w:br w:type="page"/>
      </w:r>
    </w:p>
    <w:p w14:paraId="233A7BDD" w14:textId="262DDACC" w:rsidR="00CD47F6" w:rsidRPr="00DD644E" w:rsidRDefault="00CD47F6" w:rsidP="00CD47F6">
      <w:pPr>
        <w:pStyle w:val="Heading2"/>
        <w:rPr>
          <w:lang w:val="en-GB"/>
        </w:rPr>
      </w:pPr>
      <w:bookmarkStart w:id="41" w:name="_Toc16539010"/>
      <w:r w:rsidRPr="00DD644E">
        <w:rPr>
          <w:lang w:val="en-GB"/>
        </w:rPr>
        <w:lastRenderedPageBreak/>
        <w:t>Events</w:t>
      </w:r>
      <w:bookmarkEnd w:id="41"/>
      <w:r w:rsidR="00C05F18">
        <w:rPr>
          <w:lang w:val="en-GB"/>
        </w:rPr>
        <w:t>, Alerts and Operation Initiation</w:t>
      </w:r>
    </w:p>
    <w:p w14:paraId="27A43B7B" w14:textId="0E465E0A" w:rsidR="00315CE3" w:rsidRPr="00DD644E" w:rsidRDefault="00315CE3" w:rsidP="000B0AD0">
      <w:pPr>
        <w:pStyle w:val="Heading3"/>
        <w:rPr>
          <w:lang w:val="en-GB"/>
        </w:rPr>
      </w:pPr>
      <w:r w:rsidRPr="00DD644E">
        <w:rPr>
          <w:lang w:val="en-GB"/>
        </w:rPr>
        <w:t>Quickstep</w:t>
      </w:r>
      <w:r w:rsidR="00D97DA2" w:rsidRPr="00DD644E">
        <w:rPr>
          <w:lang w:val="en-GB"/>
        </w:rPr>
        <w:t xml:space="preserve"> table</w:t>
      </w:r>
    </w:p>
    <w:tbl>
      <w:tblPr>
        <w:tblStyle w:val="TableGrid"/>
        <w:tblW w:w="9805" w:type="dxa"/>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Layout w:type="fixed"/>
        <w:tblCellMar>
          <w:left w:w="115" w:type="dxa"/>
          <w:right w:w="14" w:type="dxa"/>
        </w:tblCellMar>
        <w:tblLook w:val="04A0" w:firstRow="1" w:lastRow="0" w:firstColumn="1" w:lastColumn="0" w:noHBand="0" w:noVBand="1"/>
      </w:tblPr>
      <w:tblGrid>
        <w:gridCol w:w="625"/>
        <w:gridCol w:w="720"/>
        <w:gridCol w:w="178"/>
        <w:gridCol w:w="1352"/>
        <w:gridCol w:w="180"/>
        <w:gridCol w:w="2520"/>
        <w:gridCol w:w="178"/>
        <w:gridCol w:w="542"/>
        <w:gridCol w:w="1440"/>
        <w:gridCol w:w="2070"/>
      </w:tblGrid>
      <w:tr w:rsidR="001006DC" w:rsidRPr="00EB6D0E" w14:paraId="25669FB9" w14:textId="77777777" w:rsidTr="000B0AD0">
        <w:trPr>
          <w:cantSplit/>
          <w:trHeight w:val="354"/>
        </w:trPr>
        <w:tc>
          <w:tcPr>
            <w:tcW w:w="625" w:type="dxa"/>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shd w:val="clear" w:color="auto" w:fill="BFBFBF" w:themeFill="background1" w:themeFillShade="BF"/>
            <w:vAlign w:val="center"/>
          </w:tcPr>
          <w:p w14:paraId="3DBC25B5" w14:textId="77777777" w:rsidR="001006DC" w:rsidRPr="00DD644E" w:rsidRDefault="001006DC" w:rsidP="00882542">
            <w:pPr>
              <w:rPr>
                <w:rFonts w:ascii="Cambria" w:hAnsi="Cambria"/>
                <w:b/>
                <w:bCs/>
                <w:lang w:val="en-GB"/>
              </w:rPr>
            </w:pPr>
            <w:bookmarkStart w:id="42" w:name="_Hlk16519952"/>
            <w:r w:rsidRPr="00DD644E">
              <w:rPr>
                <w:rFonts w:ascii="Cambria" w:hAnsi="Cambria"/>
                <w:b/>
                <w:bCs/>
                <w:lang w:val="en-GB"/>
              </w:rPr>
              <w:t>Step</w:t>
            </w:r>
          </w:p>
        </w:tc>
        <w:tc>
          <w:tcPr>
            <w:tcW w:w="5670" w:type="dxa"/>
            <w:gridSpan w:val="7"/>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shd w:val="clear" w:color="auto" w:fill="BFBFBF" w:themeFill="background1" w:themeFillShade="BF"/>
            <w:vAlign w:val="center"/>
          </w:tcPr>
          <w:p w14:paraId="75FF7049" w14:textId="77777777" w:rsidR="001006DC" w:rsidRPr="00DD644E" w:rsidRDefault="001006DC" w:rsidP="00AC5E66">
            <w:pPr>
              <w:rPr>
                <w:rFonts w:ascii="Cambria" w:hAnsi="Cambria"/>
                <w:b/>
                <w:bCs/>
                <w:lang w:val="en-GB"/>
              </w:rPr>
            </w:pPr>
            <w:r w:rsidRPr="00DD644E">
              <w:rPr>
                <w:rFonts w:ascii="Cambria" w:hAnsi="Cambria"/>
                <w:b/>
                <w:bCs/>
                <w:lang w:val="en-GB"/>
              </w:rPr>
              <w:t>Name</w:t>
            </w:r>
          </w:p>
        </w:tc>
        <w:tc>
          <w:tcPr>
            <w:tcW w:w="1440" w:type="dxa"/>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shd w:val="clear" w:color="auto" w:fill="BFBFBF" w:themeFill="background1" w:themeFillShade="BF"/>
            <w:vAlign w:val="center"/>
          </w:tcPr>
          <w:p w14:paraId="6383910F" w14:textId="77777777" w:rsidR="001006DC" w:rsidRPr="00DD644E" w:rsidRDefault="001006DC" w:rsidP="00AC5E66">
            <w:pPr>
              <w:rPr>
                <w:rFonts w:ascii="Cambria" w:hAnsi="Cambria"/>
                <w:b/>
                <w:bCs/>
                <w:lang w:val="en-GB"/>
              </w:rPr>
            </w:pPr>
            <w:r w:rsidRPr="00DD644E">
              <w:rPr>
                <w:rFonts w:ascii="Cambria" w:hAnsi="Cambria"/>
                <w:b/>
                <w:bCs/>
                <w:lang w:val="en-GB"/>
              </w:rPr>
              <w:t>Responsible</w:t>
            </w:r>
          </w:p>
        </w:tc>
        <w:tc>
          <w:tcPr>
            <w:tcW w:w="2070" w:type="dxa"/>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shd w:val="clear" w:color="auto" w:fill="BFBFBF" w:themeFill="background1" w:themeFillShade="BF"/>
            <w:vAlign w:val="center"/>
          </w:tcPr>
          <w:p w14:paraId="4960E60F" w14:textId="77777777" w:rsidR="001006DC" w:rsidRPr="00DD644E" w:rsidRDefault="001006DC" w:rsidP="00AC5E66">
            <w:pPr>
              <w:rPr>
                <w:rFonts w:ascii="Cambria" w:hAnsi="Cambria"/>
                <w:b/>
                <w:bCs/>
                <w:lang w:val="en-GB"/>
              </w:rPr>
            </w:pPr>
            <w:r w:rsidRPr="00DD644E">
              <w:rPr>
                <w:rFonts w:ascii="Cambria" w:hAnsi="Cambria"/>
                <w:b/>
                <w:bCs/>
                <w:lang w:val="en-GB"/>
              </w:rPr>
              <w:t>Consult (+update)</w:t>
            </w:r>
          </w:p>
        </w:tc>
      </w:tr>
      <w:bookmarkEnd w:id="42"/>
      <w:tr w:rsidR="001006DC" w:rsidRPr="00EB6D0E" w14:paraId="0D07AEE0" w14:textId="77777777" w:rsidTr="000B0AD0">
        <w:trPr>
          <w:trHeight w:val="510"/>
        </w:trPr>
        <w:tc>
          <w:tcPr>
            <w:tcW w:w="625" w:type="dxa"/>
            <w:tcBorders>
              <w:top w:val="single" w:sz="4" w:space="0" w:color="808080" w:themeColor="background1" w:themeShade="80"/>
            </w:tcBorders>
            <w:shd w:val="clear" w:color="auto" w:fill="FA840E"/>
            <w:vAlign w:val="center"/>
          </w:tcPr>
          <w:p w14:paraId="3D5DC105" w14:textId="77777777" w:rsidR="001006DC" w:rsidRPr="00DD644E" w:rsidRDefault="001006DC" w:rsidP="00882542">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1</w:t>
            </w:r>
          </w:p>
        </w:tc>
        <w:tc>
          <w:tcPr>
            <w:tcW w:w="5670" w:type="dxa"/>
            <w:gridSpan w:val="7"/>
            <w:tcBorders>
              <w:top w:val="single" w:sz="4" w:space="0" w:color="808080" w:themeColor="background1" w:themeShade="80"/>
            </w:tcBorders>
            <w:vAlign w:val="center"/>
          </w:tcPr>
          <w:p w14:paraId="50C2AB91" w14:textId="2FFB5CC6" w:rsidR="001006DC" w:rsidRPr="00DD644E" w:rsidRDefault="00393B6B" w:rsidP="00AC5E66">
            <w:pPr>
              <w:rPr>
                <w:rFonts w:ascii="Cambria" w:hAnsi="Cambria"/>
                <w:lang w:val="en-GB"/>
              </w:rPr>
            </w:pPr>
            <w:r w:rsidRPr="00DD644E">
              <w:rPr>
                <w:rFonts w:ascii="Cambria" w:hAnsi="Cambria"/>
                <w:lang w:val="en-GB"/>
              </w:rPr>
              <w:t>Advise i</w:t>
            </w:r>
            <w:r w:rsidR="00BA69EC" w:rsidRPr="00DD644E">
              <w:rPr>
                <w:rFonts w:ascii="Cambria" w:hAnsi="Cambria"/>
                <w:lang w:val="en-GB"/>
              </w:rPr>
              <w:t xml:space="preserve">f event </w:t>
            </w:r>
            <w:r w:rsidRPr="00DD644E">
              <w:rPr>
                <w:rFonts w:ascii="Cambria" w:hAnsi="Cambria"/>
                <w:lang w:val="en-GB"/>
              </w:rPr>
              <w:t xml:space="preserve">is one </w:t>
            </w:r>
            <w:r w:rsidR="00BA69EC" w:rsidRPr="00DD644E">
              <w:rPr>
                <w:rFonts w:ascii="Cambria" w:hAnsi="Cambria"/>
                <w:lang w:val="en-GB"/>
              </w:rPr>
              <w:t>that GOARN should support and level of urgency</w:t>
            </w:r>
          </w:p>
        </w:tc>
        <w:tc>
          <w:tcPr>
            <w:tcW w:w="1440" w:type="dxa"/>
            <w:tcBorders>
              <w:top w:val="single" w:sz="4" w:space="0" w:color="808080" w:themeColor="background1" w:themeShade="80"/>
            </w:tcBorders>
            <w:vAlign w:val="center"/>
          </w:tcPr>
          <w:p w14:paraId="573CAFD8" w14:textId="2E1F3D3A" w:rsidR="001006DC" w:rsidRPr="00DD644E" w:rsidRDefault="00BA69EC" w:rsidP="00AC5E66">
            <w:pPr>
              <w:rPr>
                <w:rFonts w:ascii="Cambria" w:hAnsi="Cambria"/>
                <w:lang w:val="en-GB"/>
              </w:rPr>
            </w:pPr>
            <w:r w:rsidRPr="00DD644E">
              <w:rPr>
                <w:rFonts w:ascii="Cambria" w:hAnsi="Cambria"/>
                <w:lang w:val="en-GB"/>
              </w:rPr>
              <w:t>GOARN Manager</w:t>
            </w:r>
          </w:p>
        </w:tc>
        <w:tc>
          <w:tcPr>
            <w:tcW w:w="2070" w:type="dxa"/>
            <w:tcBorders>
              <w:top w:val="single" w:sz="4" w:space="0" w:color="808080" w:themeColor="background1" w:themeShade="80"/>
            </w:tcBorders>
            <w:vAlign w:val="center"/>
          </w:tcPr>
          <w:p w14:paraId="4E32C6F6" w14:textId="62D29184" w:rsidR="001006DC" w:rsidRPr="00DD644E" w:rsidRDefault="00393B6B" w:rsidP="00AC5E66">
            <w:pPr>
              <w:rPr>
                <w:rFonts w:ascii="Cambria" w:hAnsi="Cambria"/>
                <w:lang w:val="en-GB"/>
              </w:rPr>
            </w:pPr>
            <w:r w:rsidRPr="00DD644E">
              <w:rPr>
                <w:rFonts w:ascii="Cambria" w:hAnsi="Cambria"/>
                <w:lang w:val="en-GB"/>
              </w:rPr>
              <w:t>Director EMO (SCOM)</w:t>
            </w:r>
          </w:p>
        </w:tc>
      </w:tr>
      <w:tr w:rsidR="00393B6B" w:rsidRPr="00EB6D0E" w14:paraId="54B44F58" w14:textId="77777777" w:rsidTr="000B0AD0">
        <w:trPr>
          <w:trHeight w:val="510"/>
        </w:trPr>
        <w:tc>
          <w:tcPr>
            <w:tcW w:w="625" w:type="dxa"/>
            <w:tcBorders>
              <w:top w:val="single" w:sz="4" w:space="0" w:color="808080" w:themeColor="background1" w:themeShade="80"/>
            </w:tcBorders>
            <w:shd w:val="clear" w:color="auto" w:fill="FA840E"/>
            <w:vAlign w:val="center"/>
          </w:tcPr>
          <w:p w14:paraId="4547B47D" w14:textId="6E5B6CC4" w:rsidR="00393B6B" w:rsidRPr="00DD644E" w:rsidRDefault="00E378BB" w:rsidP="00393B6B">
            <w:pPr>
              <w:jc w:val="center"/>
              <w:rPr>
                <w:rFonts w:ascii="Cambria" w:hAnsi="Cambria"/>
                <w:b/>
                <w:bCs/>
                <w:color w:val="FFFFFF" w:themeColor="background1"/>
                <w:sz w:val="24"/>
                <w:szCs w:val="24"/>
                <w:lang w:val="en-GB"/>
              </w:rPr>
            </w:pPr>
            <w:r>
              <w:rPr>
                <w:rFonts w:ascii="Cambria" w:hAnsi="Cambria"/>
                <w:b/>
                <w:bCs/>
                <w:color w:val="FFFFFF" w:themeColor="background1"/>
                <w:sz w:val="24"/>
                <w:szCs w:val="24"/>
                <w:lang w:val="en-GB"/>
              </w:rPr>
              <w:t>2</w:t>
            </w:r>
          </w:p>
        </w:tc>
        <w:tc>
          <w:tcPr>
            <w:tcW w:w="5670" w:type="dxa"/>
            <w:gridSpan w:val="7"/>
            <w:tcBorders>
              <w:top w:val="single" w:sz="4" w:space="0" w:color="808080" w:themeColor="background1" w:themeShade="80"/>
            </w:tcBorders>
            <w:vAlign w:val="center"/>
          </w:tcPr>
          <w:p w14:paraId="6AE40130" w14:textId="08634C33" w:rsidR="00393B6B" w:rsidRPr="00DD644E" w:rsidRDefault="00393B6B" w:rsidP="00393B6B">
            <w:pPr>
              <w:rPr>
                <w:rFonts w:ascii="Cambria" w:hAnsi="Cambria"/>
                <w:b/>
                <w:bCs/>
                <w:color w:val="FFFFFF" w:themeColor="background1"/>
                <w:sz w:val="24"/>
                <w:szCs w:val="24"/>
                <w:lang w:val="en-GB"/>
              </w:rPr>
            </w:pPr>
            <w:r w:rsidRPr="00DD644E">
              <w:rPr>
                <w:rFonts w:ascii="Cambria" w:hAnsi="Cambria"/>
                <w:lang w:val="en-GB"/>
              </w:rPr>
              <w:t>Prepare and publish GOARN Alert</w:t>
            </w:r>
            <w:r w:rsidR="005A6818">
              <w:rPr>
                <w:rStyle w:val="FootnoteReference"/>
                <w:rFonts w:ascii="Cambria" w:hAnsi="Cambria"/>
                <w:lang w:val="en-GB"/>
              </w:rPr>
              <w:footnoteReference w:id="5"/>
            </w:r>
          </w:p>
        </w:tc>
        <w:tc>
          <w:tcPr>
            <w:tcW w:w="1440" w:type="dxa"/>
            <w:tcBorders>
              <w:top w:val="single" w:sz="4" w:space="0" w:color="808080" w:themeColor="background1" w:themeShade="80"/>
            </w:tcBorders>
            <w:vAlign w:val="center"/>
          </w:tcPr>
          <w:p w14:paraId="480E9037" w14:textId="77777777" w:rsidR="00393B6B" w:rsidRPr="00DD644E" w:rsidRDefault="00393B6B" w:rsidP="00393B6B">
            <w:pPr>
              <w:rPr>
                <w:rFonts w:ascii="Cambria" w:hAnsi="Cambria"/>
                <w:b/>
                <w:bCs/>
                <w:color w:val="FFFFFF" w:themeColor="background1"/>
                <w:sz w:val="24"/>
                <w:szCs w:val="24"/>
                <w:lang w:val="en-GB"/>
              </w:rPr>
            </w:pPr>
            <w:r w:rsidRPr="00DD644E">
              <w:rPr>
                <w:rFonts w:ascii="Cambria" w:hAnsi="Cambria"/>
                <w:lang w:val="en-GB"/>
              </w:rPr>
              <w:t>GOARN OST</w:t>
            </w:r>
          </w:p>
        </w:tc>
        <w:tc>
          <w:tcPr>
            <w:tcW w:w="2070" w:type="dxa"/>
            <w:tcBorders>
              <w:top w:val="single" w:sz="4" w:space="0" w:color="808080" w:themeColor="background1" w:themeShade="80"/>
            </w:tcBorders>
            <w:vAlign w:val="center"/>
          </w:tcPr>
          <w:p w14:paraId="71BF5888" w14:textId="77777777" w:rsidR="00393B6B" w:rsidRPr="00DD644E" w:rsidRDefault="00393B6B" w:rsidP="00393B6B">
            <w:pPr>
              <w:rPr>
                <w:rFonts w:ascii="Cambria" w:hAnsi="Cambria"/>
                <w:b/>
                <w:bCs/>
                <w:color w:val="FFFFFF" w:themeColor="background1"/>
                <w:sz w:val="24"/>
                <w:szCs w:val="24"/>
                <w:lang w:val="en-GB"/>
              </w:rPr>
            </w:pPr>
            <w:r w:rsidRPr="00DD644E">
              <w:rPr>
                <w:rFonts w:ascii="Cambria" w:hAnsi="Cambria"/>
                <w:lang w:val="en-GB"/>
              </w:rPr>
              <w:t>IMST (HQ, RO, CO) + technical leads</w:t>
            </w:r>
          </w:p>
        </w:tc>
      </w:tr>
      <w:tr w:rsidR="00393B6B" w:rsidRPr="00EB6D0E" w14:paraId="0AFC3936" w14:textId="77777777" w:rsidTr="000B0AD0">
        <w:trPr>
          <w:trHeight w:val="567"/>
        </w:trPr>
        <w:tc>
          <w:tcPr>
            <w:tcW w:w="625" w:type="dxa"/>
            <w:tcBorders>
              <w:top w:val="single" w:sz="4" w:space="0" w:color="808080" w:themeColor="background1" w:themeShade="80"/>
            </w:tcBorders>
            <w:shd w:val="clear" w:color="auto" w:fill="FA840E"/>
            <w:vAlign w:val="center"/>
          </w:tcPr>
          <w:p w14:paraId="61522914" w14:textId="5B09ED1D" w:rsidR="00393B6B" w:rsidRPr="00DD644E" w:rsidRDefault="00E378BB" w:rsidP="00393B6B">
            <w:pPr>
              <w:jc w:val="center"/>
              <w:rPr>
                <w:rFonts w:ascii="Cambria" w:hAnsi="Cambria"/>
                <w:b/>
                <w:bCs/>
                <w:color w:val="FFFFFF" w:themeColor="background1"/>
                <w:sz w:val="24"/>
                <w:szCs w:val="24"/>
                <w:lang w:val="en-GB"/>
              </w:rPr>
            </w:pPr>
            <w:r>
              <w:rPr>
                <w:rFonts w:ascii="Cambria" w:hAnsi="Cambria"/>
                <w:b/>
                <w:bCs/>
                <w:color w:val="FFFFFF" w:themeColor="background1"/>
                <w:sz w:val="24"/>
                <w:szCs w:val="24"/>
                <w:lang w:val="en-GB"/>
              </w:rPr>
              <w:t>3</w:t>
            </w:r>
          </w:p>
        </w:tc>
        <w:tc>
          <w:tcPr>
            <w:tcW w:w="5670" w:type="dxa"/>
            <w:gridSpan w:val="7"/>
            <w:tcBorders>
              <w:top w:val="single" w:sz="4" w:space="0" w:color="808080" w:themeColor="background1" w:themeShade="80"/>
            </w:tcBorders>
            <w:vAlign w:val="center"/>
          </w:tcPr>
          <w:p w14:paraId="27FEC3A7" w14:textId="77777777" w:rsidR="00393B6B" w:rsidRPr="00DD644E" w:rsidRDefault="00393B6B" w:rsidP="00393B6B">
            <w:pPr>
              <w:rPr>
                <w:rFonts w:ascii="Cambria" w:hAnsi="Cambria"/>
                <w:lang w:val="en-GB"/>
              </w:rPr>
            </w:pPr>
            <w:r w:rsidRPr="00DD644E">
              <w:rPr>
                <w:rFonts w:ascii="Cambria" w:hAnsi="Cambria"/>
                <w:lang w:val="en-GB"/>
              </w:rPr>
              <w:t>Create Operation within Event</w:t>
            </w:r>
          </w:p>
        </w:tc>
        <w:tc>
          <w:tcPr>
            <w:tcW w:w="1440" w:type="dxa"/>
            <w:tcBorders>
              <w:top w:val="single" w:sz="4" w:space="0" w:color="808080" w:themeColor="background1" w:themeShade="80"/>
            </w:tcBorders>
            <w:vAlign w:val="center"/>
          </w:tcPr>
          <w:p w14:paraId="73A499E8" w14:textId="77777777" w:rsidR="00393B6B" w:rsidRPr="00DD644E" w:rsidRDefault="00393B6B" w:rsidP="00393B6B">
            <w:pPr>
              <w:rPr>
                <w:rFonts w:ascii="Cambria" w:hAnsi="Cambria"/>
                <w:lang w:val="en-GB"/>
              </w:rPr>
            </w:pPr>
            <w:r w:rsidRPr="00DD644E">
              <w:rPr>
                <w:rFonts w:ascii="Cambria" w:hAnsi="Cambria"/>
                <w:lang w:val="en-GB"/>
              </w:rPr>
              <w:t>GOARN OST</w:t>
            </w:r>
          </w:p>
        </w:tc>
        <w:tc>
          <w:tcPr>
            <w:tcW w:w="2070" w:type="dxa"/>
            <w:tcBorders>
              <w:top w:val="single" w:sz="4" w:space="0" w:color="808080" w:themeColor="background1" w:themeShade="80"/>
            </w:tcBorders>
            <w:vAlign w:val="center"/>
          </w:tcPr>
          <w:p w14:paraId="0CB15AFC" w14:textId="228A10F9" w:rsidR="00393B6B" w:rsidRPr="00DD644E" w:rsidRDefault="00393B6B" w:rsidP="00393B6B">
            <w:pPr>
              <w:rPr>
                <w:rFonts w:ascii="Cambria" w:hAnsi="Cambria"/>
                <w:lang w:val="en-GB"/>
              </w:rPr>
            </w:pPr>
            <w:r w:rsidRPr="00DD644E">
              <w:rPr>
                <w:rFonts w:ascii="Cambria" w:hAnsi="Cambria"/>
                <w:lang w:val="en-GB"/>
              </w:rPr>
              <w:t>-</w:t>
            </w:r>
          </w:p>
        </w:tc>
      </w:tr>
      <w:tr w:rsidR="00393B6B" w:rsidRPr="00EB6D0E" w14:paraId="5687A482" w14:textId="77777777" w:rsidTr="00AC6261">
        <w:trPr>
          <w:trHeight w:val="567"/>
        </w:trPr>
        <w:tc>
          <w:tcPr>
            <w:tcW w:w="625" w:type="dxa"/>
            <w:tcBorders>
              <w:top w:val="single" w:sz="4" w:space="0" w:color="808080" w:themeColor="background1" w:themeShade="80"/>
            </w:tcBorders>
            <w:shd w:val="clear" w:color="auto" w:fill="FA840E"/>
            <w:vAlign w:val="center"/>
          </w:tcPr>
          <w:p w14:paraId="69DB6917" w14:textId="00E610C8" w:rsidR="00393B6B" w:rsidRPr="00DD644E" w:rsidRDefault="00E378BB" w:rsidP="00393B6B">
            <w:pPr>
              <w:jc w:val="center"/>
              <w:rPr>
                <w:rFonts w:ascii="Cambria" w:hAnsi="Cambria"/>
                <w:b/>
                <w:bCs/>
                <w:color w:val="FFFFFF" w:themeColor="background1"/>
                <w:sz w:val="24"/>
                <w:szCs w:val="24"/>
                <w:lang w:val="en-GB"/>
              </w:rPr>
            </w:pPr>
            <w:r>
              <w:rPr>
                <w:rFonts w:ascii="Cambria" w:hAnsi="Cambria"/>
                <w:b/>
                <w:bCs/>
                <w:color w:val="FFFFFF" w:themeColor="background1"/>
                <w:sz w:val="24"/>
                <w:szCs w:val="24"/>
                <w:lang w:val="en-GB"/>
              </w:rPr>
              <w:t>4</w:t>
            </w:r>
          </w:p>
        </w:tc>
        <w:tc>
          <w:tcPr>
            <w:tcW w:w="5670" w:type="dxa"/>
            <w:gridSpan w:val="7"/>
            <w:tcBorders>
              <w:top w:val="single" w:sz="4" w:space="0" w:color="808080" w:themeColor="background1" w:themeShade="80"/>
            </w:tcBorders>
            <w:vAlign w:val="center"/>
          </w:tcPr>
          <w:p w14:paraId="215B8FD8" w14:textId="7399FCF2" w:rsidR="00393B6B" w:rsidRPr="00DD644E" w:rsidRDefault="00393B6B" w:rsidP="00393B6B">
            <w:pPr>
              <w:rPr>
                <w:rFonts w:ascii="Cambria" w:hAnsi="Cambria"/>
                <w:lang w:val="en-GB"/>
              </w:rPr>
            </w:pPr>
            <w:r w:rsidRPr="00DD644E">
              <w:rPr>
                <w:rFonts w:ascii="Cambria" w:hAnsi="Cambria"/>
                <w:lang w:val="en-GB"/>
              </w:rPr>
              <w:t>GOARN Focal Point allocated for operation and emailed to relevant incident manager/team</w:t>
            </w:r>
          </w:p>
        </w:tc>
        <w:tc>
          <w:tcPr>
            <w:tcW w:w="1440" w:type="dxa"/>
            <w:tcBorders>
              <w:top w:val="single" w:sz="4" w:space="0" w:color="808080" w:themeColor="background1" w:themeShade="80"/>
            </w:tcBorders>
            <w:vAlign w:val="center"/>
          </w:tcPr>
          <w:p w14:paraId="50AA07F1" w14:textId="3F9975F0" w:rsidR="00393B6B" w:rsidRPr="00DD644E" w:rsidRDefault="00393B6B" w:rsidP="00393B6B">
            <w:pPr>
              <w:rPr>
                <w:rFonts w:ascii="Cambria" w:hAnsi="Cambria"/>
                <w:lang w:val="en-GB"/>
              </w:rPr>
            </w:pPr>
            <w:r w:rsidRPr="00DD644E">
              <w:rPr>
                <w:rFonts w:ascii="Cambria" w:hAnsi="Cambria"/>
                <w:lang w:val="en-GB"/>
              </w:rPr>
              <w:t>GOARN Manager</w:t>
            </w:r>
          </w:p>
        </w:tc>
        <w:tc>
          <w:tcPr>
            <w:tcW w:w="2070" w:type="dxa"/>
            <w:tcBorders>
              <w:top w:val="single" w:sz="4" w:space="0" w:color="808080" w:themeColor="background1" w:themeShade="80"/>
            </w:tcBorders>
            <w:vAlign w:val="center"/>
          </w:tcPr>
          <w:p w14:paraId="25FF846A" w14:textId="45F19709" w:rsidR="00393B6B" w:rsidRPr="00DD644E" w:rsidRDefault="00393B6B" w:rsidP="00393B6B">
            <w:pPr>
              <w:rPr>
                <w:rFonts w:ascii="Cambria" w:hAnsi="Cambria"/>
                <w:lang w:val="en-GB"/>
              </w:rPr>
            </w:pPr>
            <w:r w:rsidRPr="00DD644E">
              <w:rPr>
                <w:rFonts w:ascii="Cambria" w:hAnsi="Cambria"/>
                <w:lang w:val="en-GB"/>
              </w:rPr>
              <w:t>IMST (HQ, RO, CO) + technical leads</w:t>
            </w:r>
          </w:p>
        </w:tc>
      </w:tr>
      <w:tr w:rsidR="00393B6B" w:rsidRPr="00EB6D0E" w14:paraId="116AEB11" w14:textId="77777777" w:rsidTr="000B0AD0">
        <w:trPr>
          <w:trHeight w:val="567"/>
        </w:trPr>
        <w:tc>
          <w:tcPr>
            <w:tcW w:w="625" w:type="dxa"/>
            <w:tcBorders>
              <w:bottom w:val="single" w:sz="4" w:space="0" w:color="7F7F7F" w:themeColor="text1" w:themeTint="80"/>
            </w:tcBorders>
            <w:shd w:val="clear" w:color="auto" w:fill="FA840E"/>
            <w:vAlign w:val="center"/>
          </w:tcPr>
          <w:p w14:paraId="64FD88F7" w14:textId="2601AAFF" w:rsidR="00393B6B" w:rsidRPr="00DD644E" w:rsidRDefault="00E378BB" w:rsidP="00393B6B">
            <w:pPr>
              <w:jc w:val="center"/>
              <w:rPr>
                <w:rFonts w:ascii="Cambria" w:hAnsi="Cambria"/>
                <w:b/>
                <w:bCs/>
                <w:color w:val="FFFFFF" w:themeColor="background1"/>
                <w:sz w:val="24"/>
                <w:szCs w:val="24"/>
                <w:lang w:val="en-GB"/>
              </w:rPr>
            </w:pPr>
            <w:r>
              <w:rPr>
                <w:rFonts w:ascii="Cambria" w:hAnsi="Cambria"/>
                <w:b/>
                <w:bCs/>
                <w:color w:val="FFFFFF" w:themeColor="background1"/>
                <w:sz w:val="24"/>
                <w:szCs w:val="24"/>
                <w:lang w:val="en-GB"/>
              </w:rPr>
              <w:t>5</w:t>
            </w:r>
          </w:p>
        </w:tc>
        <w:tc>
          <w:tcPr>
            <w:tcW w:w="5670" w:type="dxa"/>
            <w:gridSpan w:val="7"/>
            <w:vAlign w:val="center"/>
          </w:tcPr>
          <w:p w14:paraId="6D7C6483" w14:textId="77777777" w:rsidR="00393B6B" w:rsidRPr="00DD644E" w:rsidRDefault="00393B6B" w:rsidP="00393B6B">
            <w:pPr>
              <w:rPr>
                <w:rFonts w:ascii="Cambria" w:hAnsi="Cambria"/>
                <w:lang w:val="en-GB"/>
              </w:rPr>
            </w:pPr>
            <w:r w:rsidRPr="00DD644E">
              <w:rPr>
                <w:rFonts w:ascii="Cambria" w:hAnsi="Cambria"/>
                <w:lang w:val="en-GB"/>
              </w:rPr>
              <w:t>Prepare and publish GOARN RFA</w:t>
            </w:r>
          </w:p>
        </w:tc>
        <w:tc>
          <w:tcPr>
            <w:tcW w:w="1440" w:type="dxa"/>
            <w:vAlign w:val="center"/>
          </w:tcPr>
          <w:p w14:paraId="5828EE4C" w14:textId="77777777" w:rsidR="00393B6B" w:rsidRPr="00DD644E" w:rsidRDefault="00393B6B" w:rsidP="00393B6B">
            <w:pPr>
              <w:rPr>
                <w:rFonts w:ascii="Cambria" w:hAnsi="Cambria"/>
                <w:lang w:val="en-GB"/>
              </w:rPr>
            </w:pPr>
            <w:r w:rsidRPr="00DD644E">
              <w:rPr>
                <w:rFonts w:ascii="Cambria" w:hAnsi="Cambria"/>
                <w:lang w:val="en-GB"/>
              </w:rPr>
              <w:t>GOARN OST</w:t>
            </w:r>
          </w:p>
        </w:tc>
        <w:tc>
          <w:tcPr>
            <w:tcW w:w="2070" w:type="dxa"/>
            <w:vAlign w:val="center"/>
          </w:tcPr>
          <w:p w14:paraId="354ACB6D" w14:textId="77777777" w:rsidR="00393B6B" w:rsidRPr="00DD644E" w:rsidRDefault="00393B6B" w:rsidP="00393B6B">
            <w:pPr>
              <w:rPr>
                <w:rFonts w:ascii="Cambria" w:hAnsi="Cambria"/>
                <w:lang w:val="en-GB"/>
              </w:rPr>
            </w:pPr>
            <w:r w:rsidRPr="00DD644E">
              <w:rPr>
                <w:rFonts w:ascii="Cambria" w:hAnsi="Cambria"/>
                <w:lang w:val="en-GB"/>
              </w:rPr>
              <w:t>IMST (HQ, RO, CO) + technical leads</w:t>
            </w:r>
          </w:p>
        </w:tc>
      </w:tr>
      <w:tr w:rsidR="00393B6B" w:rsidRPr="00EB6D0E" w14:paraId="3E898A3C" w14:textId="77777777" w:rsidTr="000B0AD0">
        <w:trPr>
          <w:trHeight w:val="567"/>
        </w:trPr>
        <w:tc>
          <w:tcPr>
            <w:tcW w:w="625" w:type="dxa"/>
            <w:shd w:val="clear" w:color="auto" w:fill="FCB46E" w:themeFill="accent6" w:themeFillTint="99"/>
            <w:vAlign w:val="center"/>
          </w:tcPr>
          <w:p w14:paraId="2801D5BC" w14:textId="6FD3F885" w:rsidR="00393B6B" w:rsidRPr="00DD644E" w:rsidRDefault="00E378BB" w:rsidP="00393B6B">
            <w:pPr>
              <w:jc w:val="center"/>
              <w:rPr>
                <w:rFonts w:ascii="Cambria" w:hAnsi="Cambria"/>
                <w:b/>
                <w:bCs/>
                <w:color w:val="FFFFFF" w:themeColor="background1"/>
                <w:sz w:val="24"/>
                <w:szCs w:val="24"/>
                <w:lang w:val="en-GB"/>
              </w:rPr>
            </w:pPr>
            <w:r>
              <w:rPr>
                <w:rFonts w:ascii="Cambria" w:hAnsi="Cambria"/>
                <w:b/>
                <w:bCs/>
                <w:color w:val="FFFFFF" w:themeColor="background1"/>
                <w:sz w:val="24"/>
                <w:szCs w:val="24"/>
                <w:lang w:val="en-GB"/>
              </w:rPr>
              <w:t>6</w:t>
            </w:r>
          </w:p>
        </w:tc>
        <w:tc>
          <w:tcPr>
            <w:tcW w:w="5670" w:type="dxa"/>
            <w:gridSpan w:val="7"/>
            <w:vAlign w:val="center"/>
          </w:tcPr>
          <w:p w14:paraId="69714AA9" w14:textId="77777777" w:rsidR="00393B6B" w:rsidRPr="00DD644E" w:rsidRDefault="00393B6B" w:rsidP="00393B6B">
            <w:pPr>
              <w:rPr>
                <w:rFonts w:ascii="Cambria" w:hAnsi="Cambria"/>
                <w:lang w:val="en-GB"/>
              </w:rPr>
            </w:pPr>
            <w:r w:rsidRPr="00DD644E">
              <w:rPr>
                <w:rFonts w:ascii="Cambria" w:hAnsi="Cambria"/>
                <w:lang w:val="en-GB"/>
              </w:rPr>
              <w:t>Submit offers of support</w:t>
            </w:r>
          </w:p>
        </w:tc>
        <w:tc>
          <w:tcPr>
            <w:tcW w:w="1440" w:type="dxa"/>
            <w:vAlign w:val="center"/>
          </w:tcPr>
          <w:p w14:paraId="3A4A2C88" w14:textId="77777777" w:rsidR="00393B6B" w:rsidRPr="00DD644E" w:rsidRDefault="00393B6B" w:rsidP="00393B6B">
            <w:pPr>
              <w:rPr>
                <w:rFonts w:ascii="Cambria" w:hAnsi="Cambria"/>
                <w:lang w:val="en-GB"/>
              </w:rPr>
            </w:pPr>
            <w:r w:rsidRPr="00DD644E">
              <w:rPr>
                <w:rFonts w:ascii="Cambria" w:hAnsi="Cambria"/>
                <w:lang w:val="en-GB"/>
              </w:rPr>
              <w:t>GOARN Partners</w:t>
            </w:r>
          </w:p>
        </w:tc>
        <w:tc>
          <w:tcPr>
            <w:tcW w:w="2070" w:type="dxa"/>
            <w:vAlign w:val="center"/>
          </w:tcPr>
          <w:p w14:paraId="4A9B2FE7" w14:textId="77777777" w:rsidR="00393B6B" w:rsidRPr="00DD644E" w:rsidRDefault="00393B6B" w:rsidP="00393B6B">
            <w:pPr>
              <w:rPr>
                <w:rFonts w:ascii="Cambria" w:hAnsi="Cambria"/>
                <w:lang w:val="en-GB"/>
              </w:rPr>
            </w:pPr>
            <w:r w:rsidRPr="00DD644E">
              <w:rPr>
                <w:rFonts w:ascii="Cambria" w:hAnsi="Cambria"/>
                <w:lang w:val="en-GB"/>
              </w:rPr>
              <w:t>-</w:t>
            </w:r>
          </w:p>
        </w:tc>
      </w:tr>
      <w:tr w:rsidR="00393B6B" w:rsidRPr="00EB6D0E" w14:paraId="4E7966EB" w14:textId="77777777" w:rsidTr="000B0AD0">
        <w:trPr>
          <w:trHeight w:val="20"/>
        </w:trPr>
        <w:tc>
          <w:tcPr>
            <w:tcW w:w="1345" w:type="dxa"/>
            <w:gridSpan w:val="2"/>
            <w:vMerge w:val="restart"/>
            <w:tcBorders>
              <w:right w:val="nil"/>
            </w:tcBorders>
            <w:shd w:val="clear" w:color="auto" w:fill="auto"/>
            <w:vAlign w:val="center"/>
          </w:tcPr>
          <w:p w14:paraId="4497F2E7" w14:textId="01BBD9AC" w:rsidR="00393B6B" w:rsidRPr="000B0AD0" w:rsidRDefault="00393B6B" w:rsidP="000B0AD0">
            <w:pPr>
              <w:rPr>
                <w:rFonts w:ascii="Cambria" w:hAnsi="Cambria"/>
                <w:bCs/>
                <w:i/>
                <w:color w:val="FFFFFF" w:themeColor="background1"/>
                <w:sz w:val="20"/>
                <w:szCs w:val="20"/>
                <w:lang w:val="en-GB"/>
              </w:rPr>
            </w:pPr>
            <w:bookmarkStart w:id="43" w:name="_Hlk16520067"/>
            <w:r w:rsidRPr="000B0AD0">
              <w:rPr>
                <w:rFonts w:ascii="Cambria" w:hAnsi="Cambria"/>
                <w:bCs/>
                <w:i/>
                <w:sz w:val="20"/>
                <w:szCs w:val="20"/>
                <w:lang w:val="en-GB"/>
              </w:rPr>
              <w:t>Responsibilit</w:t>
            </w:r>
            <w:r w:rsidRPr="00DD644E">
              <w:rPr>
                <w:rFonts w:ascii="Cambria" w:hAnsi="Cambria"/>
                <w:bCs/>
                <w:i/>
                <w:sz w:val="20"/>
                <w:szCs w:val="20"/>
                <w:lang w:val="en-GB"/>
              </w:rPr>
              <w:t>y:</w:t>
            </w:r>
          </w:p>
        </w:tc>
        <w:tc>
          <w:tcPr>
            <w:tcW w:w="178" w:type="dxa"/>
            <w:tcBorders>
              <w:top w:val="nil"/>
              <w:left w:val="nil"/>
              <w:bottom w:val="single" w:sz="4" w:space="0" w:color="7F7F7F" w:themeColor="text1" w:themeTint="80"/>
              <w:right w:val="nil"/>
            </w:tcBorders>
            <w:shd w:val="clear" w:color="auto" w:fill="auto"/>
            <w:vAlign w:val="center"/>
          </w:tcPr>
          <w:p w14:paraId="1B6C0FAD" w14:textId="3552CD3A" w:rsidR="00393B6B" w:rsidRPr="000B0AD0" w:rsidRDefault="00393B6B" w:rsidP="000B0AD0">
            <w:pPr>
              <w:rPr>
                <w:rFonts w:ascii="Cambria" w:hAnsi="Cambria"/>
                <w:bCs/>
                <w:i/>
                <w:color w:val="FFFFFF" w:themeColor="background1"/>
                <w:sz w:val="20"/>
                <w:szCs w:val="20"/>
                <w:lang w:val="en-GB"/>
              </w:rPr>
            </w:pPr>
          </w:p>
        </w:tc>
        <w:tc>
          <w:tcPr>
            <w:tcW w:w="1352" w:type="dxa"/>
            <w:vMerge w:val="restart"/>
            <w:tcBorders>
              <w:left w:val="nil"/>
              <w:right w:val="nil"/>
            </w:tcBorders>
            <w:shd w:val="clear" w:color="auto" w:fill="auto"/>
            <w:vAlign w:val="center"/>
          </w:tcPr>
          <w:p w14:paraId="1BA2320A" w14:textId="677FDE89" w:rsidR="00393B6B" w:rsidRPr="000B0AD0" w:rsidRDefault="00393B6B" w:rsidP="000B0AD0">
            <w:pPr>
              <w:rPr>
                <w:rFonts w:ascii="Cambria" w:hAnsi="Cambria"/>
                <w:bCs/>
                <w:i/>
                <w:sz w:val="20"/>
                <w:szCs w:val="20"/>
                <w:lang w:val="en-GB"/>
              </w:rPr>
            </w:pPr>
            <w:r w:rsidRPr="000B0AD0">
              <w:rPr>
                <w:rFonts w:ascii="Cambria" w:hAnsi="Cambria"/>
                <w:bCs/>
                <w:i/>
                <w:sz w:val="20"/>
                <w:szCs w:val="20"/>
                <w:lang w:val="en-GB"/>
              </w:rPr>
              <w:t>GOARN OST</w:t>
            </w:r>
          </w:p>
        </w:tc>
        <w:tc>
          <w:tcPr>
            <w:tcW w:w="180" w:type="dxa"/>
            <w:tcBorders>
              <w:top w:val="nil"/>
              <w:left w:val="nil"/>
              <w:bottom w:val="single" w:sz="4" w:space="0" w:color="7F7F7F" w:themeColor="text1" w:themeTint="80"/>
              <w:right w:val="nil"/>
            </w:tcBorders>
            <w:shd w:val="clear" w:color="auto" w:fill="auto"/>
            <w:vAlign w:val="center"/>
          </w:tcPr>
          <w:p w14:paraId="3C28E44F" w14:textId="77777777" w:rsidR="00393B6B" w:rsidRPr="000B0AD0" w:rsidRDefault="00393B6B" w:rsidP="00393B6B">
            <w:pPr>
              <w:rPr>
                <w:rFonts w:ascii="Cambria" w:hAnsi="Cambria"/>
                <w:i/>
                <w:sz w:val="20"/>
                <w:szCs w:val="20"/>
                <w:lang w:val="en-GB"/>
              </w:rPr>
            </w:pPr>
          </w:p>
        </w:tc>
        <w:tc>
          <w:tcPr>
            <w:tcW w:w="2520" w:type="dxa"/>
            <w:vMerge w:val="restart"/>
            <w:tcBorders>
              <w:left w:val="nil"/>
              <w:right w:val="nil"/>
            </w:tcBorders>
            <w:shd w:val="clear" w:color="auto" w:fill="auto"/>
            <w:vAlign w:val="center"/>
          </w:tcPr>
          <w:p w14:paraId="386657D4" w14:textId="46D221F4" w:rsidR="00393B6B" w:rsidRPr="000B0AD0" w:rsidRDefault="00393B6B" w:rsidP="00393B6B">
            <w:pPr>
              <w:rPr>
                <w:rFonts w:ascii="Cambria" w:hAnsi="Cambria"/>
                <w:i/>
                <w:sz w:val="20"/>
                <w:szCs w:val="20"/>
                <w:lang w:val="en-GB"/>
              </w:rPr>
            </w:pPr>
            <w:r w:rsidRPr="00DD644E">
              <w:rPr>
                <w:rFonts w:ascii="Cambria" w:hAnsi="Cambria"/>
                <w:i/>
                <w:sz w:val="20"/>
                <w:szCs w:val="20"/>
                <w:lang w:val="en-GB"/>
              </w:rPr>
              <w:t>P</w:t>
            </w:r>
            <w:r w:rsidRPr="000B0AD0">
              <w:rPr>
                <w:rFonts w:ascii="Cambria" w:hAnsi="Cambria"/>
                <w:i/>
                <w:sz w:val="20"/>
                <w:szCs w:val="20"/>
                <w:lang w:val="en-GB"/>
              </w:rPr>
              <w:t>artner institution / Expert</w:t>
            </w:r>
          </w:p>
        </w:tc>
        <w:tc>
          <w:tcPr>
            <w:tcW w:w="178" w:type="dxa"/>
            <w:tcBorders>
              <w:top w:val="nil"/>
              <w:left w:val="nil"/>
              <w:bottom w:val="single" w:sz="4" w:space="0" w:color="7F7F7F" w:themeColor="text1" w:themeTint="80"/>
              <w:right w:val="nil"/>
            </w:tcBorders>
            <w:shd w:val="clear" w:color="auto" w:fill="auto"/>
            <w:vAlign w:val="center"/>
          </w:tcPr>
          <w:p w14:paraId="494425F6" w14:textId="77777777" w:rsidR="00393B6B" w:rsidRPr="000B0AD0" w:rsidRDefault="00393B6B" w:rsidP="00393B6B">
            <w:pPr>
              <w:rPr>
                <w:rFonts w:ascii="Cambria" w:hAnsi="Cambria"/>
                <w:i/>
                <w:sz w:val="20"/>
                <w:szCs w:val="20"/>
                <w:lang w:val="en-GB"/>
              </w:rPr>
            </w:pPr>
          </w:p>
        </w:tc>
        <w:tc>
          <w:tcPr>
            <w:tcW w:w="4052" w:type="dxa"/>
            <w:gridSpan w:val="3"/>
            <w:vMerge w:val="restart"/>
            <w:tcBorders>
              <w:left w:val="nil"/>
            </w:tcBorders>
            <w:shd w:val="clear" w:color="auto" w:fill="auto"/>
            <w:vAlign w:val="center"/>
          </w:tcPr>
          <w:p w14:paraId="56712A87" w14:textId="5E9A70C9" w:rsidR="00393B6B" w:rsidRPr="000B0AD0" w:rsidRDefault="00393B6B" w:rsidP="00393B6B">
            <w:pPr>
              <w:rPr>
                <w:rFonts w:ascii="Cambria" w:hAnsi="Cambria"/>
                <w:i/>
                <w:sz w:val="20"/>
                <w:szCs w:val="20"/>
                <w:lang w:val="en-GB"/>
              </w:rPr>
            </w:pPr>
            <w:r w:rsidRPr="000B0AD0">
              <w:rPr>
                <w:rFonts w:ascii="Cambria" w:hAnsi="Cambria"/>
                <w:i/>
                <w:sz w:val="20"/>
                <w:szCs w:val="20"/>
                <w:lang w:val="en-GB"/>
              </w:rPr>
              <w:t xml:space="preserve">WHE HR, Security </w:t>
            </w:r>
            <w:r w:rsidRPr="00DD644E">
              <w:rPr>
                <w:rFonts w:ascii="Cambria" w:hAnsi="Cambria"/>
                <w:i/>
                <w:sz w:val="20"/>
                <w:szCs w:val="20"/>
                <w:lang w:val="en-GB"/>
              </w:rPr>
              <w:t>&amp;</w:t>
            </w:r>
            <w:r w:rsidRPr="000B0AD0">
              <w:rPr>
                <w:rFonts w:ascii="Cambria" w:hAnsi="Cambria"/>
                <w:i/>
                <w:sz w:val="20"/>
                <w:szCs w:val="20"/>
                <w:lang w:val="en-GB"/>
              </w:rPr>
              <w:t xml:space="preserve"> Staff Wellbeing (HSW)</w:t>
            </w:r>
          </w:p>
        </w:tc>
      </w:tr>
      <w:tr w:rsidR="00393B6B" w:rsidRPr="00EB6D0E" w14:paraId="5AC7B5D7" w14:textId="77777777" w:rsidTr="000B0AD0">
        <w:trPr>
          <w:trHeight w:val="20"/>
        </w:trPr>
        <w:tc>
          <w:tcPr>
            <w:tcW w:w="1345" w:type="dxa"/>
            <w:gridSpan w:val="2"/>
            <w:vMerge/>
            <w:shd w:val="clear" w:color="auto" w:fill="auto"/>
            <w:vAlign w:val="center"/>
          </w:tcPr>
          <w:p w14:paraId="5E698304" w14:textId="77777777" w:rsidR="00393B6B" w:rsidRPr="00DD644E" w:rsidRDefault="00393B6B" w:rsidP="00393B6B">
            <w:pPr>
              <w:rPr>
                <w:rFonts w:ascii="Cambria" w:hAnsi="Cambria"/>
                <w:bCs/>
                <w:i/>
                <w:sz w:val="20"/>
                <w:szCs w:val="20"/>
                <w:lang w:val="en-GB"/>
              </w:rPr>
            </w:pPr>
          </w:p>
        </w:tc>
        <w:tc>
          <w:tcPr>
            <w:tcW w:w="178" w:type="dxa"/>
            <w:tcBorders>
              <w:bottom w:val="single" w:sz="4" w:space="0" w:color="7F7F7F" w:themeColor="text1" w:themeTint="80"/>
            </w:tcBorders>
            <w:shd w:val="clear" w:color="auto" w:fill="FA840E"/>
            <w:vAlign w:val="center"/>
          </w:tcPr>
          <w:p w14:paraId="10D41336" w14:textId="77777777" w:rsidR="00393B6B" w:rsidRPr="00DD644E" w:rsidRDefault="00393B6B" w:rsidP="00393B6B">
            <w:pPr>
              <w:rPr>
                <w:rFonts w:ascii="Cambria" w:hAnsi="Cambria"/>
                <w:bCs/>
                <w:i/>
                <w:color w:val="FFFFFF" w:themeColor="background1"/>
                <w:sz w:val="20"/>
                <w:szCs w:val="20"/>
                <w:lang w:val="en-GB"/>
              </w:rPr>
            </w:pPr>
          </w:p>
        </w:tc>
        <w:tc>
          <w:tcPr>
            <w:tcW w:w="1352" w:type="dxa"/>
            <w:vMerge/>
            <w:shd w:val="clear" w:color="auto" w:fill="auto"/>
            <w:vAlign w:val="center"/>
          </w:tcPr>
          <w:p w14:paraId="32F1C187" w14:textId="77777777" w:rsidR="00393B6B" w:rsidRPr="00DD644E" w:rsidRDefault="00393B6B" w:rsidP="00393B6B">
            <w:pPr>
              <w:rPr>
                <w:rFonts w:ascii="Cambria" w:hAnsi="Cambria"/>
                <w:bCs/>
                <w:i/>
                <w:sz w:val="20"/>
                <w:szCs w:val="20"/>
                <w:lang w:val="en-GB"/>
              </w:rPr>
            </w:pPr>
          </w:p>
        </w:tc>
        <w:tc>
          <w:tcPr>
            <w:tcW w:w="180" w:type="dxa"/>
            <w:tcBorders>
              <w:bottom w:val="single" w:sz="4" w:space="0" w:color="7F7F7F" w:themeColor="text1" w:themeTint="80"/>
            </w:tcBorders>
            <w:shd w:val="clear" w:color="auto" w:fill="FCB46E" w:themeFill="accent6" w:themeFillTint="99"/>
            <w:vAlign w:val="center"/>
          </w:tcPr>
          <w:p w14:paraId="7F9A39BF" w14:textId="77777777" w:rsidR="00393B6B" w:rsidRPr="00DD644E" w:rsidRDefault="00393B6B" w:rsidP="00393B6B">
            <w:pPr>
              <w:rPr>
                <w:rFonts w:ascii="Cambria" w:hAnsi="Cambria"/>
                <w:i/>
                <w:sz w:val="20"/>
                <w:szCs w:val="20"/>
                <w:lang w:val="en-GB"/>
              </w:rPr>
            </w:pPr>
          </w:p>
        </w:tc>
        <w:tc>
          <w:tcPr>
            <w:tcW w:w="2520" w:type="dxa"/>
            <w:vMerge/>
            <w:shd w:val="clear" w:color="auto" w:fill="auto"/>
            <w:vAlign w:val="center"/>
          </w:tcPr>
          <w:p w14:paraId="5AA64F31" w14:textId="77777777" w:rsidR="00393B6B" w:rsidRPr="00DD644E" w:rsidRDefault="00393B6B" w:rsidP="00393B6B">
            <w:pPr>
              <w:rPr>
                <w:rFonts w:ascii="Cambria" w:hAnsi="Cambria"/>
                <w:i/>
                <w:sz w:val="20"/>
                <w:szCs w:val="20"/>
                <w:lang w:val="en-GB"/>
              </w:rPr>
            </w:pPr>
          </w:p>
        </w:tc>
        <w:tc>
          <w:tcPr>
            <w:tcW w:w="178" w:type="dxa"/>
            <w:tcBorders>
              <w:bottom w:val="single" w:sz="4" w:space="0" w:color="7F7F7F" w:themeColor="text1" w:themeTint="80"/>
            </w:tcBorders>
            <w:shd w:val="clear" w:color="auto" w:fill="8DB3E2" w:themeFill="text2" w:themeFillTint="66"/>
            <w:vAlign w:val="center"/>
          </w:tcPr>
          <w:p w14:paraId="3938FFEA" w14:textId="77777777" w:rsidR="00393B6B" w:rsidRPr="00DD644E" w:rsidRDefault="00393B6B" w:rsidP="00393B6B">
            <w:pPr>
              <w:rPr>
                <w:rFonts w:ascii="Cambria" w:hAnsi="Cambria"/>
                <w:i/>
                <w:sz w:val="20"/>
                <w:szCs w:val="20"/>
                <w:lang w:val="en-GB"/>
              </w:rPr>
            </w:pPr>
          </w:p>
        </w:tc>
        <w:tc>
          <w:tcPr>
            <w:tcW w:w="4052" w:type="dxa"/>
            <w:gridSpan w:val="3"/>
            <w:vMerge/>
            <w:shd w:val="clear" w:color="auto" w:fill="auto"/>
            <w:vAlign w:val="center"/>
          </w:tcPr>
          <w:p w14:paraId="5ABE8A2D" w14:textId="77777777" w:rsidR="00393B6B" w:rsidRPr="00DD644E" w:rsidRDefault="00393B6B" w:rsidP="00393B6B">
            <w:pPr>
              <w:rPr>
                <w:rFonts w:ascii="Cambria" w:hAnsi="Cambria"/>
                <w:i/>
                <w:sz w:val="20"/>
                <w:szCs w:val="20"/>
                <w:lang w:val="en-GB"/>
              </w:rPr>
            </w:pPr>
          </w:p>
        </w:tc>
      </w:tr>
      <w:tr w:rsidR="00393B6B" w:rsidRPr="00EB6D0E" w14:paraId="7A31CEDB" w14:textId="77777777" w:rsidTr="00604DA1">
        <w:trPr>
          <w:trHeight w:val="20"/>
        </w:trPr>
        <w:tc>
          <w:tcPr>
            <w:tcW w:w="1345" w:type="dxa"/>
            <w:gridSpan w:val="2"/>
            <w:vMerge/>
            <w:tcBorders>
              <w:right w:val="nil"/>
            </w:tcBorders>
            <w:shd w:val="clear" w:color="auto" w:fill="auto"/>
            <w:vAlign w:val="center"/>
          </w:tcPr>
          <w:p w14:paraId="3A97DC9C" w14:textId="77777777" w:rsidR="00393B6B" w:rsidRPr="00DD644E" w:rsidRDefault="00393B6B" w:rsidP="00393B6B">
            <w:pPr>
              <w:rPr>
                <w:rFonts w:ascii="Cambria" w:hAnsi="Cambria"/>
                <w:bCs/>
                <w:i/>
                <w:sz w:val="20"/>
                <w:szCs w:val="20"/>
                <w:lang w:val="en-GB"/>
              </w:rPr>
            </w:pPr>
          </w:p>
        </w:tc>
        <w:tc>
          <w:tcPr>
            <w:tcW w:w="178" w:type="dxa"/>
            <w:tcBorders>
              <w:left w:val="nil"/>
              <w:right w:val="nil"/>
            </w:tcBorders>
            <w:shd w:val="clear" w:color="auto" w:fill="auto"/>
            <w:vAlign w:val="center"/>
          </w:tcPr>
          <w:p w14:paraId="6EF72EE6" w14:textId="77777777" w:rsidR="00393B6B" w:rsidRPr="00DD644E" w:rsidRDefault="00393B6B" w:rsidP="00393B6B">
            <w:pPr>
              <w:rPr>
                <w:rFonts w:ascii="Cambria" w:hAnsi="Cambria"/>
                <w:bCs/>
                <w:i/>
                <w:color w:val="FFFFFF" w:themeColor="background1"/>
                <w:sz w:val="20"/>
                <w:szCs w:val="20"/>
                <w:lang w:val="en-GB"/>
              </w:rPr>
            </w:pPr>
          </w:p>
        </w:tc>
        <w:tc>
          <w:tcPr>
            <w:tcW w:w="1352" w:type="dxa"/>
            <w:vMerge/>
            <w:tcBorders>
              <w:left w:val="nil"/>
              <w:right w:val="nil"/>
            </w:tcBorders>
            <w:shd w:val="clear" w:color="auto" w:fill="auto"/>
            <w:vAlign w:val="center"/>
          </w:tcPr>
          <w:p w14:paraId="1BCF32C8" w14:textId="77777777" w:rsidR="00393B6B" w:rsidRPr="00DD644E" w:rsidRDefault="00393B6B" w:rsidP="00393B6B">
            <w:pPr>
              <w:rPr>
                <w:rFonts w:ascii="Cambria" w:hAnsi="Cambria"/>
                <w:bCs/>
                <w:i/>
                <w:sz w:val="20"/>
                <w:szCs w:val="20"/>
                <w:lang w:val="en-GB"/>
              </w:rPr>
            </w:pPr>
          </w:p>
        </w:tc>
        <w:tc>
          <w:tcPr>
            <w:tcW w:w="180" w:type="dxa"/>
            <w:tcBorders>
              <w:left w:val="nil"/>
              <w:right w:val="nil"/>
            </w:tcBorders>
            <w:shd w:val="clear" w:color="auto" w:fill="auto"/>
            <w:vAlign w:val="center"/>
          </w:tcPr>
          <w:p w14:paraId="76DBD4A1" w14:textId="77777777" w:rsidR="00393B6B" w:rsidRPr="00DD644E" w:rsidRDefault="00393B6B" w:rsidP="00393B6B">
            <w:pPr>
              <w:rPr>
                <w:rFonts w:ascii="Cambria" w:hAnsi="Cambria"/>
                <w:i/>
                <w:sz w:val="20"/>
                <w:szCs w:val="20"/>
                <w:lang w:val="en-GB"/>
              </w:rPr>
            </w:pPr>
          </w:p>
        </w:tc>
        <w:tc>
          <w:tcPr>
            <w:tcW w:w="2520" w:type="dxa"/>
            <w:vMerge/>
            <w:tcBorders>
              <w:left w:val="nil"/>
              <w:right w:val="nil"/>
            </w:tcBorders>
            <w:shd w:val="clear" w:color="auto" w:fill="auto"/>
            <w:vAlign w:val="center"/>
          </w:tcPr>
          <w:p w14:paraId="6A792A9C" w14:textId="77777777" w:rsidR="00393B6B" w:rsidRPr="00DD644E" w:rsidRDefault="00393B6B" w:rsidP="00393B6B">
            <w:pPr>
              <w:rPr>
                <w:rFonts w:ascii="Cambria" w:hAnsi="Cambria"/>
                <w:i/>
                <w:sz w:val="20"/>
                <w:szCs w:val="20"/>
                <w:lang w:val="en-GB"/>
              </w:rPr>
            </w:pPr>
          </w:p>
        </w:tc>
        <w:tc>
          <w:tcPr>
            <w:tcW w:w="178" w:type="dxa"/>
            <w:tcBorders>
              <w:left w:val="nil"/>
              <w:right w:val="nil"/>
            </w:tcBorders>
            <w:shd w:val="clear" w:color="auto" w:fill="auto"/>
            <w:vAlign w:val="center"/>
          </w:tcPr>
          <w:p w14:paraId="456481E8" w14:textId="77777777" w:rsidR="00393B6B" w:rsidRPr="00DD644E" w:rsidRDefault="00393B6B" w:rsidP="00393B6B">
            <w:pPr>
              <w:rPr>
                <w:rFonts w:ascii="Cambria" w:hAnsi="Cambria"/>
                <w:i/>
                <w:sz w:val="20"/>
                <w:szCs w:val="20"/>
                <w:lang w:val="en-GB"/>
              </w:rPr>
            </w:pPr>
          </w:p>
        </w:tc>
        <w:tc>
          <w:tcPr>
            <w:tcW w:w="4052" w:type="dxa"/>
            <w:gridSpan w:val="3"/>
            <w:vMerge/>
            <w:tcBorders>
              <w:left w:val="nil"/>
            </w:tcBorders>
            <w:shd w:val="clear" w:color="auto" w:fill="auto"/>
            <w:vAlign w:val="center"/>
          </w:tcPr>
          <w:p w14:paraId="3BD875F3" w14:textId="77777777" w:rsidR="00393B6B" w:rsidRPr="00DD644E" w:rsidRDefault="00393B6B" w:rsidP="00393B6B">
            <w:pPr>
              <w:rPr>
                <w:rFonts w:ascii="Cambria" w:hAnsi="Cambria"/>
                <w:i/>
                <w:sz w:val="20"/>
                <w:szCs w:val="20"/>
                <w:lang w:val="en-GB"/>
              </w:rPr>
            </w:pPr>
          </w:p>
        </w:tc>
      </w:tr>
    </w:tbl>
    <w:p w14:paraId="10838B7B" w14:textId="77777777" w:rsidR="00315CE3" w:rsidRPr="00CC6205" w:rsidRDefault="00315CE3" w:rsidP="000B0AD0">
      <w:pPr>
        <w:rPr>
          <w:lang w:val="en-GB"/>
        </w:rPr>
      </w:pPr>
      <w:bookmarkStart w:id="44" w:name="_Hlk16519994"/>
      <w:bookmarkEnd w:id="43"/>
    </w:p>
    <w:bookmarkEnd w:id="44"/>
    <w:p w14:paraId="68C548F3" w14:textId="048B9B22" w:rsidR="00C05F18" w:rsidRDefault="00C05F18" w:rsidP="000B0AD0">
      <w:pPr>
        <w:pStyle w:val="Heading3"/>
        <w:rPr>
          <w:lang w:val="en-GB"/>
        </w:rPr>
      </w:pPr>
      <w:r>
        <w:rPr>
          <w:lang w:val="en-GB"/>
        </w:rPr>
        <w:t>Events</w:t>
      </w:r>
    </w:p>
    <w:p w14:paraId="15AEA315" w14:textId="4D679E3B" w:rsidR="00F11A78" w:rsidRPr="00DD644E" w:rsidRDefault="00F11A78" w:rsidP="00AF2B5C">
      <w:pPr>
        <w:jc w:val="both"/>
        <w:rPr>
          <w:rFonts w:ascii="Cambria" w:hAnsi="Cambria"/>
          <w:lang w:val="en-GB"/>
        </w:rPr>
      </w:pPr>
      <w:r w:rsidRPr="00DD644E">
        <w:rPr>
          <w:rFonts w:ascii="Cambria" w:hAnsi="Cambria"/>
          <w:lang w:val="en-GB"/>
        </w:rPr>
        <w:t xml:space="preserve">A subset of events which are recorded in the </w:t>
      </w:r>
      <w:r w:rsidR="007B59B3" w:rsidRPr="00DD644E">
        <w:rPr>
          <w:rFonts w:ascii="Cambria" w:hAnsi="Cambria"/>
          <w:lang w:val="en-GB"/>
        </w:rPr>
        <w:t xml:space="preserve">WHO </w:t>
      </w:r>
      <w:r w:rsidRPr="00DD644E">
        <w:rPr>
          <w:rFonts w:ascii="Cambria" w:hAnsi="Cambria"/>
          <w:lang w:val="en-GB"/>
        </w:rPr>
        <w:t>Event Management System (EMS)</w:t>
      </w:r>
      <w:r w:rsidRPr="00DD644E">
        <w:rPr>
          <w:rStyle w:val="FootnoteReference"/>
          <w:rFonts w:ascii="Cambria" w:hAnsi="Cambria"/>
          <w:lang w:val="en-GB"/>
        </w:rPr>
        <w:footnoteReference w:id="6"/>
      </w:r>
      <w:r w:rsidRPr="00DD644E">
        <w:rPr>
          <w:rFonts w:ascii="Cambria" w:hAnsi="Cambria"/>
          <w:lang w:val="en-GB"/>
        </w:rPr>
        <w:t xml:space="preserve"> </w:t>
      </w:r>
      <w:r w:rsidR="00316C82" w:rsidRPr="00DD644E">
        <w:rPr>
          <w:rFonts w:ascii="Cambria" w:hAnsi="Cambria"/>
          <w:lang w:val="en-GB"/>
        </w:rPr>
        <w:t>are</w:t>
      </w:r>
      <w:r w:rsidRPr="00DD644E">
        <w:rPr>
          <w:rFonts w:ascii="Cambria" w:hAnsi="Cambria"/>
          <w:lang w:val="en-GB"/>
        </w:rPr>
        <w:t xml:space="preserve"> </w:t>
      </w:r>
      <w:r w:rsidR="00A62CE0" w:rsidRPr="00DD644E">
        <w:rPr>
          <w:rFonts w:ascii="Cambria" w:hAnsi="Cambria"/>
          <w:lang w:val="en-GB"/>
        </w:rPr>
        <w:t>transferred</w:t>
      </w:r>
      <w:r w:rsidR="003A1E83" w:rsidRPr="00DD644E">
        <w:rPr>
          <w:rFonts w:ascii="Cambria" w:hAnsi="Cambria"/>
          <w:lang w:val="en-GB"/>
        </w:rPr>
        <w:t xml:space="preserve"> to </w:t>
      </w:r>
      <w:r w:rsidR="00A62CE0" w:rsidRPr="00DD644E">
        <w:rPr>
          <w:rFonts w:ascii="Cambria" w:hAnsi="Cambria"/>
          <w:lang w:val="en-GB"/>
        </w:rPr>
        <w:t xml:space="preserve">the </w:t>
      </w:r>
      <w:r w:rsidR="0065494F" w:rsidRPr="00DD644E">
        <w:rPr>
          <w:rFonts w:ascii="Cambria" w:hAnsi="Cambria"/>
          <w:lang w:val="en-GB"/>
        </w:rPr>
        <w:t>GOARN Knowledge platform (</w:t>
      </w:r>
      <w:r w:rsidR="003A1E83" w:rsidRPr="00DD644E">
        <w:rPr>
          <w:rFonts w:ascii="Cambria" w:hAnsi="Cambria"/>
          <w:lang w:val="en-GB"/>
        </w:rPr>
        <w:t>KP</w:t>
      </w:r>
      <w:r w:rsidR="0065494F" w:rsidRPr="00DD644E">
        <w:rPr>
          <w:rFonts w:ascii="Cambria" w:hAnsi="Cambria"/>
          <w:lang w:val="en-GB"/>
        </w:rPr>
        <w:t>)</w:t>
      </w:r>
      <w:r w:rsidR="003A1E83" w:rsidRPr="00DD644E">
        <w:rPr>
          <w:rFonts w:ascii="Cambria" w:hAnsi="Cambria"/>
          <w:lang w:val="en-GB"/>
        </w:rPr>
        <w:t xml:space="preserve">. </w:t>
      </w:r>
      <w:r w:rsidR="00AF2B5C" w:rsidRPr="00DD644E">
        <w:rPr>
          <w:rFonts w:ascii="Cambria" w:hAnsi="Cambria"/>
          <w:lang w:val="en-GB"/>
        </w:rPr>
        <w:t xml:space="preserve">The transfer </w:t>
      </w:r>
      <w:r w:rsidR="00A62CE0" w:rsidRPr="00DD644E">
        <w:rPr>
          <w:rFonts w:ascii="Cambria" w:hAnsi="Cambria"/>
          <w:lang w:val="en-GB"/>
        </w:rPr>
        <w:t>of events fr</w:t>
      </w:r>
      <w:r w:rsidR="0065494F" w:rsidRPr="00DD644E">
        <w:rPr>
          <w:rFonts w:ascii="Cambria" w:hAnsi="Cambria"/>
          <w:lang w:val="en-GB"/>
        </w:rPr>
        <w:t>o</w:t>
      </w:r>
      <w:r w:rsidR="00A62CE0" w:rsidRPr="00DD644E">
        <w:rPr>
          <w:rFonts w:ascii="Cambria" w:hAnsi="Cambria"/>
          <w:lang w:val="en-GB"/>
        </w:rPr>
        <w:t xml:space="preserve">m EMS </w:t>
      </w:r>
      <w:r w:rsidR="00013FB0" w:rsidRPr="00DD644E">
        <w:rPr>
          <w:rFonts w:ascii="Cambria" w:hAnsi="Cambria"/>
          <w:lang w:val="en-GB"/>
        </w:rPr>
        <w:t xml:space="preserve">to KP </w:t>
      </w:r>
      <w:r w:rsidR="003A1E83" w:rsidRPr="00DD644E">
        <w:rPr>
          <w:rFonts w:ascii="Cambria" w:hAnsi="Cambria"/>
          <w:lang w:val="en-GB"/>
        </w:rPr>
        <w:t xml:space="preserve">is </w:t>
      </w:r>
      <w:r w:rsidR="00CD47F6" w:rsidRPr="00DD644E">
        <w:rPr>
          <w:rFonts w:ascii="Cambria" w:hAnsi="Cambria"/>
          <w:lang w:val="en-GB"/>
        </w:rPr>
        <w:t>conducted</w:t>
      </w:r>
      <w:r w:rsidR="003A1E83" w:rsidRPr="00DD644E">
        <w:rPr>
          <w:rFonts w:ascii="Cambria" w:hAnsi="Cambria"/>
          <w:lang w:val="en-GB"/>
        </w:rPr>
        <w:t xml:space="preserve"> by </w:t>
      </w:r>
      <w:r w:rsidR="00A44FD5" w:rsidRPr="00DD644E">
        <w:rPr>
          <w:rFonts w:ascii="Cambria" w:hAnsi="Cambria"/>
          <w:lang w:val="en-GB"/>
        </w:rPr>
        <w:t xml:space="preserve">the </w:t>
      </w:r>
      <w:r w:rsidR="003A1E83" w:rsidRPr="00DD644E">
        <w:rPr>
          <w:rFonts w:ascii="Cambria" w:hAnsi="Cambria"/>
          <w:lang w:val="en-GB"/>
        </w:rPr>
        <w:t xml:space="preserve">Detection, Verification </w:t>
      </w:r>
      <w:r w:rsidR="0065494F" w:rsidRPr="00DD644E">
        <w:rPr>
          <w:rFonts w:ascii="Cambria" w:hAnsi="Cambria"/>
          <w:lang w:val="en-GB"/>
        </w:rPr>
        <w:t xml:space="preserve">and </w:t>
      </w:r>
      <w:r w:rsidR="003A1E83" w:rsidRPr="00DD644E">
        <w:rPr>
          <w:rFonts w:ascii="Cambria" w:hAnsi="Cambria"/>
          <w:lang w:val="en-GB"/>
        </w:rPr>
        <w:t xml:space="preserve">Risk Assessment </w:t>
      </w:r>
      <w:r w:rsidR="00943AF1" w:rsidRPr="00DD644E">
        <w:rPr>
          <w:rFonts w:ascii="Cambria" w:hAnsi="Cambria"/>
          <w:lang w:val="en-GB"/>
        </w:rPr>
        <w:t xml:space="preserve">(DVA) </w:t>
      </w:r>
      <w:r w:rsidR="003A1E83" w:rsidRPr="00DD644E">
        <w:rPr>
          <w:rFonts w:ascii="Cambria" w:hAnsi="Cambria"/>
          <w:lang w:val="en-GB"/>
        </w:rPr>
        <w:t xml:space="preserve">team within </w:t>
      </w:r>
      <w:r w:rsidR="00440EAD" w:rsidRPr="00DD644E">
        <w:rPr>
          <w:rFonts w:ascii="Cambria" w:hAnsi="Cambria"/>
          <w:lang w:val="en-GB"/>
        </w:rPr>
        <w:t xml:space="preserve">the </w:t>
      </w:r>
      <w:r w:rsidR="003A1E83" w:rsidRPr="00DD644E">
        <w:rPr>
          <w:rFonts w:ascii="Cambria" w:hAnsi="Cambria"/>
          <w:lang w:val="en-GB"/>
        </w:rPr>
        <w:t>department of Health Emergency Information and Risk Assessment (HIM)</w:t>
      </w:r>
      <w:r w:rsidR="00CD47F6" w:rsidRPr="00DD644E">
        <w:rPr>
          <w:rFonts w:ascii="Cambria" w:hAnsi="Cambria"/>
          <w:lang w:val="en-GB"/>
        </w:rPr>
        <w:t>.</w:t>
      </w:r>
      <w:r w:rsidR="00A85332">
        <w:rPr>
          <w:rFonts w:ascii="Cambria" w:hAnsi="Cambria"/>
          <w:lang w:val="en-GB"/>
        </w:rPr>
        <w:t xml:space="preserve"> For more information regarding this see </w:t>
      </w:r>
      <w:hyperlink w:anchor="_ANNEX_8_–" w:history="1">
        <w:r w:rsidR="00A85332" w:rsidRPr="00A85332">
          <w:rPr>
            <w:rStyle w:val="Hyperlink"/>
            <w:rFonts w:ascii="Cambria" w:hAnsi="Cambria"/>
            <w:lang w:val="en-GB"/>
          </w:rPr>
          <w:t>Annex 8 – Transferring events from EMS to the knowledge platform</w:t>
        </w:r>
      </w:hyperlink>
      <w:r w:rsidR="00A85332">
        <w:rPr>
          <w:rFonts w:ascii="Cambria" w:hAnsi="Cambria"/>
          <w:lang w:val="en-GB"/>
        </w:rPr>
        <w:t>.</w:t>
      </w:r>
    </w:p>
    <w:p w14:paraId="67B30F47" w14:textId="77777777" w:rsidR="00CD47F6" w:rsidRPr="00DD644E" w:rsidRDefault="00CD47F6" w:rsidP="009D7017">
      <w:pPr>
        <w:jc w:val="both"/>
        <w:rPr>
          <w:rFonts w:ascii="Cambria" w:hAnsi="Cambria"/>
          <w:lang w:val="en-GB"/>
        </w:rPr>
      </w:pPr>
    </w:p>
    <w:p w14:paraId="514EF8FE" w14:textId="180578DD" w:rsidR="005D6E99" w:rsidRPr="00DD644E" w:rsidRDefault="005D6E99" w:rsidP="00316C82">
      <w:pPr>
        <w:jc w:val="both"/>
        <w:rPr>
          <w:rFonts w:ascii="Cambria" w:hAnsi="Cambria"/>
          <w:lang w:val="en-GB"/>
        </w:rPr>
      </w:pPr>
    </w:p>
    <w:p w14:paraId="5DB30123" w14:textId="5F1C763C" w:rsidR="00954FFF" w:rsidRPr="00DD644E" w:rsidRDefault="00954FFF" w:rsidP="00316C82">
      <w:pPr>
        <w:jc w:val="both"/>
        <w:rPr>
          <w:rFonts w:ascii="Cambria" w:hAnsi="Cambria"/>
          <w:lang w:val="en-GB"/>
        </w:rPr>
      </w:pPr>
    </w:p>
    <w:p w14:paraId="373F85E4" w14:textId="7EA79BEB" w:rsidR="009A164D" w:rsidRPr="00DD644E" w:rsidRDefault="009A164D" w:rsidP="000B0AD0">
      <w:pPr>
        <w:pStyle w:val="Heading3"/>
        <w:rPr>
          <w:lang w:val="en-GB"/>
        </w:rPr>
      </w:pPr>
      <w:bookmarkStart w:id="45" w:name="_Operations"/>
      <w:bookmarkStart w:id="46" w:name="_Toc16539011"/>
      <w:bookmarkEnd w:id="45"/>
      <w:r w:rsidRPr="00DD644E">
        <w:rPr>
          <w:lang w:val="en-GB"/>
        </w:rPr>
        <w:t>Operations</w:t>
      </w:r>
      <w:bookmarkEnd w:id="46"/>
      <w:r w:rsidR="00355A3C">
        <w:rPr>
          <w:lang w:val="en-GB"/>
        </w:rPr>
        <w:t xml:space="preserve"> and creating operation within Event</w:t>
      </w:r>
    </w:p>
    <w:p w14:paraId="7359DB87" w14:textId="57D4886B" w:rsidR="0050289D" w:rsidRPr="00DD644E" w:rsidRDefault="00AF2B5C" w:rsidP="003538A9">
      <w:pPr>
        <w:rPr>
          <w:rFonts w:ascii="Cambria" w:hAnsi="Cambria"/>
          <w:lang w:val="en-GB"/>
        </w:rPr>
      </w:pPr>
      <w:r w:rsidRPr="00DD644E">
        <w:rPr>
          <w:rFonts w:ascii="Cambria" w:hAnsi="Cambria"/>
          <w:lang w:val="en-GB"/>
        </w:rPr>
        <w:t>An “operation” refers to an</w:t>
      </w:r>
      <w:r w:rsidR="008506BF" w:rsidRPr="00DD644E">
        <w:rPr>
          <w:rFonts w:ascii="Cambria" w:hAnsi="Cambria"/>
          <w:lang w:val="en-GB"/>
        </w:rPr>
        <w:t xml:space="preserve"> </w:t>
      </w:r>
      <w:r w:rsidRPr="00DD644E">
        <w:rPr>
          <w:rFonts w:ascii="Cambria" w:hAnsi="Cambria"/>
          <w:lang w:val="en-GB"/>
        </w:rPr>
        <w:t>activit</w:t>
      </w:r>
      <w:r w:rsidR="008506BF" w:rsidRPr="00DD644E">
        <w:rPr>
          <w:rFonts w:ascii="Cambria" w:hAnsi="Cambria"/>
          <w:lang w:val="en-GB"/>
        </w:rPr>
        <w:t xml:space="preserve">y or set of activities initiated </w:t>
      </w:r>
      <w:r w:rsidRPr="00DD644E">
        <w:rPr>
          <w:rFonts w:ascii="Cambria" w:hAnsi="Cambria"/>
          <w:lang w:val="en-GB"/>
        </w:rPr>
        <w:t xml:space="preserve">in response to an event.  As such, an operation must be associated with a recorded event. </w:t>
      </w:r>
    </w:p>
    <w:p w14:paraId="5947C393" w14:textId="77777777" w:rsidR="0050289D" w:rsidRPr="00DD644E" w:rsidRDefault="0050289D" w:rsidP="00A62CE0">
      <w:pPr>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4"/>
        <w:gridCol w:w="8536"/>
      </w:tblGrid>
      <w:tr w:rsidR="0050289D" w:rsidRPr="00EB6D0E" w14:paraId="07875892" w14:textId="77777777" w:rsidTr="004E60AD">
        <w:trPr>
          <w:trHeight w:val="1247"/>
        </w:trPr>
        <w:tc>
          <w:tcPr>
            <w:tcW w:w="534" w:type="dxa"/>
            <w:shd w:val="clear" w:color="auto" w:fill="auto"/>
            <w:vAlign w:val="center"/>
          </w:tcPr>
          <w:p w14:paraId="3126D038" w14:textId="77777777" w:rsidR="0050289D" w:rsidRPr="00DD644E" w:rsidRDefault="0050289D" w:rsidP="00104973">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390ECAD0" w14:textId="24FA8304" w:rsidR="0050289D" w:rsidRPr="00DD644E" w:rsidRDefault="008506BF" w:rsidP="008506BF">
            <w:pPr>
              <w:pStyle w:val="Tableimportantwording"/>
              <w:rPr>
                <w:rFonts w:ascii="Cambria" w:hAnsi="Cambria"/>
              </w:rPr>
            </w:pPr>
            <w:r w:rsidRPr="00DD644E">
              <w:rPr>
                <w:rFonts w:ascii="Cambria" w:hAnsi="Cambria"/>
              </w:rPr>
              <w:t xml:space="preserve">An event </w:t>
            </w:r>
            <w:r w:rsidR="0050289D" w:rsidRPr="00DD644E">
              <w:rPr>
                <w:rFonts w:ascii="Cambria" w:hAnsi="Cambria"/>
              </w:rPr>
              <w:t xml:space="preserve">must </w:t>
            </w:r>
            <w:r w:rsidRPr="00DD644E">
              <w:rPr>
                <w:rFonts w:ascii="Cambria" w:hAnsi="Cambria"/>
              </w:rPr>
              <w:t xml:space="preserve">be recorded </w:t>
            </w:r>
            <w:r w:rsidR="007B59B3" w:rsidRPr="00DD644E">
              <w:rPr>
                <w:rFonts w:ascii="Cambria" w:hAnsi="Cambria"/>
              </w:rPr>
              <w:t>o</w:t>
            </w:r>
            <w:r w:rsidR="0050289D" w:rsidRPr="00DD644E">
              <w:rPr>
                <w:rFonts w:ascii="Cambria" w:hAnsi="Cambria"/>
              </w:rPr>
              <w:t xml:space="preserve">n the GOARN KP before </w:t>
            </w:r>
            <w:r w:rsidRPr="00DD644E">
              <w:rPr>
                <w:rFonts w:ascii="Cambria" w:hAnsi="Cambria"/>
              </w:rPr>
              <w:t xml:space="preserve">creating an </w:t>
            </w:r>
            <w:r w:rsidR="0050289D" w:rsidRPr="00DD644E">
              <w:rPr>
                <w:rFonts w:ascii="Cambria" w:hAnsi="Cambria"/>
              </w:rPr>
              <w:t xml:space="preserve">operation. </w:t>
            </w:r>
          </w:p>
        </w:tc>
      </w:tr>
    </w:tbl>
    <w:p w14:paraId="6E5D85B2" w14:textId="77777777" w:rsidR="0050289D" w:rsidRPr="00DD644E" w:rsidRDefault="0050289D" w:rsidP="00A62CE0">
      <w:pPr>
        <w:rPr>
          <w:rFonts w:ascii="Cambria" w:hAnsi="Cambria"/>
          <w:lang w:val="en-GB"/>
        </w:rPr>
      </w:pPr>
    </w:p>
    <w:p w14:paraId="034A7999" w14:textId="77777777" w:rsidR="00BA69EC" w:rsidRPr="00DD644E" w:rsidRDefault="006C382A" w:rsidP="008506BF">
      <w:pPr>
        <w:spacing w:after="200"/>
        <w:jc w:val="both"/>
        <w:rPr>
          <w:rFonts w:ascii="Cambria" w:hAnsi="Cambria"/>
          <w:lang w:val="en-GB"/>
        </w:rPr>
      </w:pPr>
      <w:r w:rsidRPr="00DD644E">
        <w:rPr>
          <w:rFonts w:ascii="Cambria" w:hAnsi="Cambria"/>
          <w:lang w:val="en-GB"/>
        </w:rPr>
        <w:t xml:space="preserve">Members of the GOARN OST </w:t>
      </w:r>
      <w:r w:rsidR="00F40C7A" w:rsidRPr="00DD644E">
        <w:rPr>
          <w:rFonts w:ascii="Cambria" w:hAnsi="Cambria"/>
          <w:lang w:val="en-GB"/>
        </w:rPr>
        <w:t xml:space="preserve">can </w:t>
      </w:r>
      <w:r w:rsidRPr="00DD644E">
        <w:rPr>
          <w:rFonts w:ascii="Cambria" w:hAnsi="Cambria"/>
          <w:lang w:val="en-GB"/>
        </w:rPr>
        <w:t xml:space="preserve">create new operation for the event or attach event to an existing operation. Most of the time one operation will </w:t>
      </w:r>
      <w:r w:rsidR="008506BF" w:rsidRPr="00DD644E">
        <w:rPr>
          <w:rFonts w:ascii="Cambria" w:hAnsi="Cambria"/>
          <w:lang w:val="en-GB"/>
        </w:rPr>
        <w:t xml:space="preserve">be associated with </w:t>
      </w:r>
      <w:r w:rsidRPr="00DD644E">
        <w:rPr>
          <w:rFonts w:ascii="Cambria" w:hAnsi="Cambria"/>
          <w:lang w:val="en-GB"/>
        </w:rPr>
        <w:t xml:space="preserve">one event only, but </w:t>
      </w:r>
      <w:r w:rsidR="00440EAD" w:rsidRPr="00DD644E">
        <w:rPr>
          <w:rFonts w:ascii="Cambria" w:hAnsi="Cambria"/>
          <w:lang w:val="en-GB"/>
        </w:rPr>
        <w:t xml:space="preserve">in some </w:t>
      </w:r>
      <w:r w:rsidR="00440EAD" w:rsidRPr="00DD644E">
        <w:rPr>
          <w:rFonts w:ascii="Cambria" w:hAnsi="Cambria"/>
          <w:lang w:val="en-GB"/>
        </w:rPr>
        <w:lastRenderedPageBreak/>
        <w:t>instances</w:t>
      </w:r>
      <w:r w:rsidRPr="00DD644E">
        <w:rPr>
          <w:rFonts w:ascii="Cambria" w:hAnsi="Cambria"/>
          <w:lang w:val="en-GB"/>
        </w:rPr>
        <w:t xml:space="preserve"> one operation may </w:t>
      </w:r>
      <w:r w:rsidR="008506BF" w:rsidRPr="00DD644E">
        <w:rPr>
          <w:rFonts w:ascii="Cambria" w:hAnsi="Cambria"/>
          <w:lang w:val="en-GB"/>
        </w:rPr>
        <w:t>be associated with</w:t>
      </w:r>
      <w:r w:rsidRPr="00DD644E">
        <w:rPr>
          <w:rFonts w:ascii="Cambria" w:hAnsi="Cambria"/>
          <w:lang w:val="en-GB"/>
        </w:rPr>
        <w:t xml:space="preserve"> several events (e.g</w:t>
      </w:r>
      <w:r w:rsidR="00440EAD" w:rsidRPr="00DD644E">
        <w:rPr>
          <w:rFonts w:ascii="Cambria" w:hAnsi="Cambria"/>
          <w:lang w:val="en-GB"/>
        </w:rPr>
        <w:t>.</w:t>
      </w:r>
      <w:r w:rsidRPr="00DD644E">
        <w:rPr>
          <w:rFonts w:ascii="Cambria" w:hAnsi="Cambria"/>
          <w:lang w:val="en-GB"/>
        </w:rPr>
        <w:t xml:space="preserve"> Pandemic H1N1 in 2009, Ebola virus disease in West Africa in 2014</w:t>
      </w:r>
      <w:r w:rsidR="00440EAD" w:rsidRPr="00DD644E">
        <w:rPr>
          <w:rFonts w:ascii="Cambria" w:hAnsi="Cambria"/>
          <w:lang w:val="en-GB"/>
        </w:rPr>
        <w:t>, etc.</w:t>
      </w:r>
      <w:r w:rsidRPr="00DD644E">
        <w:rPr>
          <w:rFonts w:ascii="Cambria" w:hAnsi="Cambria"/>
          <w:lang w:val="en-GB"/>
        </w:rPr>
        <w:t>).</w:t>
      </w:r>
      <w:r w:rsidR="00BA69EC" w:rsidRPr="00DD644E">
        <w:rPr>
          <w:rFonts w:ascii="Cambria" w:hAnsi="Cambria"/>
          <w:lang w:val="en-GB"/>
        </w:rPr>
        <w:t xml:space="preserve"> </w:t>
      </w:r>
    </w:p>
    <w:p w14:paraId="14DEE166" w14:textId="1B8CCABD" w:rsidR="006C382A" w:rsidRPr="00DD644E" w:rsidRDefault="00BA69EC" w:rsidP="008506BF">
      <w:pPr>
        <w:spacing w:after="200"/>
        <w:jc w:val="both"/>
        <w:rPr>
          <w:rFonts w:ascii="Cambria" w:hAnsi="Cambria"/>
          <w:lang w:val="en-GB"/>
        </w:rPr>
      </w:pPr>
      <w:r w:rsidRPr="00DD644E">
        <w:rPr>
          <w:rFonts w:ascii="Cambria" w:hAnsi="Cambria"/>
          <w:lang w:val="en-GB"/>
        </w:rPr>
        <w:t>The GOARN Manager will normally nominate a GOARN staff member as focal point when an operation is created and will communicate this by email to relevant staff, noting that the goarn shared mailbox should still be the main means of communication.</w:t>
      </w:r>
    </w:p>
    <w:p w14:paraId="18144DF5" w14:textId="649FB010" w:rsidR="00967BE7" w:rsidRPr="00DD644E" w:rsidRDefault="00D91C11" w:rsidP="00E51184">
      <w:pPr>
        <w:jc w:val="both"/>
        <w:rPr>
          <w:rFonts w:ascii="Cambria" w:hAnsi="Cambria"/>
          <w:lang w:val="en-GB"/>
        </w:rPr>
      </w:pPr>
      <w:r w:rsidRPr="00DD644E">
        <w:rPr>
          <w:rFonts w:ascii="Cambria" w:hAnsi="Cambria"/>
          <w:lang w:val="en-GB"/>
        </w:rPr>
        <w:t xml:space="preserve">The following </w:t>
      </w:r>
      <w:r w:rsidR="008F4976" w:rsidRPr="00DD644E">
        <w:rPr>
          <w:rFonts w:ascii="Cambria" w:hAnsi="Cambria"/>
          <w:lang w:val="en-GB"/>
        </w:rPr>
        <w:t>s</w:t>
      </w:r>
      <w:r w:rsidRPr="00DD644E">
        <w:rPr>
          <w:rFonts w:ascii="Cambria" w:hAnsi="Cambria"/>
          <w:lang w:val="en-GB"/>
        </w:rPr>
        <w:t xml:space="preserve">teps </w:t>
      </w:r>
      <w:r w:rsidR="008F4976" w:rsidRPr="00DD644E">
        <w:rPr>
          <w:rFonts w:ascii="Cambria" w:hAnsi="Cambria"/>
          <w:lang w:val="en-GB"/>
        </w:rPr>
        <w:t xml:space="preserve">are performed </w:t>
      </w:r>
      <w:r w:rsidR="00A309E7" w:rsidRPr="00DD644E">
        <w:rPr>
          <w:rFonts w:ascii="Cambria" w:hAnsi="Cambria"/>
          <w:lang w:val="en-GB"/>
        </w:rPr>
        <w:t xml:space="preserve">from </w:t>
      </w:r>
      <w:r w:rsidR="00E51184" w:rsidRPr="00DD644E">
        <w:rPr>
          <w:rFonts w:ascii="Cambria" w:hAnsi="Cambria"/>
          <w:lang w:val="en-GB"/>
        </w:rPr>
        <w:t xml:space="preserve">receiving an </w:t>
      </w:r>
      <w:r w:rsidR="00A309E7" w:rsidRPr="00DD644E">
        <w:rPr>
          <w:rFonts w:ascii="Cambria" w:hAnsi="Cambria"/>
          <w:lang w:val="en-GB"/>
        </w:rPr>
        <w:t>initial alert to deployment of expert</w:t>
      </w:r>
      <w:r w:rsidR="00563071" w:rsidRPr="00DD644E">
        <w:rPr>
          <w:rFonts w:ascii="Cambria" w:hAnsi="Cambria"/>
          <w:lang w:val="en-GB"/>
        </w:rPr>
        <w:t>s</w:t>
      </w:r>
      <w:r w:rsidR="00A309E7" w:rsidRPr="00DD644E">
        <w:rPr>
          <w:rFonts w:ascii="Cambria" w:hAnsi="Cambria"/>
          <w:lang w:val="en-GB"/>
        </w:rPr>
        <w:t xml:space="preserve"> to the field</w:t>
      </w:r>
      <w:r w:rsidR="00A44FD5" w:rsidRPr="00DD644E">
        <w:rPr>
          <w:rFonts w:ascii="Cambria" w:hAnsi="Cambria"/>
          <w:lang w:val="en-GB"/>
        </w:rPr>
        <w:t xml:space="preserve">, </w:t>
      </w:r>
      <w:r w:rsidR="00A309E7" w:rsidRPr="00DD644E">
        <w:rPr>
          <w:rFonts w:ascii="Cambria" w:hAnsi="Cambria"/>
          <w:lang w:val="en-GB"/>
        </w:rPr>
        <w:t>mission end</w:t>
      </w:r>
      <w:r w:rsidR="00A44FD5" w:rsidRPr="00DD644E">
        <w:rPr>
          <w:rFonts w:ascii="Cambria" w:hAnsi="Cambria"/>
          <w:lang w:val="en-GB"/>
        </w:rPr>
        <w:t xml:space="preserve"> and operation closure</w:t>
      </w:r>
      <w:r w:rsidR="00A309E7" w:rsidRPr="00DD644E">
        <w:rPr>
          <w:rFonts w:ascii="Cambria" w:hAnsi="Cambria"/>
          <w:lang w:val="en-GB"/>
        </w:rPr>
        <w:t>.</w:t>
      </w:r>
      <w:r w:rsidR="005844F3" w:rsidRPr="00DD644E">
        <w:rPr>
          <w:rFonts w:ascii="Cambria" w:hAnsi="Cambria"/>
          <w:lang w:val="en-GB"/>
        </w:rPr>
        <w:t xml:space="preserve"> Depending on circumstances and specifics of the operation several steps can be completed within a day, while sometimes it takes several days</w:t>
      </w:r>
      <w:r w:rsidR="004A6B3F" w:rsidRPr="00DD644E">
        <w:rPr>
          <w:rFonts w:ascii="Cambria" w:hAnsi="Cambria"/>
          <w:lang w:val="en-GB"/>
        </w:rPr>
        <w:t>, weeks or months</w:t>
      </w:r>
      <w:r w:rsidR="005D6E99" w:rsidRPr="00DD644E">
        <w:rPr>
          <w:rFonts w:ascii="Cambria" w:hAnsi="Cambria"/>
          <w:lang w:val="en-GB"/>
        </w:rPr>
        <w:t xml:space="preserve"> between </w:t>
      </w:r>
      <w:r w:rsidR="00F40C7A" w:rsidRPr="00DD644E">
        <w:rPr>
          <w:rFonts w:ascii="Cambria" w:hAnsi="Cambria"/>
          <w:lang w:val="en-GB"/>
        </w:rPr>
        <w:t xml:space="preserve">some </w:t>
      </w:r>
      <w:r w:rsidR="005D6E99" w:rsidRPr="00DD644E">
        <w:rPr>
          <w:rFonts w:ascii="Cambria" w:hAnsi="Cambria"/>
          <w:lang w:val="en-GB"/>
        </w:rPr>
        <w:t>steps</w:t>
      </w:r>
      <w:r w:rsidR="005844F3" w:rsidRPr="00DD644E">
        <w:rPr>
          <w:rFonts w:ascii="Cambria" w:hAnsi="Cambria"/>
          <w:lang w:val="en-GB"/>
        </w:rPr>
        <w:t>.</w:t>
      </w:r>
      <w:r w:rsidR="007B59B3" w:rsidRPr="00DD644E">
        <w:rPr>
          <w:rFonts w:ascii="Cambria" w:hAnsi="Cambria"/>
          <w:lang w:val="en-GB"/>
        </w:rPr>
        <w:t xml:space="preserve"> </w:t>
      </w:r>
      <w:r w:rsidR="0071765D" w:rsidRPr="00DD644E">
        <w:rPr>
          <w:rFonts w:ascii="Cambria" w:hAnsi="Cambria"/>
          <w:lang w:val="en-GB"/>
        </w:rPr>
        <w:t>In an ongoing operation</w:t>
      </w:r>
      <w:r w:rsidR="00967BE7" w:rsidRPr="00DD644E">
        <w:rPr>
          <w:rFonts w:ascii="Cambria" w:hAnsi="Cambria"/>
          <w:lang w:val="en-GB"/>
        </w:rPr>
        <w:t xml:space="preserve"> GOARN will </w:t>
      </w:r>
      <w:r w:rsidR="00267420" w:rsidRPr="00DD644E">
        <w:rPr>
          <w:rFonts w:ascii="Cambria" w:hAnsi="Cambria"/>
          <w:lang w:val="en-GB"/>
        </w:rPr>
        <w:t xml:space="preserve">in principle </w:t>
      </w:r>
      <w:r w:rsidR="00967BE7" w:rsidRPr="00DD644E">
        <w:rPr>
          <w:rFonts w:ascii="Cambria" w:hAnsi="Cambria"/>
          <w:lang w:val="en-GB"/>
        </w:rPr>
        <w:t xml:space="preserve">follow up if it sends a </w:t>
      </w:r>
      <w:r w:rsidR="00267420" w:rsidRPr="00DD644E">
        <w:rPr>
          <w:rFonts w:ascii="Cambria" w:hAnsi="Cambria"/>
          <w:lang w:val="en-GB"/>
        </w:rPr>
        <w:t>communication</w:t>
      </w:r>
      <w:r w:rsidR="00967BE7" w:rsidRPr="00DD644E">
        <w:rPr>
          <w:rFonts w:ascii="Cambria" w:hAnsi="Cambria"/>
          <w:lang w:val="en-GB"/>
        </w:rPr>
        <w:t xml:space="preserve"> and </w:t>
      </w:r>
      <w:r w:rsidR="0071765D" w:rsidRPr="00DD644E">
        <w:rPr>
          <w:rFonts w:ascii="Cambria" w:hAnsi="Cambria"/>
          <w:lang w:val="en-GB"/>
        </w:rPr>
        <w:t>there is no response within</w:t>
      </w:r>
      <w:r w:rsidR="00967BE7" w:rsidRPr="00DD644E">
        <w:rPr>
          <w:rFonts w:ascii="Cambria" w:hAnsi="Cambria"/>
          <w:lang w:val="en-GB"/>
        </w:rPr>
        <w:t xml:space="preserve"> 48 hours</w:t>
      </w:r>
      <w:r w:rsidR="0071765D" w:rsidRPr="00DD644E">
        <w:rPr>
          <w:rFonts w:ascii="Cambria" w:hAnsi="Cambria"/>
          <w:lang w:val="en-GB"/>
        </w:rPr>
        <w:t>,</w:t>
      </w:r>
      <w:r w:rsidR="00967BE7" w:rsidRPr="00DD644E">
        <w:rPr>
          <w:rFonts w:ascii="Cambria" w:hAnsi="Cambria"/>
          <w:lang w:val="en-GB"/>
        </w:rPr>
        <w:t xml:space="preserve"> </w:t>
      </w:r>
      <w:r w:rsidR="0071765D" w:rsidRPr="00DD644E">
        <w:rPr>
          <w:rFonts w:ascii="Cambria" w:hAnsi="Cambria"/>
          <w:lang w:val="en-GB"/>
        </w:rPr>
        <w:t>but this timeframe would reduce if there is an acute need</w:t>
      </w:r>
      <w:r w:rsidR="00967BE7" w:rsidRPr="00DD644E">
        <w:rPr>
          <w:rFonts w:ascii="Cambria" w:hAnsi="Cambria"/>
          <w:lang w:val="en-GB"/>
        </w:rPr>
        <w:t xml:space="preserve">. As far as is possible, deployment information especially regarding dates, should be recorded against offers submitted on the KP to have information recorded in one place. However, it is helpful to also </w:t>
      </w:r>
      <w:r w:rsidR="0071765D" w:rsidRPr="00DD644E">
        <w:rPr>
          <w:rFonts w:ascii="Cambria" w:hAnsi="Cambria"/>
          <w:lang w:val="en-GB"/>
        </w:rPr>
        <w:t>track at which step a deployment is o</w:t>
      </w:r>
      <w:r w:rsidR="00967BE7" w:rsidRPr="00DD644E">
        <w:rPr>
          <w:rFonts w:ascii="Cambria" w:hAnsi="Cambria"/>
          <w:lang w:val="en-GB"/>
        </w:rPr>
        <w:t xml:space="preserve">n the offer manager section of the </w:t>
      </w:r>
      <w:hyperlink r:id="rId22" w:history="1">
        <w:r w:rsidR="0071765D" w:rsidRPr="00DD644E">
          <w:rPr>
            <w:rStyle w:val="Hyperlink"/>
            <w:rFonts w:ascii="Cambria" w:hAnsi="Cambria"/>
            <w:lang w:val="en-GB"/>
          </w:rPr>
          <w:t>GOARN S</w:t>
        </w:r>
        <w:r w:rsidR="00967BE7" w:rsidRPr="00DD644E">
          <w:rPr>
            <w:rStyle w:val="Hyperlink"/>
            <w:rFonts w:ascii="Cambria" w:hAnsi="Cambria"/>
            <w:lang w:val="en-GB"/>
          </w:rPr>
          <w:t>harepoint site</w:t>
        </w:r>
      </w:hyperlink>
      <w:r w:rsidR="00967BE7" w:rsidRPr="00DD644E">
        <w:rPr>
          <w:rFonts w:ascii="Cambria" w:hAnsi="Cambria"/>
          <w:lang w:val="en-GB"/>
        </w:rPr>
        <w:t xml:space="preserve"> to</w:t>
      </w:r>
      <w:r w:rsidR="0071765D" w:rsidRPr="00DD644E">
        <w:rPr>
          <w:rFonts w:ascii="Cambria" w:hAnsi="Cambria"/>
          <w:lang w:val="en-GB"/>
        </w:rPr>
        <w:t xml:space="preserve"> allow systematic follow up and handovers between staff</w:t>
      </w:r>
      <w:r w:rsidR="00967BE7" w:rsidRPr="00DD644E">
        <w:rPr>
          <w:rFonts w:ascii="Cambria" w:hAnsi="Cambria"/>
          <w:lang w:val="en-GB"/>
        </w:rPr>
        <w:t>.</w:t>
      </w:r>
      <w:r w:rsidR="00721375">
        <w:rPr>
          <w:rFonts w:ascii="Cambria" w:hAnsi="Cambria"/>
          <w:lang w:val="en-GB"/>
        </w:rPr>
        <w:t xml:space="preserve"> When dealing with </w:t>
      </w:r>
      <w:r w:rsidR="008C76AB">
        <w:rPr>
          <w:rFonts w:ascii="Cambria" w:hAnsi="Cambria"/>
          <w:lang w:val="en-GB"/>
        </w:rPr>
        <w:t>multiple</w:t>
      </w:r>
      <w:r w:rsidR="00721375">
        <w:rPr>
          <w:rFonts w:ascii="Cambria" w:hAnsi="Cambria"/>
          <w:lang w:val="en-GB"/>
        </w:rPr>
        <w:t xml:space="preserve"> deployments it is helpful to </w:t>
      </w:r>
      <w:r w:rsidR="008C76AB">
        <w:rPr>
          <w:rFonts w:ascii="Cambria" w:hAnsi="Cambria"/>
          <w:lang w:val="en-GB"/>
        </w:rPr>
        <w:t>record key email</w:t>
      </w:r>
      <w:r w:rsidR="00721375">
        <w:rPr>
          <w:rFonts w:ascii="Cambria" w:hAnsi="Cambria"/>
          <w:lang w:val="en-GB"/>
        </w:rPr>
        <w:t xml:space="preserve"> communications here to avoid searching through emails and note follow up dates to remember to check if processes have moved forward.</w:t>
      </w:r>
    </w:p>
    <w:p w14:paraId="4CF02D87" w14:textId="161FFF25" w:rsidR="00826000" w:rsidRPr="00DD644E" w:rsidRDefault="00355A3C" w:rsidP="000B0AD0">
      <w:pPr>
        <w:pStyle w:val="Heading3"/>
        <w:rPr>
          <w:lang w:val="en-GB"/>
        </w:rPr>
      </w:pPr>
      <w:bookmarkStart w:id="47" w:name="_Toc16539012"/>
      <w:r>
        <w:rPr>
          <w:lang w:val="en-GB"/>
        </w:rPr>
        <w:t xml:space="preserve">Prepare and Publish </w:t>
      </w:r>
      <w:r w:rsidR="00D936B5" w:rsidRPr="00DD644E">
        <w:rPr>
          <w:lang w:val="en-GB"/>
        </w:rPr>
        <w:t>G</w:t>
      </w:r>
      <w:r w:rsidR="00826000" w:rsidRPr="00DD644E">
        <w:rPr>
          <w:lang w:val="en-GB"/>
        </w:rPr>
        <w:t xml:space="preserve">OARN </w:t>
      </w:r>
      <w:r w:rsidR="007B5C2F" w:rsidRPr="00DD644E">
        <w:rPr>
          <w:lang w:val="en-GB"/>
        </w:rPr>
        <w:t>A</w:t>
      </w:r>
      <w:r w:rsidR="00826000" w:rsidRPr="00DD644E">
        <w:rPr>
          <w:lang w:val="en-GB"/>
        </w:rPr>
        <w:t>lert</w:t>
      </w:r>
      <w:bookmarkEnd w:id="47"/>
    </w:p>
    <w:p w14:paraId="350F712E" w14:textId="5C780B98" w:rsidR="00410718" w:rsidRPr="00DD644E" w:rsidRDefault="00826000" w:rsidP="00C404CA">
      <w:pPr>
        <w:jc w:val="both"/>
        <w:rPr>
          <w:rFonts w:ascii="Cambria" w:hAnsi="Cambria"/>
          <w:lang w:val="en-GB"/>
        </w:rPr>
      </w:pPr>
      <w:r w:rsidRPr="00DD644E">
        <w:rPr>
          <w:rFonts w:ascii="Cambria" w:hAnsi="Cambria"/>
          <w:lang w:val="en-GB"/>
        </w:rPr>
        <w:t>At the time when it is likely that</w:t>
      </w:r>
      <w:r w:rsidR="00786FF0" w:rsidRPr="00DD644E">
        <w:rPr>
          <w:rFonts w:ascii="Cambria" w:hAnsi="Cambria"/>
          <w:lang w:val="en-GB"/>
        </w:rPr>
        <w:t xml:space="preserve"> partners support will be required for the </w:t>
      </w:r>
      <w:r w:rsidR="00DD44F3" w:rsidRPr="00DD644E">
        <w:rPr>
          <w:rFonts w:ascii="Cambria" w:hAnsi="Cambria"/>
          <w:lang w:val="en-GB"/>
        </w:rPr>
        <w:t>response</w:t>
      </w:r>
      <w:r w:rsidRPr="00DD644E">
        <w:rPr>
          <w:rFonts w:ascii="Cambria" w:hAnsi="Cambria"/>
          <w:lang w:val="en-GB"/>
        </w:rPr>
        <w:t xml:space="preserve"> GOARN OST will </w:t>
      </w:r>
      <w:r w:rsidR="000C5F55" w:rsidRPr="00DD644E">
        <w:rPr>
          <w:rFonts w:ascii="Cambria" w:hAnsi="Cambria"/>
          <w:lang w:val="en-GB"/>
        </w:rPr>
        <w:t xml:space="preserve">often </w:t>
      </w:r>
      <w:r w:rsidR="00C404CA" w:rsidRPr="00DD644E">
        <w:rPr>
          <w:rFonts w:ascii="Cambria" w:hAnsi="Cambria"/>
          <w:lang w:val="en-GB"/>
        </w:rPr>
        <w:t xml:space="preserve">send an alert </w:t>
      </w:r>
      <w:r w:rsidR="00410718" w:rsidRPr="00DD644E">
        <w:rPr>
          <w:rFonts w:ascii="Cambria" w:hAnsi="Cambria"/>
          <w:lang w:val="en-GB"/>
        </w:rPr>
        <w:t xml:space="preserve">to </w:t>
      </w:r>
      <w:r w:rsidR="0031323E" w:rsidRPr="00DD644E">
        <w:rPr>
          <w:rFonts w:ascii="Cambria" w:hAnsi="Cambria"/>
          <w:lang w:val="en-GB"/>
        </w:rPr>
        <w:t xml:space="preserve">all </w:t>
      </w:r>
      <w:r w:rsidR="00410718" w:rsidRPr="00DD644E">
        <w:rPr>
          <w:rFonts w:ascii="Cambria" w:hAnsi="Cambria"/>
          <w:lang w:val="en-GB"/>
        </w:rPr>
        <w:t xml:space="preserve">focal points in </w:t>
      </w:r>
      <w:r w:rsidR="00D91C11" w:rsidRPr="00DD644E">
        <w:rPr>
          <w:rFonts w:ascii="Cambria" w:hAnsi="Cambria"/>
          <w:lang w:val="en-GB"/>
        </w:rPr>
        <w:t xml:space="preserve">partner </w:t>
      </w:r>
      <w:r w:rsidR="00410718" w:rsidRPr="00DD644E">
        <w:rPr>
          <w:rFonts w:ascii="Cambria" w:hAnsi="Cambria"/>
          <w:lang w:val="en-GB"/>
        </w:rPr>
        <w:t xml:space="preserve">institutions </w:t>
      </w:r>
      <w:r w:rsidR="00D91C11" w:rsidRPr="00DD644E">
        <w:rPr>
          <w:rFonts w:ascii="Cambria" w:hAnsi="Cambria"/>
          <w:lang w:val="en-GB"/>
        </w:rPr>
        <w:t xml:space="preserve">to inform about </w:t>
      </w:r>
      <w:r w:rsidR="006B45E9" w:rsidRPr="00DD644E">
        <w:rPr>
          <w:rFonts w:ascii="Cambria" w:hAnsi="Cambria"/>
          <w:lang w:val="en-GB"/>
        </w:rPr>
        <w:t xml:space="preserve">an </w:t>
      </w:r>
      <w:r w:rsidR="00410718" w:rsidRPr="00DD644E">
        <w:rPr>
          <w:rFonts w:ascii="Cambria" w:hAnsi="Cambria"/>
          <w:lang w:val="en-GB"/>
        </w:rPr>
        <w:t xml:space="preserve">onset of </w:t>
      </w:r>
      <w:r w:rsidR="006B45E9" w:rsidRPr="00DD644E">
        <w:rPr>
          <w:rFonts w:ascii="Cambria" w:hAnsi="Cambria"/>
          <w:lang w:val="en-GB"/>
        </w:rPr>
        <w:t>public health emergency</w:t>
      </w:r>
      <w:r w:rsidRPr="00DD644E">
        <w:rPr>
          <w:rFonts w:ascii="Cambria" w:hAnsi="Cambria"/>
          <w:lang w:val="en-GB"/>
        </w:rPr>
        <w:t xml:space="preserve">. </w:t>
      </w:r>
      <w:r w:rsidR="004A6B3F" w:rsidRPr="00DD644E">
        <w:rPr>
          <w:rFonts w:ascii="Cambria" w:hAnsi="Cambria"/>
          <w:lang w:val="en-GB"/>
        </w:rPr>
        <w:t xml:space="preserve">GOARN </w:t>
      </w:r>
      <w:r w:rsidR="00410718" w:rsidRPr="00DD644E">
        <w:rPr>
          <w:rFonts w:ascii="Cambria" w:hAnsi="Cambria"/>
          <w:lang w:val="en-GB"/>
        </w:rPr>
        <w:t>Alert will typically be concise and contain</w:t>
      </w:r>
      <w:r w:rsidR="0031323E" w:rsidRPr="00DD644E">
        <w:rPr>
          <w:rFonts w:ascii="Cambria" w:hAnsi="Cambria"/>
          <w:lang w:val="en-GB"/>
        </w:rPr>
        <w:t xml:space="preserve"> </w:t>
      </w:r>
      <w:r w:rsidR="00410718" w:rsidRPr="00DD644E">
        <w:rPr>
          <w:rFonts w:ascii="Cambria" w:hAnsi="Cambria"/>
          <w:lang w:val="en-GB"/>
        </w:rPr>
        <w:t xml:space="preserve">overview of the </w:t>
      </w:r>
      <w:r w:rsidR="0031323E" w:rsidRPr="00DD644E">
        <w:rPr>
          <w:rFonts w:ascii="Cambria" w:hAnsi="Cambria"/>
          <w:lang w:val="en-GB"/>
        </w:rPr>
        <w:t xml:space="preserve">current </w:t>
      </w:r>
      <w:r w:rsidR="00410718" w:rsidRPr="00DD644E">
        <w:rPr>
          <w:rFonts w:ascii="Cambria" w:hAnsi="Cambria"/>
          <w:lang w:val="en-GB"/>
        </w:rPr>
        <w:t xml:space="preserve">situation, including high level </w:t>
      </w:r>
      <w:r w:rsidR="006B45E9" w:rsidRPr="00DD644E">
        <w:rPr>
          <w:rFonts w:ascii="Cambria" w:hAnsi="Cambria"/>
          <w:lang w:val="en-GB"/>
        </w:rPr>
        <w:t>summary</w:t>
      </w:r>
      <w:r w:rsidR="00410718" w:rsidRPr="00DD644E">
        <w:rPr>
          <w:rFonts w:ascii="Cambria" w:hAnsi="Cambria"/>
          <w:lang w:val="en-GB"/>
        </w:rPr>
        <w:t xml:space="preserve"> of anticipated needs </w:t>
      </w:r>
      <w:r w:rsidR="00C404CA" w:rsidRPr="00DD644E">
        <w:rPr>
          <w:rFonts w:ascii="Cambria" w:hAnsi="Cambria"/>
          <w:lang w:val="en-GB"/>
        </w:rPr>
        <w:t xml:space="preserve">for </w:t>
      </w:r>
      <w:r w:rsidR="00410718" w:rsidRPr="00DD644E">
        <w:rPr>
          <w:rFonts w:ascii="Cambria" w:hAnsi="Cambria"/>
          <w:lang w:val="en-GB"/>
        </w:rPr>
        <w:t>the response.</w:t>
      </w:r>
    </w:p>
    <w:p w14:paraId="2C75C316" w14:textId="77777777" w:rsidR="00410718" w:rsidRPr="00DD644E" w:rsidRDefault="00410718" w:rsidP="00410718">
      <w:pPr>
        <w:rPr>
          <w:rFonts w:ascii="Cambria" w:hAnsi="Cambria"/>
          <w:lang w:val="en-GB"/>
        </w:rPr>
      </w:pPr>
    </w:p>
    <w:p w14:paraId="3CC9E082" w14:textId="77777777" w:rsidR="00410718" w:rsidRPr="00DD644E" w:rsidRDefault="0031323E" w:rsidP="00563071">
      <w:pPr>
        <w:jc w:val="both"/>
        <w:rPr>
          <w:rFonts w:ascii="Cambria" w:hAnsi="Cambria"/>
          <w:lang w:val="en-GB"/>
        </w:rPr>
      </w:pPr>
      <w:r w:rsidRPr="00DD644E">
        <w:rPr>
          <w:rFonts w:ascii="Cambria" w:hAnsi="Cambria"/>
          <w:lang w:val="en-GB"/>
        </w:rPr>
        <w:t>Incident management (</w:t>
      </w:r>
      <w:r w:rsidR="00410718" w:rsidRPr="00DD644E">
        <w:rPr>
          <w:rFonts w:ascii="Cambria" w:hAnsi="Cambria"/>
          <w:lang w:val="en-GB"/>
        </w:rPr>
        <w:t>IM</w:t>
      </w:r>
      <w:r w:rsidRPr="00DD644E">
        <w:rPr>
          <w:rFonts w:ascii="Cambria" w:hAnsi="Cambria"/>
          <w:lang w:val="en-GB"/>
        </w:rPr>
        <w:t>)</w:t>
      </w:r>
      <w:r w:rsidR="00410718" w:rsidRPr="00DD644E">
        <w:rPr>
          <w:rFonts w:ascii="Cambria" w:hAnsi="Cambria"/>
          <w:lang w:val="en-GB"/>
        </w:rPr>
        <w:t xml:space="preserve"> Teams in HQ, RO and CO as well as </w:t>
      </w:r>
      <w:r w:rsidRPr="00DD644E">
        <w:rPr>
          <w:rFonts w:ascii="Cambria" w:hAnsi="Cambria"/>
          <w:lang w:val="en-GB"/>
        </w:rPr>
        <w:t>t</w:t>
      </w:r>
      <w:r w:rsidR="00410718" w:rsidRPr="00DD644E">
        <w:rPr>
          <w:rFonts w:ascii="Cambria" w:hAnsi="Cambria"/>
          <w:lang w:val="en-GB"/>
        </w:rPr>
        <w:t xml:space="preserve">echnical units are consulted on the </w:t>
      </w:r>
      <w:r w:rsidR="00563071" w:rsidRPr="00DD644E">
        <w:rPr>
          <w:rFonts w:ascii="Cambria" w:hAnsi="Cambria"/>
          <w:lang w:val="en-GB"/>
        </w:rPr>
        <w:t xml:space="preserve">alert </w:t>
      </w:r>
      <w:r w:rsidR="00410718" w:rsidRPr="00DD644E">
        <w:rPr>
          <w:rFonts w:ascii="Cambria" w:hAnsi="Cambria"/>
          <w:lang w:val="en-GB"/>
        </w:rPr>
        <w:t>content.</w:t>
      </w:r>
    </w:p>
    <w:p w14:paraId="27B6B9F0" w14:textId="77777777" w:rsidR="00410718" w:rsidRPr="00DD644E" w:rsidRDefault="00410718" w:rsidP="00410718">
      <w:pPr>
        <w:rPr>
          <w:rFonts w:ascii="Cambria" w:hAnsi="Cambria"/>
          <w:lang w:val="en-GB"/>
        </w:rPr>
      </w:pPr>
    </w:p>
    <w:p w14:paraId="39976A1D" w14:textId="58E038BD" w:rsidR="00D91C11" w:rsidRPr="00DD644E" w:rsidRDefault="00C404CA" w:rsidP="000B0AD0">
      <w:pPr>
        <w:jc w:val="both"/>
        <w:rPr>
          <w:rFonts w:ascii="Cambria" w:hAnsi="Cambria"/>
          <w:lang w:val="en-GB"/>
        </w:rPr>
      </w:pPr>
      <w:r w:rsidRPr="00DD644E">
        <w:rPr>
          <w:rFonts w:ascii="Cambria" w:hAnsi="Cambria"/>
          <w:lang w:val="en-GB"/>
        </w:rPr>
        <w:t xml:space="preserve">GOARN Alert is </w:t>
      </w:r>
      <w:r w:rsidR="00826000" w:rsidRPr="00DD644E">
        <w:rPr>
          <w:rFonts w:ascii="Cambria" w:hAnsi="Cambria"/>
          <w:lang w:val="en-GB"/>
        </w:rPr>
        <w:t>creat</w:t>
      </w:r>
      <w:r w:rsidRPr="00DD644E">
        <w:rPr>
          <w:rFonts w:ascii="Cambria" w:hAnsi="Cambria"/>
          <w:lang w:val="en-GB"/>
        </w:rPr>
        <w:t xml:space="preserve">ed as </w:t>
      </w:r>
      <w:r w:rsidR="006B45E9" w:rsidRPr="00DD644E">
        <w:rPr>
          <w:rFonts w:ascii="Cambria" w:hAnsi="Cambria"/>
          <w:lang w:val="en-GB"/>
        </w:rPr>
        <w:t xml:space="preserve">an </w:t>
      </w:r>
      <w:r w:rsidR="00826000" w:rsidRPr="00DD644E">
        <w:rPr>
          <w:rFonts w:ascii="Cambria" w:hAnsi="Cambria"/>
          <w:lang w:val="en-GB"/>
        </w:rPr>
        <w:t xml:space="preserve">update on the GOARN KP. </w:t>
      </w:r>
      <w:r w:rsidR="0015705B" w:rsidRPr="00DD644E">
        <w:rPr>
          <w:rFonts w:ascii="Cambria" w:hAnsi="Cambria"/>
          <w:lang w:val="en-GB"/>
        </w:rPr>
        <w:t xml:space="preserve"> GOARN OST member should open </w:t>
      </w:r>
      <w:r w:rsidR="00826000" w:rsidRPr="00DD644E">
        <w:rPr>
          <w:rFonts w:ascii="Cambria" w:hAnsi="Cambria"/>
          <w:lang w:val="en-GB"/>
        </w:rPr>
        <w:t xml:space="preserve">event </w:t>
      </w:r>
      <w:r w:rsidRPr="00DD644E">
        <w:rPr>
          <w:rFonts w:ascii="Cambria" w:hAnsi="Cambria"/>
          <w:lang w:val="en-GB"/>
        </w:rPr>
        <w:t>(</w:t>
      </w:r>
      <w:r w:rsidR="00826000" w:rsidRPr="00DD644E">
        <w:rPr>
          <w:rFonts w:ascii="Cambria" w:hAnsi="Cambria"/>
          <w:lang w:val="en-GB"/>
        </w:rPr>
        <w:t>or operation if it exists</w:t>
      </w:r>
      <w:r w:rsidRPr="00DD644E">
        <w:rPr>
          <w:rFonts w:ascii="Cambria" w:hAnsi="Cambria"/>
          <w:lang w:val="en-GB"/>
        </w:rPr>
        <w:t>), click on</w:t>
      </w:r>
      <w:r w:rsidR="002177E4" w:rsidRPr="00DD644E">
        <w:rPr>
          <w:rFonts w:ascii="Cambria" w:hAnsi="Cambria"/>
          <w:lang w:val="en-GB"/>
        </w:rPr>
        <w:t xml:space="preserve"> </w:t>
      </w:r>
      <w:r w:rsidR="002177E4" w:rsidRPr="00DD644E">
        <w:rPr>
          <w:rStyle w:val="KPActionChar"/>
          <w:rFonts w:ascii="Cambria" w:hAnsi="Cambria"/>
        </w:rPr>
        <w:t>Add update</w:t>
      </w:r>
      <w:r w:rsidR="002177E4" w:rsidRPr="00DD644E">
        <w:rPr>
          <w:rFonts w:ascii="Cambria" w:hAnsi="Cambria"/>
          <w:lang w:val="en-GB"/>
        </w:rPr>
        <w:t xml:space="preserve">, select </w:t>
      </w:r>
      <w:r w:rsidR="002177E4" w:rsidRPr="00DD644E">
        <w:rPr>
          <w:rStyle w:val="KPActionChar"/>
          <w:rFonts w:ascii="Cambria" w:hAnsi="Cambria"/>
        </w:rPr>
        <w:t>General / Notice</w:t>
      </w:r>
      <w:r w:rsidR="002177E4" w:rsidRPr="00DD644E">
        <w:rPr>
          <w:rFonts w:ascii="Cambria" w:hAnsi="Cambria"/>
          <w:lang w:val="en-GB"/>
        </w:rPr>
        <w:t xml:space="preserve"> as an update type. In addition, </w:t>
      </w:r>
      <w:r w:rsidR="002177E4" w:rsidRPr="00DD644E">
        <w:rPr>
          <w:rStyle w:val="KPActionChar"/>
          <w:rFonts w:ascii="Cambria" w:hAnsi="Cambria"/>
        </w:rPr>
        <w:t>Alert</w:t>
      </w:r>
      <w:r w:rsidR="002177E4" w:rsidRPr="00DD644E">
        <w:rPr>
          <w:rFonts w:ascii="Cambria" w:hAnsi="Cambria"/>
          <w:lang w:val="en-GB"/>
        </w:rPr>
        <w:t xml:space="preserve"> </w:t>
      </w:r>
      <w:r w:rsidRPr="00DD644E">
        <w:rPr>
          <w:rFonts w:ascii="Cambria" w:hAnsi="Cambria"/>
          <w:lang w:val="en-GB"/>
        </w:rPr>
        <w:t xml:space="preserve">should be </w:t>
      </w:r>
      <w:r w:rsidR="002177E4" w:rsidRPr="00DD644E">
        <w:rPr>
          <w:rFonts w:ascii="Cambria" w:hAnsi="Cambria"/>
          <w:lang w:val="en-GB"/>
        </w:rPr>
        <w:t xml:space="preserve">as category. </w:t>
      </w:r>
      <w:r w:rsidR="0015705B" w:rsidRPr="00DD644E">
        <w:rPr>
          <w:rFonts w:ascii="Cambria" w:hAnsi="Cambria"/>
          <w:lang w:val="en-GB"/>
        </w:rPr>
        <w:t xml:space="preserve">Classification </w:t>
      </w:r>
      <w:r w:rsidR="002177E4" w:rsidRPr="00DD644E">
        <w:rPr>
          <w:rFonts w:ascii="Cambria" w:hAnsi="Cambria"/>
          <w:lang w:val="en-GB"/>
        </w:rPr>
        <w:t xml:space="preserve">should be </w:t>
      </w:r>
      <w:r w:rsidR="002177E4" w:rsidRPr="00DD644E">
        <w:rPr>
          <w:rStyle w:val="KPActionChar"/>
          <w:rFonts w:ascii="Cambria" w:hAnsi="Cambria"/>
        </w:rPr>
        <w:t>Restricted</w:t>
      </w:r>
      <w:r w:rsidR="002177E4" w:rsidRPr="00DD644E">
        <w:rPr>
          <w:rFonts w:ascii="Cambria" w:hAnsi="Cambria"/>
          <w:lang w:val="en-GB"/>
        </w:rPr>
        <w:t xml:space="preserve">. </w:t>
      </w:r>
      <w:r w:rsidR="006B45E9" w:rsidRPr="00DD644E">
        <w:rPr>
          <w:rFonts w:ascii="Cambria" w:hAnsi="Cambria"/>
          <w:lang w:val="en-GB"/>
        </w:rPr>
        <w:t xml:space="preserve">Title of the alert should start with </w:t>
      </w:r>
      <w:r w:rsidR="006B45E9" w:rsidRPr="00DD644E">
        <w:rPr>
          <w:rStyle w:val="KPActionChar"/>
          <w:rFonts w:ascii="Cambria" w:hAnsi="Cambria"/>
        </w:rPr>
        <w:t>GOARN Alert</w:t>
      </w:r>
      <w:r w:rsidR="004A6B3F" w:rsidRPr="00DD644E">
        <w:rPr>
          <w:rStyle w:val="KPActionChar"/>
          <w:rFonts w:ascii="Cambria" w:hAnsi="Cambria"/>
        </w:rPr>
        <w:t>:</w:t>
      </w:r>
      <w:r w:rsidR="006B45E9" w:rsidRPr="00DD644E">
        <w:rPr>
          <w:rFonts w:ascii="Cambria" w:hAnsi="Cambria"/>
          <w:lang w:val="en-GB"/>
        </w:rPr>
        <w:t xml:space="preserve"> followed by operation</w:t>
      </w:r>
      <w:r w:rsidR="00D935D1" w:rsidRPr="00DD644E">
        <w:rPr>
          <w:rFonts w:ascii="Cambria" w:hAnsi="Cambria"/>
          <w:lang w:val="en-GB"/>
        </w:rPr>
        <w:t xml:space="preserve"> or event </w:t>
      </w:r>
      <w:r w:rsidR="006B45E9" w:rsidRPr="00DD644E">
        <w:rPr>
          <w:rFonts w:ascii="Cambria" w:hAnsi="Cambria"/>
          <w:lang w:val="en-GB"/>
        </w:rPr>
        <w:t>name.</w:t>
      </w:r>
      <w:r w:rsidR="00355A3C">
        <w:rPr>
          <w:rFonts w:ascii="Cambria" w:hAnsi="Cambria"/>
          <w:lang w:val="en-GB"/>
        </w:rPr>
        <w:t xml:space="preserve"> </w:t>
      </w:r>
      <w:r w:rsidRPr="00DD644E">
        <w:rPr>
          <w:rFonts w:ascii="Cambria" w:hAnsi="Cambria"/>
          <w:lang w:val="en-GB"/>
        </w:rPr>
        <w:t>E</w:t>
      </w:r>
      <w:r w:rsidR="00D91C11" w:rsidRPr="00DD644E">
        <w:rPr>
          <w:rFonts w:ascii="Cambria" w:hAnsi="Cambria"/>
          <w:lang w:val="en-GB"/>
        </w:rPr>
        <w:t xml:space="preserve">xample of GOARN alert in provided in </w:t>
      </w:r>
      <w:r w:rsidR="00355A3C" w:rsidRPr="00DD644E">
        <w:rPr>
          <w:rFonts w:ascii="Cambria" w:hAnsi="Cambria"/>
          <w:lang w:val="en-GB"/>
        </w:rPr>
        <w:t>in Annex 1</w:t>
      </w:r>
      <w:r w:rsidR="00D91C11" w:rsidRPr="00DD644E">
        <w:rPr>
          <w:rFonts w:ascii="Cambria" w:hAnsi="Cambria"/>
          <w:lang w:val="en-GB"/>
        </w:rPr>
        <w:t xml:space="preserve"> </w:t>
      </w:r>
      <w:hyperlink w:anchor="_GOARN_Alert" w:history="1">
        <w:r w:rsidR="0031323E" w:rsidRPr="00DD644E">
          <w:rPr>
            <w:rStyle w:val="Hyperlink"/>
            <w:rFonts w:ascii="Cambria" w:hAnsi="Cambria"/>
            <w:lang w:val="en-GB"/>
          </w:rPr>
          <w:t>GOARN Alert</w:t>
        </w:r>
      </w:hyperlink>
      <w:r w:rsidR="0031323E" w:rsidRPr="00DD644E">
        <w:rPr>
          <w:rFonts w:ascii="Cambria" w:hAnsi="Cambria"/>
          <w:lang w:val="en-GB"/>
        </w:rPr>
        <w:t>.</w:t>
      </w:r>
    </w:p>
    <w:p w14:paraId="00CEA791" w14:textId="77777777" w:rsidR="002D2C69" w:rsidRPr="00DD644E" w:rsidRDefault="002D2C69" w:rsidP="002A3424">
      <w:pPr>
        <w:rPr>
          <w:rFonts w:ascii="Cambria" w:hAnsi="Cambria"/>
          <w:lang w:val="en-GB"/>
        </w:rPr>
      </w:pPr>
    </w:p>
    <w:p w14:paraId="12FF0EAA" w14:textId="2C8EC5D6" w:rsidR="008F4976" w:rsidRPr="00DD644E" w:rsidRDefault="008F4976" w:rsidP="00563071">
      <w:pPr>
        <w:jc w:val="both"/>
        <w:rPr>
          <w:rFonts w:ascii="Cambria" w:hAnsi="Cambria"/>
          <w:lang w:val="en-GB"/>
        </w:rPr>
      </w:pPr>
      <w:r w:rsidRPr="00DD644E">
        <w:rPr>
          <w:rFonts w:ascii="Cambria" w:hAnsi="Cambria"/>
          <w:lang w:val="en-GB"/>
        </w:rPr>
        <w:t>Alert</w:t>
      </w:r>
      <w:r w:rsidR="00355A3C">
        <w:rPr>
          <w:rFonts w:ascii="Cambria" w:hAnsi="Cambria"/>
          <w:lang w:val="en-GB"/>
        </w:rPr>
        <w:t>s</w:t>
      </w:r>
      <w:r w:rsidRPr="00DD644E">
        <w:rPr>
          <w:rFonts w:ascii="Cambria" w:hAnsi="Cambria"/>
          <w:lang w:val="en-GB"/>
        </w:rPr>
        <w:t xml:space="preserve"> should be emailed to all focal point in GOARN Partner </w:t>
      </w:r>
      <w:r w:rsidR="00A309E7" w:rsidRPr="00DD644E">
        <w:rPr>
          <w:rFonts w:ascii="Cambria" w:hAnsi="Cambria"/>
          <w:lang w:val="en-GB"/>
        </w:rPr>
        <w:t>institutions</w:t>
      </w:r>
      <w:r w:rsidRPr="00DD644E">
        <w:rPr>
          <w:rFonts w:ascii="Cambria" w:hAnsi="Cambria"/>
          <w:lang w:val="en-GB"/>
        </w:rPr>
        <w:t xml:space="preserve">. </w:t>
      </w:r>
      <w:r w:rsidR="004A6B3F" w:rsidRPr="00DD644E">
        <w:rPr>
          <w:rFonts w:ascii="Cambria" w:hAnsi="Cambria"/>
          <w:lang w:val="en-GB"/>
        </w:rPr>
        <w:t xml:space="preserve">At present, this is done by copying </w:t>
      </w:r>
      <w:r w:rsidRPr="00DD644E">
        <w:rPr>
          <w:rFonts w:ascii="Cambria" w:hAnsi="Cambria"/>
          <w:lang w:val="en-GB"/>
        </w:rPr>
        <w:t xml:space="preserve">text from </w:t>
      </w:r>
      <w:r w:rsidR="004A6B3F" w:rsidRPr="00DD644E">
        <w:rPr>
          <w:rFonts w:ascii="Cambria" w:hAnsi="Cambria"/>
          <w:lang w:val="en-GB"/>
        </w:rPr>
        <w:t xml:space="preserve">the </w:t>
      </w:r>
      <w:r w:rsidRPr="00DD644E">
        <w:rPr>
          <w:rFonts w:ascii="Cambria" w:hAnsi="Cambria"/>
          <w:lang w:val="en-GB"/>
        </w:rPr>
        <w:t>alert</w:t>
      </w:r>
      <w:r w:rsidR="004A6B3F" w:rsidRPr="00DD644E">
        <w:rPr>
          <w:rFonts w:ascii="Cambria" w:hAnsi="Cambria"/>
          <w:lang w:val="en-GB"/>
        </w:rPr>
        <w:t xml:space="preserve"> and </w:t>
      </w:r>
      <w:r w:rsidR="00247F0D" w:rsidRPr="00DD644E">
        <w:rPr>
          <w:rFonts w:ascii="Cambria" w:hAnsi="Cambria"/>
          <w:lang w:val="en-GB"/>
        </w:rPr>
        <w:t>email</w:t>
      </w:r>
      <w:r w:rsidR="00C404CA" w:rsidRPr="00DD644E">
        <w:rPr>
          <w:rFonts w:ascii="Cambria" w:hAnsi="Cambria"/>
          <w:lang w:val="en-GB"/>
        </w:rPr>
        <w:t xml:space="preserve">ing it to all focal points </w:t>
      </w:r>
      <w:r w:rsidR="00247F0D" w:rsidRPr="00DD644E">
        <w:rPr>
          <w:rFonts w:ascii="Cambria" w:hAnsi="Cambria"/>
          <w:lang w:val="en-GB"/>
        </w:rPr>
        <w:t xml:space="preserve">using </w:t>
      </w:r>
      <w:r w:rsidR="006B45E9" w:rsidRPr="00DD644E">
        <w:rPr>
          <w:rFonts w:ascii="Cambria" w:hAnsi="Cambria"/>
          <w:lang w:val="en-GB"/>
        </w:rPr>
        <w:t xml:space="preserve">mass </w:t>
      </w:r>
      <w:r w:rsidR="00247F0D" w:rsidRPr="00DD644E">
        <w:rPr>
          <w:rFonts w:ascii="Cambria" w:hAnsi="Cambria"/>
          <w:lang w:val="en-GB"/>
        </w:rPr>
        <w:t>emai</w:t>
      </w:r>
      <w:r w:rsidR="006B45E9" w:rsidRPr="00DD644E">
        <w:rPr>
          <w:rFonts w:ascii="Cambria" w:hAnsi="Cambria"/>
          <w:lang w:val="en-GB"/>
        </w:rPr>
        <w:t>l</w:t>
      </w:r>
      <w:r w:rsidR="00247F0D" w:rsidRPr="00DD644E">
        <w:rPr>
          <w:rFonts w:ascii="Cambria" w:hAnsi="Cambria"/>
          <w:lang w:val="en-GB"/>
        </w:rPr>
        <w:t xml:space="preserve"> function</w:t>
      </w:r>
      <w:r w:rsidR="006B45E9" w:rsidRPr="00DD644E">
        <w:rPr>
          <w:rFonts w:ascii="Cambria" w:hAnsi="Cambria"/>
          <w:lang w:val="en-GB"/>
        </w:rPr>
        <w:t xml:space="preserve"> on the </w:t>
      </w:r>
      <w:r w:rsidR="00247F0D" w:rsidRPr="00DD644E">
        <w:rPr>
          <w:rFonts w:ascii="Cambria" w:hAnsi="Cambria"/>
          <w:lang w:val="en-GB"/>
        </w:rPr>
        <w:t xml:space="preserve">GOARN knowledge platform. </w:t>
      </w:r>
      <w:r w:rsidR="00563071" w:rsidRPr="00DD644E">
        <w:rPr>
          <w:rFonts w:ascii="Cambria" w:hAnsi="Cambria"/>
          <w:lang w:val="en-GB"/>
        </w:rPr>
        <w:t>M</w:t>
      </w:r>
      <w:r w:rsidR="00247F0D" w:rsidRPr="00DD644E">
        <w:rPr>
          <w:rFonts w:ascii="Cambria" w:hAnsi="Cambria"/>
          <w:lang w:val="en-GB"/>
        </w:rPr>
        <w:t xml:space="preserve">ore information about this </w:t>
      </w:r>
      <w:r w:rsidR="00C404CA" w:rsidRPr="00DD644E">
        <w:rPr>
          <w:rFonts w:ascii="Cambria" w:hAnsi="Cambria"/>
          <w:lang w:val="en-GB"/>
        </w:rPr>
        <w:t xml:space="preserve">feature </w:t>
      </w:r>
      <w:r w:rsidR="00563071" w:rsidRPr="00DD644E">
        <w:rPr>
          <w:rFonts w:ascii="Cambria" w:hAnsi="Cambria"/>
          <w:lang w:val="en-GB"/>
        </w:rPr>
        <w:t xml:space="preserve">is provided </w:t>
      </w:r>
      <w:r w:rsidR="00247F0D" w:rsidRPr="00DD644E">
        <w:rPr>
          <w:rFonts w:ascii="Cambria" w:hAnsi="Cambria"/>
          <w:lang w:val="en-GB"/>
        </w:rPr>
        <w:t xml:space="preserve">in </w:t>
      </w:r>
      <w:hyperlink w:anchor="_Mass_e-mail_function" w:history="1">
        <w:r w:rsidR="00247F0D" w:rsidRPr="00DD644E">
          <w:rPr>
            <w:rStyle w:val="Hyperlink"/>
            <w:rFonts w:ascii="Cambria" w:hAnsi="Cambria"/>
            <w:lang w:val="en-GB"/>
          </w:rPr>
          <w:t>Mass email section</w:t>
        </w:r>
      </w:hyperlink>
      <w:r w:rsidR="00D936B5" w:rsidRPr="00DD644E">
        <w:rPr>
          <w:rFonts w:ascii="Cambria" w:hAnsi="Cambria"/>
          <w:lang w:val="en-GB"/>
        </w:rPr>
        <w:t xml:space="preserve"> of this document</w:t>
      </w:r>
      <w:r w:rsidR="00247F0D" w:rsidRPr="00DD644E">
        <w:rPr>
          <w:rFonts w:ascii="Cambria" w:hAnsi="Cambria"/>
          <w:lang w:val="en-GB"/>
        </w:rPr>
        <w:t xml:space="preserve">. </w:t>
      </w:r>
    </w:p>
    <w:p w14:paraId="5DE250F2" w14:textId="77777777" w:rsidR="007B5C2F" w:rsidRPr="00DD644E" w:rsidRDefault="007B5C2F" w:rsidP="007B5C2F">
      <w:pPr>
        <w:jc w:val="both"/>
        <w:rPr>
          <w:rFonts w:ascii="Cambria" w:hAnsi="Cambria"/>
          <w:lang w:val="en-GB"/>
        </w:rPr>
      </w:pPr>
    </w:p>
    <w:p w14:paraId="4E483A4E" w14:textId="1538DA72" w:rsidR="002D2C69" w:rsidRPr="00DD644E" w:rsidRDefault="00355A3C" w:rsidP="000B0AD0">
      <w:pPr>
        <w:pStyle w:val="Heading3"/>
        <w:rPr>
          <w:lang w:val="en-GB"/>
        </w:rPr>
      </w:pPr>
      <w:bookmarkStart w:id="48" w:name="_GOARN_Request_for_1"/>
      <w:bookmarkStart w:id="49" w:name="_Toc16539013"/>
      <w:bookmarkEnd w:id="48"/>
      <w:r>
        <w:rPr>
          <w:lang w:val="en-GB"/>
        </w:rPr>
        <w:t xml:space="preserve">Prepare and publish </w:t>
      </w:r>
      <w:r w:rsidR="002D2C69" w:rsidRPr="00DD644E">
        <w:rPr>
          <w:lang w:val="en-GB"/>
        </w:rPr>
        <w:t>GOARN Request for Assistance (RFA)</w:t>
      </w:r>
      <w:bookmarkEnd w:id="49"/>
    </w:p>
    <w:p w14:paraId="43F19129" w14:textId="77777777" w:rsidR="002D2C69" w:rsidRPr="00DD644E" w:rsidRDefault="001D3396" w:rsidP="00C404CA">
      <w:pPr>
        <w:jc w:val="both"/>
        <w:rPr>
          <w:rFonts w:ascii="Cambria" w:hAnsi="Cambria"/>
          <w:lang w:val="en-GB"/>
        </w:rPr>
      </w:pPr>
      <w:r w:rsidRPr="00DD644E">
        <w:rPr>
          <w:rFonts w:ascii="Cambria" w:hAnsi="Cambria"/>
          <w:lang w:val="en-GB"/>
        </w:rPr>
        <w:t>GOARN Request for assistance (</w:t>
      </w:r>
      <w:r w:rsidR="002D2C69" w:rsidRPr="00DD644E">
        <w:rPr>
          <w:rFonts w:ascii="Cambria" w:hAnsi="Cambria"/>
          <w:lang w:val="en-GB"/>
        </w:rPr>
        <w:t>RFA</w:t>
      </w:r>
      <w:r w:rsidRPr="00DD644E">
        <w:rPr>
          <w:rFonts w:ascii="Cambria" w:hAnsi="Cambria"/>
          <w:lang w:val="en-GB"/>
        </w:rPr>
        <w:t>)</w:t>
      </w:r>
      <w:r w:rsidR="002D2C69" w:rsidRPr="00DD644E">
        <w:rPr>
          <w:rFonts w:ascii="Cambria" w:hAnsi="Cambria"/>
          <w:lang w:val="en-GB"/>
        </w:rPr>
        <w:t xml:space="preserve"> is </w:t>
      </w:r>
      <w:r w:rsidR="00C404CA" w:rsidRPr="00DD644E">
        <w:rPr>
          <w:rFonts w:ascii="Cambria" w:hAnsi="Cambria"/>
          <w:lang w:val="en-GB"/>
        </w:rPr>
        <w:t xml:space="preserve">used as a trigger to request </w:t>
      </w:r>
      <w:r w:rsidR="004A6B3F" w:rsidRPr="00DD644E">
        <w:rPr>
          <w:rFonts w:ascii="Cambria" w:hAnsi="Cambria"/>
          <w:lang w:val="en-GB"/>
        </w:rPr>
        <w:t xml:space="preserve">support from GOARN Partner institutions. This request typically comes from </w:t>
      </w:r>
      <w:r w:rsidR="003E3165" w:rsidRPr="00DD644E">
        <w:rPr>
          <w:rFonts w:ascii="Cambria" w:hAnsi="Cambria"/>
          <w:lang w:val="en-GB"/>
        </w:rPr>
        <w:t>Incident Management Team (IMT)</w:t>
      </w:r>
      <w:r w:rsidR="005802E7" w:rsidRPr="00DD644E">
        <w:rPr>
          <w:rFonts w:ascii="Cambria" w:hAnsi="Cambria"/>
          <w:lang w:val="en-GB"/>
        </w:rPr>
        <w:t>.</w:t>
      </w:r>
      <w:r w:rsidR="00F11A78" w:rsidRPr="00DD644E">
        <w:rPr>
          <w:rFonts w:ascii="Cambria" w:hAnsi="Cambria"/>
          <w:lang w:val="en-GB"/>
        </w:rPr>
        <w:t xml:space="preserve"> </w:t>
      </w:r>
      <w:r w:rsidR="005802E7" w:rsidRPr="00DD644E">
        <w:rPr>
          <w:rFonts w:ascii="Cambria" w:hAnsi="Cambria"/>
          <w:lang w:val="en-GB"/>
        </w:rPr>
        <w:t xml:space="preserve">RFA has the following </w:t>
      </w:r>
      <w:r w:rsidR="003E3165" w:rsidRPr="00DD644E">
        <w:rPr>
          <w:rFonts w:ascii="Cambria" w:hAnsi="Cambria"/>
          <w:lang w:val="en-GB"/>
        </w:rPr>
        <w:t>structure</w:t>
      </w:r>
      <w:r w:rsidR="005802E7" w:rsidRPr="00DD644E">
        <w:rPr>
          <w:rFonts w:ascii="Cambria" w:hAnsi="Cambria"/>
          <w:lang w:val="en-GB"/>
        </w:rPr>
        <w:t>:</w:t>
      </w:r>
    </w:p>
    <w:p w14:paraId="255AAF08" w14:textId="77777777" w:rsidR="003E3165" w:rsidRPr="00DD644E" w:rsidRDefault="003E3165" w:rsidP="003E3165">
      <w:pPr>
        <w:jc w:val="both"/>
        <w:rPr>
          <w:rFonts w:ascii="Cambria" w:hAnsi="Cambria"/>
          <w:lang w:val="en-GB"/>
        </w:rPr>
      </w:pPr>
    </w:p>
    <w:p w14:paraId="22F99748" w14:textId="77777777" w:rsidR="005802E7" w:rsidRPr="00DD644E" w:rsidRDefault="005802E7" w:rsidP="003B464F">
      <w:pPr>
        <w:pStyle w:val="ListParagraph"/>
        <w:numPr>
          <w:ilvl w:val="0"/>
          <w:numId w:val="16"/>
        </w:numPr>
        <w:rPr>
          <w:rFonts w:ascii="Cambria" w:hAnsi="Cambria"/>
          <w:lang w:val="en-GB"/>
        </w:rPr>
      </w:pPr>
      <w:r w:rsidRPr="00DD644E">
        <w:rPr>
          <w:rFonts w:ascii="Cambria" w:hAnsi="Cambria"/>
          <w:lang w:val="en-GB"/>
        </w:rPr>
        <w:t>Background</w:t>
      </w:r>
      <w:r w:rsidR="003B464F" w:rsidRPr="00DD644E">
        <w:rPr>
          <w:rFonts w:ascii="Cambria" w:hAnsi="Cambria"/>
          <w:lang w:val="en-GB"/>
        </w:rPr>
        <w:t xml:space="preserve"> – situation update</w:t>
      </w:r>
    </w:p>
    <w:p w14:paraId="5C2D62AC" w14:textId="77777777" w:rsidR="005802E7" w:rsidRPr="00DD644E" w:rsidRDefault="003B464F" w:rsidP="003B464F">
      <w:pPr>
        <w:pStyle w:val="ListParagraph"/>
        <w:numPr>
          <w:ilvl w:val="0"/>
          <w:numId w:val="16"/>
        </w:numPr>
        <w:rPr>
          <w:rFonts w:ascii="Cambria" w:hAnsi="Cambria"/>
          <w:lang w:val="en-GB"/>
        </w:rPr>
      </w:pPr>
      <w:r w:rsidRPr="00DD644E">
        <w:rPr>
          <w:rFonts w:ascii="Cambria" w:hAnsi="Cambria"/>
          <w:lang w:val="en-GB"/>
        </w:rPr>
        <w:t>Outbreak response activities</w:t>
      </w:r>
    </w:p>
    <w:p w14:paraId="542F3F31" w14:textId="39B7B474" w:rsidR="005802E7" w:rsidRPr="00DD644E" w:rsidRDefault="005802E7" w:rsidP="003B464F">
      <w:pPr>
        <w:pStyle w:val="ListParagraph"/>
        <w:numPr>
          <w:ilvl w:val="0"/>
          <w:numId w:val="16"/>
        </w:numPr>
        <w:rPr>
          <w:rFonts w:ascii="Cambria" w:hAnsi="Cambria"/>
          <w:lang w:val="en-GB"/>
        </w:rPr>
      </w:pPr>
      <w:r w:rsidRPr="00DD644E">
        <w:rPr>
          <w:rFonts w:ascii="Cambria" w:hAnsi="Cambria"/>
          <w:lang w:val="en-GB"/>
        </w:rPr>
        <w:lastRenderedPageBreak/>
        <w:t>Request for assistance</w:t>
      </w:r>
      <w:r w:rsidR="007D0A65" w:rsidRPr="00DD644E">
        <w:rPr>
          <w:rFonts w:ascii="Cambria" w:hAnsi="Cambria"/>
          <w:lang w:val="en-GB"/>
        </w:rPr>
        <w:t xml:space="preserve"> </w:t>
      </w:r>
    </w:p>
    <w:p w14:paraId="33982B6B" w14:textId="77777777" w:rsidR="003B464F" w:rsidRPr="00DD644E" w:rsidRDefault="003B464F" w:rsidP="003B464F">
      <w:pPr>
        <w:pStyle w:val="ListParagraph"/>
        <w:numPr>
          <w:ilvl w:val="0"/>
          <w:numId w:val="16"/>
        </w:numPr>
        <w:rPr>
          <w:rFonts w:ascii="Cambria" w:hAnsi="Cambria"/>
          <w:lang w:val="en-GB"/>
        </w:rPr>
      </w:pPr>
      <w:r w:rsidRPr="00DD644E">
        <w:rPr>
          <w:rFonts w:ascii="Cambria" w:hAnsi="Cambria"/>
          <w:lang w:val="en-GB"/>
        </w:rPr>
        <w:t>Requirements</w:t>
      </w:r>
    </w:p>
    <w:p w14:paraId="6FC681EF" w14:textId="77777777" w:rsidR="003B464F" w:rsidRPr="00DD644E" w:rsidRDefault="003B464F" w:rsidP="003B464F">
      <w:pPr>
        <w:pStyle w:val="ListParagraph"/>
        <w:numPr>
          <w:ilvl w:val="0"/>
          <w:numId w:val="16"/>
        </w:numPr>
        <w:rPr>
          <w:rFonts w:ascii="Cambria" w:hAnsi="Cambria"/>
          <w:lang w:val="en-GB"/>
        </w:rPr>
      </w:pPr>
      <w:r w:rsidRPr="00DD644E">
        <w:rPr>
          <w:rFonts w:ascii="Cambria" w:hAnsi="Cambria"/>
          <w:lang w:val="en-GB"/>
        </w:rPr>
        <w:t>Instructions to apply</w:t>
      </w:r>
    </w:p>
    <w:p w14:paraId="2D739467" w14:textId="77777777" w:rsidR="003B464F" w:rsidRPr="00DD644E" w:rsidRDefault="003B464F" w:rsidP="003B464F">
      <w:pPr>
        <w:pStyle w:val="ListParagraph"/>
        <w:numPr>
          <w:ilvl w:val="0"/>
          <w:numId w:val="16"/>
        </w:numPr>
        <w:rPr>
          <w:rFonts w:ascii="Cambria" w:hAnsi="Cambria"/>
          <w:lang w:val="en-GB"/>
        </w:rPr>
      </w:pPr>
      <w:r w:rsidRPr="00DD644E">
        <w:rPr>
          <w:rFonts w:ascii="Cambria" w:hAnsi="Cambria"/>
          <w:lang w:val="en-GB"/>
        </w:rPr>
        <w:t>Operational contacts</w:t>
      </w:r>
    </w:p>
    <w:p w14:paraId="46110085" w14:textId="77777777" w:rsidR="002D2C69" w:rsidRPr="00DD644E" w:rsidRDefault="002D2C69" w:rsidP="002A3424">
      <w:pPr>
        <w:rPr>
          <w:rFonts w:ascii="Cambria" w:hAnsi="Cambria"/>
          <w:lang w:val="en-GB"/>
        </w:rPr>
      </w:pPr>
    </w:p>
    <w:p w14:paraId="154DC4A3" w14:textId="33032601" w:rsidR="00893572" w:rsidRPr="00DD644E" w:rsidRDefault="00563071" w:rsidP="001D3396">
      <w:pPr>
        <w:rPr>
          <w:rFonts w:ascii="Cambria" w:hAnsi="Cambria"/>
          <w:lang w:val="en-GB"/>
        </w:rPr>
      </w:pPr>
      <w:r w:rsidRPr="00DD644E">
        <w:rPr>
          <w:rFonts w:ascii="Cambria" w:hAnsi="Cambria"/>
          <w:lang w:val="en-GB"/>
        </w:rPr>
        <w:t>E</w:t>
      </w:r>
      <w:r w:rsidR="007D0A65" w:rsidRPr="00DD644E">
        <w:rPr>
          <w:rFonts w:ascii="Cambria" w:hAnsi="Cambria"/>
          <w:lang w:val="en-GB"/>
        </w:rPr>
        <w:t>nglish and French e</w:t>
      </w:r>
      <w:r w:rsidR="00F11A78" w:rsidRPr="00DD644E">
        <w:rPr>
          <w:rFonts w:ascii="Cambria" w:hAnsi="Cambria"/>
          <w:lang w:val="en-GB"/>
        </w:rPr>
        <w:t>xample</w:t>
      </w:r>
      <w:r w:rsidR="007D0A65" w:rsidRPr="00DD644E">
        <w:rPr>
          <w:rFonts w:ascii="Cambria" w:hAnsi="Cambria"/>
          <w:lang w:val="en-GB"/>
        </w:rPr>
        <w:t>s</w:t>
      </w:r>
      <w:r w:rsidR="00F11A78" w:rsidRPr="00DD644E">
        <w:rPr>
          <w:rFonts w:ascii="Cambria" w:hAnsi="Cambria"/>
          <w:lang w:val="en-GB"/>
        </w:rPr>
        <w:t xml:space="preserve"> of RFA</w:t>
      </w:r>
      <w:r w:rsidR="007D0A65" w:rsidRPr="00DD644E">
        <w:rPr>
          <w:rFonts w:ascii="Cambria" w:hAnsi="Cambria"/>
          <w:lang w:val="en-GB"/>
        </w:rPr>
        <w:t>s</w:t>
      </w:r>
      <w:r w:rsidR="00F11A78" w:rsidRPr="00DD644E">
        <w:rPr>
          <w:rFonts w:ascii="Cambria" w:hAnsi="Cambria"/>
          <w:lang w:val="en-GB"/>
        </w:rPr>
        <w:t xml:space="preserve"> </w:t>
      </w:r>
      <w:r w:rsidR="007D0A65" w:rsidRPr="00DD644E">
        <w:rPr>
          <w:rFonts w:ascii="Cambria" w:hAnsi="Cambria"/>
          <w:lang w:val="en-GB"/>
        </w:rPr>
        <w:t xml:space="preserve">are </w:t>
      </w:r>
      <w:r w:rsidR="00F11A78" w:rsidRPr="00DD644E">
        <w:rPr>
          <w:rFonts w:ascii="Cambria" w:hAnsi="Cambria"/>
          <w:lang w:val="en-GB"/>
        </w:rPr>
        <w:t>provided in</w:t>
      </w:r>
      <w:r w:rsidR="001D3396" w:rsidRPr="00DD644E">
        <w:rPr>
          <w:rFonts w:ascii="Cambria" w:hAnsi="Cambria"/>
          <w:lang w:val="en-GB"/>
        </w:rPr>
        <w:t xml:space="preserve"> Annex 1 </w:t>
      </w:r>
      <w:hyperlink w:anchor="_GOARN_Request_for" w:history="1">
        <w:r w:rsidR="001D3396" w:rsidRPr="00DD644E">
          <w:rPr>
            <w:rStyle w:val="Hyperlink"/>
            <w:rFonts w:ascii="Cambria" w:hAnsi="Cambria"/>
            <w:lang w:val="en-GB"/>
          </w:rPr>
          <w:t>GOARN Request for assistance</w:t>
        </w:r>
      </w:hyperlink>
      <w:r w:rsidR="00F11A78" w:rsidRPr="00DD644E">
        <w:rPr>
          <w:rFonts w:ascii="Cambria" w:hAnsi="Cambria"/>
          <w:lang w:val="en-GB"/>
        </w:rPr>
        <w:t>.</w:t>
      </w:r>
      <w:r w:rsidR="00857B8A" w:rsidRPr="00DD644E">
        <w:rPr>
          <w:rFonts w:ascii="Cambria" w:hAnsi="Cambria"/>
          <w:lang w:val="en-GB"/>
        </w:rPr>
        <w:t xml:space="preserve"> Sources for the above information include risk assessments, grading documents, response plans and situation reports. </w:t>
      </w:r>
    </w:p>
    <w:p w14:paraId="637D5E48" w14:textId="77777777" w:rsidR="00F11A78" w:rsidRPr="00DD644E" w:rsidRDefault="00F11A78" w:rsidP="002A3424">
      <w:pPr>
        <w:rPr>
          <w:rFonts w:ascii="Cambria" w:hAnsi="Cambria"/>
          <w:lang w:val="en-GB"/>
        </w:rPr>
      </w:pPr>
    </w:p>
    <w:p w14:paraId="5B96CB6B" w14:textId="555CC540" w:rsidR="00F70432" w:rsidRPr="00DD644E" w:rsidRDefault="00893572" w:rsidP="00F70432">
      <w:pPr>
        <w:jc w:val="both"/>
        <w:rPr>
          <w:rFonts w:ascii="Cambria" w:hAnsi="Cambria"/>
          <w:lang w:val="en-GB"/>
        </w:rPr>
      </w:pPr>
      <w:r w:rsidRPr="00DD644E">
        <w:rPr>
          <w:rFonts w:ascii="Cambria" w:hAnsi="Cambria"/>
          <w:lang w:val="en-GB"/>
        </w:rPr>
        <w:t>At the time when an RFA is created on the KP, OST member will also indicate</w:t>
      </w:r>
      <w:r w:rsidR="00F70432" w:rsidRPr="00DD644E">
        <w:rPr>
          <w:rFonts w:ascii="Cambria" w:hAnsi="Cambria"/>
          <w:lang w:val="en-GB"/>
        </w:rPr>
        <w:t>:</w:t>
      </w:r>
      <w:r w:rsidRPr="00DD644E">
        <w:rPr>
          <w:rFonts w:ascii="Cambria" w:hAnsi="Cambria"/>
          <w:lang w:val="en-GB"/>
        </w:rPr>
        <w:t xml:space="preserve"> </w:t>
      </w:r>
    </w:p>
    <w:p w14:paraId="4306AADA" w14:textId="1BA46D82" w:rsidR="00F70432" w:rsidRPr="00DD644E" w:rsidRDefault="00F70432" w:rsidP="00F70432">
      <w:pPr>
        <w:pStyle w:val="ListParagraph"/>
        <w:numPr>
          <w:ilvl w:val="0"/>
          <w:numId w:val="31"/>
        </w:numPr>
        <w:jc w:val="both"/>
        <w:rPr>
          <w:rFonts w:ascii="Cambria" w:hAnsi="Cambria"/>
          <w:lang w:val="en-GB"/>
        </w:rPr>
      </w:pPr>
      <w:r w:rsidRPr="00DD644E">
        <w:rPr>
          <w:rFonts w:ascii="Cambria" w:hAnsi="Cambria"/>
          <w:lang w:val="en-GB"/>
        </w:rPr>
        <w:t>L</w:t>
      </w:r>
      <w:r w:rsidR="00893572" w:rsidRPr="00DD644E">
        <w:rPr>
          <w:rFonts w:ascii="Cambria" w:hAnsi="Cambria"/>
          <w:lang w:val="en-GB"/>
        </w:rPr>
        <w:t>anguage requirements</w:t>
      </w:r>
      <w:r w:rsidR="00EF0B61">
        <w:rPr>
          <w:rFonts w:ascii="Cambria" w:hAnsi="Cambria"/>
          <w:lang w:val="en-GB"/>
        </w:rPr>
        <w:t xml:space="preserve"> </w:t>
      </w:r>
      <w:r w:rsidR="006F3CC3">
        <w:rPr>
          <w:rFonts w:ascii="Cambria" w:hAnsi="Cambria"/>
          <w:lang w:val="en-GB"/>
        </w:rPr>
        <w:t xml:space="preserve">(if a language is not essential, to maximise the number of candidates encourage that </w:t>
      </w:r>
      <w:r w:rsidR="006D31B4">
        <w:rPr>
          <w:rFonts w:ascii="Cambria" w:hAnsi="Cambria"/>
          <w:lang w:val="en-GB"/>
        </w:rPr>
        <w:t>fluency</w:t>
      </w:r>
      <w:r w:rsidR="006F3CC3">
        <w:rPr>
          <w:rFonts w:ascii="Cambria" w:hAnsi="Cambria"/>
          <w:lang w:val="en-GB"/>
        </w:rPr>
        <w:t xml:space="preserve"> should be </w:t>
      </w:r>
      <w:r w:rsidR="008035BE">
        <w:rPr>
          <w:rFonts w:ascii="Cambria" w:hAnsi="Cambria"/>
          <w:lang w:val="en-GB"/>
        </w:rPr>
        <w:t>‘</w:t>
      </w:r>
      <w:r w:rsidR="006F3CC3">
        <w:rPr>
          <w:rFonts w:ascii="Cambria" w:hAnsi="Cambria"/>
          <w:lang w:val="en-GB"/>
        </w:rPr>
        <w:t>desirable</w:t>
      </w:r>
      <w:r w:rsidR="008035BE">
        <w:rPr>
          <w:rFonts w:ascii="Cambria" w:hAnsi="Cambria"/>
          <w:lang w:val="en-GB"/>
        </w:rPr>
        <w:t>’</w:t>
      </w:r>
      <w:r w:rsidR="006F3CC3">
        <w:rPr>
          <w:rFonts w:ascii="Cambria" w:hAnsi="Cambria"/>
          <w:lang w:val="en-GB"/>
        </w:rPr>
        <w:t>, or that a particular level may be essential)</w:t>
      </w:r>
    </w:p>
    <w:p w14:paraId="71D54502" w14:textId="77777777" w:rsidR="00893572" w:rsidRPr="00DD644E" w:rsidRDefault="00F70432" w:rsidP="00F70432">
      <w:pPr>
        <w:pStyle w:val="ListParagraph"/>
        <w:numPr>
          <w:ilvl w:val="0"/>
          <w:numId w:val="31"/>
        </w:numPr>
        <w:jc w:val="both"/>
        <w:rPr>
          <w:rFonts w:ascii="Cambria" w:hAnsi="Cambria"/>
          <w:lang w:val="en-GB"/>
        </w:rPr>
      </w:pPr>
      <w:r w:rsidRPr="00DD644E">
        <w:rPr>
          <w:rFonts w:ascii="Cambria" w:hAnsi="Cambria"/>
          <w:lang w:val="en-GB"/>
        </w:rPr>
        <w:t xml:space="preserve">Areas of expertise </w:t>
      </w:r>
      <w:r w:rsidR="00893572" w:rsidRPr="00DD644E">
        <w:rPr>
          <w:rFonts w:ascii="Cambria" w:hAnsi="Cambria"/>
          <w:lang w:val="en-GB"/>
        </w:rPr>
        <w:t>relevant for the RFA.</w:t>
      </w:r>
    </w:p>
    <w:p w14:paraId="1DC55970" w14:textId="77777777" w:rsidR="00F11A78" w:rsidRPr="00DD644E" w:rsidRDefault="00F11A78" w:rsidP="002A3424">
      <w:pPr>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68"/>
        <w:gridCol w:w="8502"/>
      </w:tblGrid>
      <w:tr w:rsidR="00B538A9" w:rsidRPr="00EB6D0E" w14:paraId="57F79EF9" w14:textId="77777777" w:rsidTr="00F40C7A">
        <w:trPr>
          <w:trHeight w:val="1247"/>
        </w:trPr>
        <w:tc>
          <w:tcPr>
            <w:tcW w:w="569" w:type="dxa"/>
            <w:shd w:val="clear" w:color="auto" w:fill="auto"/>
            <w:vAlign w:val="center"/>
          </w:tcPr>
          <w:p w14:paraId="3704CCF8" w14:textId="77777777" w:rsidR="00B538A9" w:rsidRPr="00DD644E" w:rsidRDefault="00B538A9" w:rsidP="00F40C7A">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4E38112C" w14:textId="422E9153" w:rsidR="00B538A9" w:rsidRPr="00DD644E" w:rsidRDefault="00B538A9" w:rsidP="00563071">
            <w:pPr>
              <w:pStyle w:val="Tableimportantwording"/>
              <w:rPr>
                <w:rFonts w:ascii="Cambria" w:hAnsi="Cambria"/>
              </w:rPr>
            </w:pPr>
            <w:r w:rsidRPr="00DD644E">
              <w:rPr>
                <w:rFonts w:ascii="Cambria" w:hAnsi="Cambria"/>
              </w:rPr>
              <w:t>RFA should be drafted as early as possible and shared with the IMT team in HQ, RO and CO for input and clearance</w:t>
            </w:r>
            <w:r w:rsidR="007D0A65" w:rsidRPr="00DD644E">
              <w:rPr>
                <w:rFonts w:ascii="Cambria" w:hAnsi="Cambria"/>
              </w:rPr>
              <w:t xml:space="preserve"> with stipulated timelines which default to send if no objections</w:t>
            </w:r>
            <w:r w:rsidRPr="00DD644E">
              <w:rPr>
                <w:rFonts w:ascii="Cambria" w:hAnsi="Cambria"/>
              </w:rPr>
              <w:t xml:space="preserve">. </w:t>
            </w:r>
            <w:r w:rsidR="007D0A65" w:rsidRPr="00DD644E">
              <w:rPr>
                <w:rFonts w:ascii="Cambria" w:hAnsi="Cambria"/>
              </w:rPr>
              <w:t xml:space="preserve">    </w:t>
            </w:r>
          </w:p>
        </w:tc>
      </w:tr>
    </w:tbl>
    <w:p w14:paraId="519A9611" w14:textId="77777777" w:rsidR="00B538A9" w:rsidRPr="00DD644E" w:rsidRDefault="00B538A9" w:rsidP="002A3424">
      <w:pPr>
        <w:rPr>
          <w:rFonts w:ascii="Cambria" w:hAnsi="Cambria"/>
          <w:lang w:val="en-GB"/>
        </w:rPr>
      </w:pPr>
    </w:p>
    <w:p w14:paraId="327BDB53" w14:textId="1C24B2C5" w:rsidR="008F1726" w:rsidRPr="00DD644E" w:rsidRDefault="00F70432" w:rsidP="00563071">
      <w:pPr>
        <w:jc w:val="both"/>
        <w:rPr>
          <w:rFonts w:ascii="Cambria" w:hAnsi="Cambria"/>
          <w:lang w:val="en-GB"/>
        </w:rPr>
      </w:pPr>
      <w:r w:rsidRPr="00DD644E">
        <w:rPr>
          <w:rFonts w:ascii="Cambria" w:hAnsi="Cambria"/>
          <w:lang w:val="en-GB"/>
        </w:rPr>
        <w:t xml:space="preserve">After saving an </w:t>
      </w:r>
      <w:r w:rsidR="008F1726" w:rsidRPr="00DD644E">
        <w:rPr>
          <w:rFonts w:ascii="Cambria" w:hAnsi="Cambria"/>
          <w:lang w:val="en-GB"/>
        </w:rPr>
        <w:t>RFA on the GOARN Knowledge platform</w:t>
      </w:r>
      <w:r w:rsidRPr="00DD644E">
        <w:rPr>
          <w:rFonts w:ascii="Cambria" w:hAnsi="Cambria"/>
          <w:lang w:val="en-GB"/>
        </w:rPr>
        <w:t xml:space="preserve">, </w:t>
      </w:r>
      <w:r w:rsidR="008B5CEE" w:rsidRPr="00DD644E">
        <w:rPr>
          <w:rFonts w:ascii="Cambria" w:hAnsi="Cambria"/>
          <w:lang w:val="en-GB"/>
        </w:rPr>
        <w:t xml:space="preserve">GOARN administrator will </w:t>
      </w:r>
      <w:r w:rsidR="008F1726" w:rsidRPr="00DD644E">
        <w:rPr>
          <w:rFonts w:ascii="Cambria" w:hAnsi="Cambria"/>
          <w:lang w:val="en-GB"/>
        </w:rPr>
        <w:t>sen</w:t>
      </w:r>
      <w:r w:rsidRPr="00DD644E">
        <w:rPr>
          <w:rFonts w:ascii="Cambria" w:hAnsi="Cambria"/>
          <w:lang w:val="en-GB"/>
        </w:rPr>
        <w:t xml:space="preserve">d </w:t>
      </w:r>
      <w:r w:rsidR="00563071" w:rsidRPr="00DD644E">
        <w:rPr>
          <w:rFonts w:ascii="Cambria" w:hAnsi="Cambria"/>
          <w:lang w:val="en-GB"/>
        </w:rPr>
        <w:t xml:space="preserve">it </w:t>
      </w:r>
      <w:r w:rsidR="008F1726" w:rsidRPr="00DD644E">
        <w:rPr>
          <w:rFonts w:ascii="Cambria" w:hAnsi="Cambria"/>
          <w:lang w:val="en-GB"/>
        </w:rPr>
        <w:t xml:space="preserve">via email to all focal points in GOARN Partner institutions. </w:t>
      </w:r>
      <w:r w:rsidRPr="00DD644E">
        <w:rPr>
          <w:rFonts w:ascii="Cambria" w:hAnsi="Cambria"/>
          <w:lang w:val="en-GB"/>
        </w:rPr>
        <w:t xml:space="preserve">This step is not mandatory and the emailing of the RFA can be triggered at the later point. </w:t>
      </w:r>
    </w:p>
    <w:p w14:paraId="5499CE20" w14:textId="77777777" w:rsidR="008F1726" w:rsidRPr="00DD644E" w:rsidRDefault="008F1726" w:rsidP="008F1726">
      <w:pPr>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68"/>
        <w:gridCol w:w="8502"/>
      </w:tblGrid>
      <w:tr w:rsidR="008F1726" w:rsidRPr="00EB6D0E" w14:paraId="11D57B2A" w14:textId="77777777" w:rsidTr="00B13B60">
        <w:trPr>
          <w:trHeight w:val="1247"/>
        </w:trPr>
        <w:tc>
          <w:tcPr>
            <w:tcW w:w="569" w:type="dxa"/>
            <w:shd w:val="clear" w:color="auto" w:fill="auto"/>
            <w:vAlign w:val="center"/>
          </w:tcPr>
          <w:p w14:paraId="2B858CB3" w14:textId="77777777" w:rsidR="008F1726" w:rsidRPr="00DD644E" w:rsidRDefault="008F1726" w:rsidP="00C04BF8">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3D737828" w14:textId="77777777" w:rsidR="008F1726" w:rsidRPr="00DD644E" w:rsidRDefault="008F1726" w:rsidP="005312F6">
            <w:pPr>
              <w:pStyle w:val="Tableimportantwording"/>
              <w:rPr>
                <w:rFonts w:ascii="Cambria" w:hAnsi="Cambria"/>
              </w:rPr>
            </w:pPr>
            <w:r w:rsidRPr="00DD644E">
              <w:rPr>
                <w:rFonts w:ascii="Cambria" w:hAnsi="Cambria"/>
              </w:rPr>
              <w:t xml:space="preserve">RFA </w:t>
            </w:r>
            <w:r w:rsidR="009E4BFB" w:rsidRPr="00DD644E">
              <w:rPr>
                <w:rFonts w:ascii="Cambria" w:hAnsi="Cambria"/>
              </w:rPr>
              <w:t>email</w:t>
            </w:r>
            <w:r w:rsidRPr="00DD644E">
              <w:rPr>
                <w:rFonts w:ascii="Cambria" w:hAnsi="Cambria"/>
              </w:rPr>
              <w:t xml:space="preserve"> contains </w:t>
            </w:r>
            <w:r w:rsidR="003E3165" w:rsidRPr="00DD644E">
              <w:rPr>
                <w:rFonts w:ascii="Cambria" w:hAnsi="Cambria"/>
              </w:rPr>
              <w:t xml:space="preserve">“Click here to apply” </w:t>
            </w:r>
            <w:r w:rsidRPr="00DD644E">
              <w:rPr>
                <w:rFonts w:ascii="Cambria" w:hAnsi="Cambria"/>
              </w:rPr>
              <w:t xml:space="preserve">link which is specific for the operation </w:t>
            </w:r>
            <w:r w:rsidRPr="00DD644E">
              <w:rPr>
                <w:rFonts w:ascii="Cambria" w:hAnsi="Cambria"/>
                <w:u w:val="single"/>
              </w:rPr>
              <w:t>and</w:t>
            </w:r>
            <w:r w:rsidRPr="00DD644E">
              <w:rPr>
                <w:rFonts w:ascii="Cambria" w:hAnsi="Cambria"/>
              </w:rPr>
              <w:t xml:space="preserve"> recipient of the </w:t>
            </w:r>
            <w:r w:rsidR="009E4BFB" w:rsidRPr="00DD644E">
              <w:rPr>
                <w:rFonts w:ascii="Cambria" w:hAnsi="Cambria"/>
              </w:rPr>
              <w:t>email</w:t>
            </w:r>
            <w:r w:rsidRPr="00DD644E">
              <w:rPr>
                <w:rFonts w:ascii="Cambria" w:hAnsi="Cambria"/>
              </w:rPr>
              <w:t xml:space="preserve">. This ensures </w:t>
            </w:r>
            <w:r w:rsidR="003E3165" w:rsidRPr="00DD644E">
              <w:rPr>
                <w:rFonts w:ascii="Cambria" w:hAnsi="Cambria"/>
              </w:rPr>
              <w:t xml:space="preserve">that </w:t>
            </w:r>
            <w:r w:rsidRPr="00DD644E">
              <w:rPr>
                <w:rFonts w:ascii="Cambria" w:hAnsi="Cambria"/>
              </w:rPr>
              <w:t>KP automatically identifies home institution</w:t>
            </w:r>
            <w:r w:rsidR="003E3165" w:rsidRPr="00DD644E">
              <w:rPr>
                <w:rFonts w:ascii="Cambria" w:hAnsi="Cambria"/>
              </w:rPr>
              <w:t>, focal point</w:t>
            </w:r>
            <w:r w:rsidRPr="00DD644E">
              <w:rPr>
                <w:rFonts w:ascii="Cambria" w:hAnsi="Cambria"/>
              </w:rPr>
              <w:t xml:space="preserve"> and operation for all experts who provide their offer of support using the link from the </w:t>
            </w:r>
            <w:r w:rsidR="00563071" w:rsidRPr="00DD644E">
              <w:rPr>
                <w:rFonts w:ascii="Cambria" w:hAnsi="Cambria"/>
              </w:rPr>
              <w:t xml:space="preserve">RFA </w:t>
            </w:r>
            <w:r w:rsidR="009E4BFB" w:rsidRPr="00DD644E">
              <w:rPr>
                <w:rFonts w:ascii="Cambria" w:hAnsi="Cambria"/>
              </w:rPr>
              <w:t>email</w:t>
            </w:r>
            <w:r w:rsidRPr="00DD644E">
              <w:rPr>
                <w:rFonts w:ascii="Cambria" w:hAnsi="Cambria"/>
              </w:rPr>
              <w:t>.</w:t>
            </w:r>
          </w:p>
        </w:tc>
      </w:tr>
    </w:tbl>
    <w:p w14:paraId="45E2AB90" w14:textId="77777777" w:rsidR="008F1726" w:rsidRPr="00DD644E" w:rsidRDefault="008F1726" w:rsidP="008F1726">
      <w:pPr>
        <w:rPr>
          <w:rFonts w:ascii="Cambria" w:hAnsi="Cambria"/>
          <w:lang w:val="en-GB"/>
        </w:rPr>
      </w:pPr>
    </w:p>
    <w:p w14:paraId="23DC7AB9" w14:textId="2357FB1E" w:rsidR="00411808" w:rsidRPr="00DD644E" w:rsidRDefault="003E3165" w:rsidP="00D935D1">
      <w:pPr>
        <w:jc w:val="both"/>
        <w:rPr>
          <w:rFonts w:ascii="Cambria" w:hAnsi="Cambria"/>
          <w:lang w:val="en-GB"/>
        </w:rPr>
      </w:pPr>
      <w:r w:rsidRPr="00DD644E">
        <w:rPr>
          <w:rFonts w:ascii="Cambria" w:hAnsi="Cambria"/>
          <w:lang w:val="en-GB"/>
        </w:rPr>
        <w:t xml:space="preserve">Occasionally </w:t>
      </w:r>
      <w:r w:rsidR="00411808" w:rsidRPr="00DD644E">
        <w:rPr>
          <w:rFonts w:ascii="Cambria" w:hAnsi="Cambria"/>
          <w:lang w:val="en-GB"/>
        </w:rPr>
        <w:t xml:space="preserve">GOARN RFA has to be sent early with limited information to start collating offers at </w:t>
      </w:r>
      <w:r w:rsidRPr="00DD644E">
        <w:rPr>
          <w:rFonts w:ascii="Cambria" w:hAnsi="Cambria"/>
          <w:lang w:val="en-GB"/>
        </w:rPr>
        <w:t xml:space="preserve">the </w:t>
      </w:r>
      <w:r w:rsidR="00411808" w:rsidRPr="00DD644E">
        <w:rPr>
          <w:rFonts w:ascii="Cambria" w:hAnsi="Cambria"/>
          <w:lang w:val="en-GB"/>
        </w:rPr>
        <w:t xml:space="preserve">early stage of </w:t>
      </w:r>
      <w:r w:rsidRPr="00DD644E">
        <w:rPr>
          <w:rFonts w:ascii="Cambria" w:hAnsi="Cambria"/>
          <w:lang w:val="en-GB"/>
        </w:rPr>
        <w:t xml:space="preserve">the response </w:t>
      </w:r>
      <w:r w:rsidR="00411808" w:rsidRPr="00DD644E">
        <w:rPr>
          <w:rFonts w:ascii="Cambria" w:hAnsi="Cambria"/>
          <w:lang w:val="en-GB"/>
        </w:rPr>
        <w:t xml:space="preserve">operation. In these situations OST will issue a </w:t>
      </w:r>
      <w:r w:rsidR="00411808" w:rsidRPr="00DD644E">
        <w:rPr>
          <w:rFonts w:ascii="Cambria" w:hAnsi="Cambria"/>
          <w:i/>
          <w:iCs/>
          <w:lang w:val="en-GB"/>
        </w:rPr>
        <w:t>Preliminary call of support</w:t>
      </w:r>
      <w:r w:rsidR="00411808" w:rsidRPr="00DD644E">
        <w:rPr>
          <w:rFonts w:ascii="Cambria" w:hAnsi="Cambria"/>
          <w:lang w:val="en-GB"/>
        </w:rPr>
        <w:t xml:space="preserve">, which has identical structure as </w:t>
      </w:r>
      <w:r w:rsidR="00563071" w:rsidRPr="00DD644E">
        <w:rPr>
          <w:rFonts w:ascii="Cambria" w:hAnsi="Cambria"/>
          <w:lang w:val="en-GB"/>
        </w:rPr>
        <w:t xml:space="preserve">the </w:t>
      </w:r>
      <w:r w:rsidR="00411808" w:rsidRPr="00DD644E">
        <w:rPr>
          <w:rFonts w:ascii="Cambria" w:hAnsi="Cambria"/>
          <w:lang w:val="en-GB"/>
        </w:rPr>
        <w:t xml:space="preserve">RFA. Preliminary call of support is emailed to all focal points in the same </w:t>
      </w:r>
      <w:r w:rsidR="00D935D1" w:rsidRPr="00DD644E">
        <w:rPr>
          <w:rFonts w:ascii="Cambria" w:hAnsi="Cambria"/>
          <w:lang w:val="en-GB"/>
        </w:rPr>
        <w:t>way</w:t>
      </w:r>
      <w:r w:rsidR="00411808" w:rsidRPr="00DD644E">
        <w:rPr>
          <w:rFonts w:ascii="Cambria" w:hAnsi="Cambria"/>
          <w:lang w:val="en-GB"/>
        </w:rPr>
        <w:t xml:space="preserve"> as the RFA. </w:t>
      </w:r>
    </w:p>
    <w:p w14:paraId="5C5CC2A7" w14:textId="77777777" w:rsidR="00411808" w:rsidRPr="00DD644E" w:rsidRDefault="00411808" w:rsidP="008F1726">
      <w:pPr>
        <w:rPr>
          <w:rFonts w:ascii="Cambria" w:hAnsi="Cambria"/>
          <w:lang w:val="en-GB"/>
        </w:rPr>
      </w:pPr>
    </w:p>
    <w:p w14:paraId="6DA46A64" w14:textId="77777777" w:rsidR="00B538A9" w:rsidRPr="00DD644E" w:rsidRDefault="00B538A9" w:rsidP="008F1726">
      <w:pPr>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68"/>
        <w:gridCol w:w="8502"/>
      </w:tblGrid>
      <w:tr w:rsidR="00B538A9" w:rsidRPr="00EB6D0E" w14:paraId="4D76BADE" w14:textId="77777777" w:rsidTr="00F40C7A">
        <w:trPr>
          <w:trHeight w:val="1247"/>
        </w:trPr>
        <w:tc>
          <w:tcPr>
            <w:tcW w:w="569" w:type="dxa"/>
            <w:shd w:val="clear" w:color="auto" w:fill="auto"/>
            <w:vAlign w:val="center"/>
          </w:tcPr>
          <w:p w14:paraId="5792637B" w14:textId="77777777" w:rsidR="00B538A9" w:rsidRPr="00DD644E" w:rsidRDefault="00B538A9" w:rsidP="00F40C7A">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25FF47EB" w14:textId="77777777" w:rsidR="00B538A9" w:rsidRPr="00DD644E" w:rsidRDefault="00B538A9" w:rsidP="009E4BFB">
            <w:pPr>
              <w:pStyle w:val="Tableimportantwording"/>
              <w:rPr>
                <w:rFonts w:ascii="Cambria" w:hAnsi="Cambria"/>
              </w:rPr>
            </w:pPr>
            <w:r w:rsidRPr="00DD644E">
              <w:rPr>
                <w:rFonts w:ascii="Cambria" w:hAnsi="Cambria"/>
              </w:rPr>
              <w:t xml:space="preserve">GOARN KP has scheduled process to send an </w:t>
            </w:r>
            <w:r w:rsidR="009E4BFB" w:rsidRPr="00DD644E">
              <w:rPr>
                <w:rFonts w:ascii="Cambria" w:hAnsi="Cambria"/>
              </w:rPr>
              <w:t>email</w:t>
            </w:r>
            <w:r w:rsidRPr="00DD644E">
              <w:rPr>
                <w:rFonts w:ascii="Cambria" w:hAnsi="Cambria"/>
              </w:rPr>
              <w:t xml:space="preserve"> and in runs in regular intervals. </w:t>
            </w:r>
            <w:r w:rsidR="009E4BFB" w:rsidRPr="00DD644E">
              <w:rPr>
                <w:rFonts w:ascii="Cambria" w:hAnsi="Cambria"/>
              </w:rPr>
              <w:t>Email</w:t>
            </w:r>
            <w:r w:rsidRPr="00DD644E">
              <w:rPr>
                <w:rFonts w:ascii="Cambria" w:hAnsi="Cambria"/>
              </w:rPr>
              <w:t xml:space="preserve"> sending should only be initiated only once to avoid multiple emails with the RFA.</w:t>
            </w:r>
          </w:p>
        </w:tc>
      </w:tr>
    </w:tbl>
    <w:p w14:paraId="5EEBAED6" w14:textId="77777777" w:rsidR="00B538A9" w:rsidRPr="00DD644E" w:rsidRDefault="00B538A9" w:rsidP="008F1726">
      <w:pPr>
        <w:rPr>
          <w:rFonts w:ascii="Cambria" w:hAnsi="Cambria"/>
          <w:lang w:val="en-GB"/>
        </w:rPr>
      </w:pPr>
    </w:p>
    <w:p w14:paraId="129F3FEE" w14:textId="77777777" w:rsidR="00F11A78" w:rsidRPr="00DD644E" w:rsidRDefault="00411808" w:rsidP="00860910">
      <w:pPr>
        <w:jc w:val="both"/>
        <w:rPr>
          <w:rFonts w:ascii="Cambria" w:hAnsi="Cambria"/>
          <w:lang w:val="en-GB"/>
        </w:rPr>
      </w:pPr>
      <w:r w:rsidRPr="00DD644E">
        <w:rPr>
          <w:rFonts w:ascii="Cambria" w:hAnsi="Cambria"/>
          <w:lang w:val="en-GB"/>
        </w:rPr>
        <w:t xml:space="preserve">In addition, in rare instances </w:t>
      </w:r>
      <w:r w:rsidR="00F11A78" w:rsidRPr="00DD644E">
        <w:rPr>
          <w:rFonts w:ascii="Cambria" w:hAnsi="Cambria"/>
          <w:lang w:val="en-GB"/>
        </w:rPr>
        <w:t xml:space="preserve">GOARN OST </w:t>
      </w:r>
      <w:r w:rsidR="009E4BFB" w:rsidRPr="00DD644E">
        <w:rPr>
          <w:rFonts w:ascii="Cambria" w:hAnsi="Cambria"/>
          <w:lang w:val="en-GB"/>
        </w:rPr>
        <w:t xml:space="preserve">may </w:t>
      </w:r>
      <w:r w:rsidR="00F11A78" w:rsidRPr="00DD644E">
        <w:rPr>
          <w:rFonts w:ascii="Cambria" w:hAnsi="Cambria"/>
          <w:lang w:val="en-GB"/>
        </w:rPr>
        <w:t xml:space="preserve">support deployment of selected </w:t>
      </w:r>
      <w:r w:rsidR="008F1726" w:rsidRPr="00DD644E">
        <w:rPr>
          <w:rFonts w:ascii="Cambria" w:hAnsi="Cambria"/>
          <w:lang w:val="en-GB"/>
        </w:rPr>
        <w:t>experts</w:t>
      </w:r>
      <w:r w:rsidR="00F11A78" w:rsidRPr="00DD644E">
        <w:rPr>
          <w:rFonts w:ascii="Cambria" w:hAnsi="Cambria"/>
          <w:lang w:val="en-GB"/>
        </w:rPr>
        <w:t xml:space="preserve"> for</w:t>
      </w:r>
      <w:r w:rsidRPr="00DD644E">
        <w:rPr>
          <w:rFonts w:ascii="Cambria" w:hAnsi="Cambria"/>
          <w:lang w:val="en-GB"/>
        </w:rPr>
        <w:t xml:space="preserve"> specific operation(s)</w:t>
      </w:r>
      <w:r w:rsidR="00F11A78" w:rsidRPr="00DD644E">
        <w:rPr>
          <w:rFonts w:ascii="Cambria" w:hAnsi="Cambria"/>
          <w:lang w:val="en-GB"/>
        </w:rPr>
        <w:t xml:space="preserve">. In these situations, an RFA-like placeholder is </w:t>
      </w:r>
      <w:r w:rsidR="008F1726" w:rsidRPr="00DD644E">
        <w:rPr>
          <w:rFonts w:ascii="Cambria" w:hAnsi="Cambria"/>
          <w:lang w:val="en-GB"/>
        </w:rPr>
        <w:t xml:space="preserve">created on the knowledge platform without </w:t>
      </w:r>
      <w:r w:rsidR="009E4BFB" w:rsidRPr="00DD644E">
        <w:rPr>
          <w:rFonts w:ascii="Cambria" w:hAnsi="Cambria"/>
          <w:lang w:val="en-GB"/>
        </w:rPr>
        <w:t>email</w:t>
      </w:r>
      <w:r w:rsidR="008F1726" w:rsidRPr="00DD644E">
        <w:rPr>
          <w:rFonts w:ascii="Cambria" w:hAnsi="Cambria"/>
          <w:lang w:val="en-GB"/>
        </w:rPr>
        <w:t xml:space="preserve"> sending.</w:t>
      </w:r>
      <w:r w:rsidR="00F70432" w:rsidRPr="00DD644E">
        <w:rPr>
          <w:rFonts w:ascii="Cambria" w:hAnsi="Cambria"/>
          <w:lang w:val="en-GB"/>
        </w:rPr>
        <w:t xml:space="preserve"> In these situations the placeholder should have proper subject line, and body should provide necessary details </w:t>
      </w:r>
      <w:r w:rsidR="00812954" w:rsidRPr="00DD644E">
        <w:rPr>
          <w:rFonts w:ascii="Cambria" w:hAnsi="Cambria"/>
          <w:lang w:val="en-GB"/>
        </w:rPr>
        <w:t xml:space="preserve">explaining </w:t>
      </w:r>
      <w:r w:rsidR="00F70432" w:rsidRPr="00DD644E">
        <w:rPr>
          <w:rFonts w:ascii="Cambria" w:hAnsi="Cambria"/>
          <w:lang w:val="en-GB"/>
        </w:rPr>
        <w:t>arrangements made</w:t>
      </w:r>
      <w:r w:rsidR="00812954" w:rsidRPr="00DD644E">
        <w:rPr>
          <w:rFonts w:ascii="Cambria" w:hAnsi="Cambria"/>
          <w:lang w:val="en-GB"/>
        </w:rPr>
        <w:t xml:space="preserve"> for these deployments</w:t>
      </w:r>
      <w:r w:rsidR="00F70432" w:rsidRPr="00DD644E">
        <w:rPr>
          <w:rFonts w:ascii="Cambria" w:hAnsi="Cambria"/>
          <w:lang w:val="en-GB"/>
        </w:rPr>
        <w:t xml:space="preserve">. </w:t>
      </w:r>
    </w:p>
    <w:p w14:paraId="02644E6E" w14:textId="77777777" w:rsidR="00411808" w:rsidRPr="00DD644E" w:rsidRDefault="00411808" w:rsidP="00F70432">
      <w:pPr>
        <w:jc w:val="both"/>
        <w:rPr>
          <w:rFonts w:ascii="Cambria" w:hAnsi="Cambria"/>
          <w:lang w:val="en-GB"/>
        </w:rPr>
      </w:pPr>
    </w:p>
    <w:p w14:paraId="5D217194" w14:textId="77777777" w:rsidR="00786FF0" w:rsidRPr="00DD644E" w:rsidRDefault="002A3424" w:rsidP="000B0AD0">
      <w:pPr>
        <w:pStyle w:val="Heading3"/>
        <w:rPr>
          <w:lang w:val="en-GB"/>
        </w:rPr>
      </w:pPr>
      <w:bookmarkStart w:id="50" w:name="_Toc16539014"/>
      <w:r w:rsidRPr="00DD644E">
        <w:rPr>
          <w:lang w:val="en-GB"/>
        </w:rPr>
        <w:lastRenderedPageBreak/>
        <w:t>O</w:t>
      </w:r>
      <w:r w:rsidR="00786FF0" w:rsidRPr="00DD644E">
        <w:rPr>
          <w:lang w:val="en-GB"/>
        </w:rPr>
        <w:t>ffers</w:t>
      </w:r>
      <w:r w:rsidRPr="00DD644E">
        <w:rPr>
          <w:lang w:val="en-GB"/>
        </w:rPr>
        <w:t xml:space="preserve"> of support from GOARN partners</w:t>
      </w:r>
      <w:bookmarkEnd w:id="50"/>
    </w:p>
    <w:p w14:paraId="670F2DA2" w14:textId="77777777" w:rsidR="00786FF0" w:rsidRPr="00DD644E" w:rsidRDefault="00786FF0" w:rsidP="00860910">
      <w:pPr>
        <w:rPr>
          <w:rFonts w:ascii="Cambria" w:hAnsi="Cambria"/>
          <w:lang w:val="en-GB"/>
        </w:rPr>
      </w:pPr>
      <w:r w:rsidRPr="00DD644E">
        <w:rPr>
          <w:rFonts w:ascii="Cambria" w:hAnsi="Cambria"/>
          <w:lang w:val="en-GB"/>
        </w:rPr>
        <w:t>All offers of support from GOARN partners are submitted through GOARN knowledge platform. There are 3 ways to submit offer</w:t>
      </w:r>
      <w:r w:rsidR="00A13E3F" w:rsidRPr="00DD644E">
        <w:rPr>
          <w:rFonts w:ascii="Cambria" w:hAnsi="Cambria"/>
          <w:lang w:val="en-GB"/>
        </w:rPr>
        <w:t xml:space="preserve"> to an ongoing RFA</w:t>
      </w:r>
      <w:r w:rsidRPr="00DD644E">
        <w:rPr>
          <w:rFonts w:ascii="Cambria" w:hAnsi="Cambria"/>
          <w:lang w:val="en-GB"/>
        </w:rPr>
        <w:t>:</w:t>
      </w:r>
    </w:p>
    <w:p w14:paraId="4C567BCA" w14:textId="77777777" w:rsidR="00786FF0" w:rsidRPr="00DD644E" w:rsidRDefault="00786FF0" w:rsidP="003E3165">
      <w:pPr>
        <w:pStyle w:val="ListParagraph"/>
        <w:numPr>
          <w:ilvl w:val="0"/>
          <w:numId w:val="19"/>
        </w:numPr>
        <w:jc w:val="both"/>
        <w:rPr>
          <w:rFonts w:ascii="Cambria" w:hAnsi="Cambria"/>
          <w:lang w:val="en-GB"/>
        </w:rPr>
      </w:pPr>
      <w:r w:rsidRPr="00DD644E">
        <w:rPr>
          <w:rFonts w:ascii="Cambria" w:hAnsi="Cambria"/>
          <w:b/>
          <w:bCs/>
          <w:lang w:val="en-GB"/>
        </w:rPr>
        <w:t>As a GOARN focal point in partner institution</w:t>
      </w:r>
      <w:r w:rsidR="00893572" w:rsidRPr="00DD644E">
        <w:rPr>
          <w:rFonts w:ascii="Cambria" w:hAnsi="Cambria"/>
          <w:b/>
          <w:bCs/>
          <w:lang w:val="en-GB"/>
        </w:rPr>
        <w:t xml:space="preserve"> – </w:t>
      </w:r>
      <w:r w:rsidR="00814AC5" w:rsidRPr="00DD644E">
        <w:rPr>
          <w:rFonts w:ascii="Cambria" w:hAnsi="Cambria"/>
          <w:b/>
          <w:bCs/>
          <w:lang w:val="en-GB"/>
        </w:rPr>
        <w:t>submitting</w:t>
      </w:r>
      <w:r w:rsidR="00893572" w:rsidRPr="00DD644E">
        <w:rPr>
          <w:rFonts w:ascii="Cambria" w:hAnsi="Cambria"/>
          <w:b/>
          <w:bCs/>
          <w:lang w:val="en-GB"/>
        </w:rPr>
        <w:t xml:space="preserve"> offer for </w:t>
      </w:r>
      <w:r w:rsidR="00814AC5" w:rsidRPr="00DD644E">
        <w:rPr>
          <w:rFonts w:ascii="Cambria" w:hAnsi="Cambria"/>
          <w:b/>
          <w:bCs/>
          <w:lang w:val="en-GB"/>
        </w:rPr>
        <w:t>others</w:t>
      </w:r>
      <w:r w:rsidRPr="00DD644E">
        <w:rPr>
          <w:rFonts w:ascii="Cambria" w:hAnsi="Cambria"/>
          <w:lang w:val="en-GB"/>
        </w:rPr>
        <w:t xml:space="preserve">: by logging in to the platform, using </w:t>
      </w:r>
      <w:r w:rsidRPr="00DD644E">
        <w:rPr>
          <w:rStyle w:val="KPActionChar"/>
          <w:rFonts w:ascii="Cambria" w:hAnsi="Cambria"/>
        </w:rPr>
        <w:t>Submit offer</w:t>
      </w:r>
      <w:r w:rsidRPr="00DD644E">
        <w:rPr>
          <w:rFonts w:ascii="Cambria" w:hAnsi="Cambria"/>
          <w:lang w:val="en-GB"/>
        </w:rPr>
        <w:t xml:space="preserve"> feature</w:t>
      </w:r>
      <w:r w:rsidR="008F1726" w:rsidRPr="00DD644E">
        <w:rPr>
          <w:rFonts w:ascii="Cambria" w:hAnsi="Cambria"/>
          <w:lang w:val="en-GB"/>
        </w:rPr>
        <w:t xml:space="preserve"> on operations detail page</w:t>
      </w:r>
      <w:r w:rsidR="00893572" w:rsidRPr="00DD644E">
        <w:rPr>
          <w:rFonts w:ascii="Cambria" w:hAnsi="Cambria"/>
          <w:lang w:val="en-GB"/>
        </w:rPr>
        <w:t xml:space="preserve">, choosing </w:t>
      </w:r>
      <w:r w:rsidR="00893572" w:rsidRPr="00DD644E">
        <w:rPr>
          <w:rStyle w:val="KPActionChar"/>
          <w:rFonts w:ascii="Cambria" w:hAnsi="Cambria"/>
        </w:rPr>
        <w:t>Others (not self)</w:t>
      </w:r>
      <w:r w:rsidR="00893572" w:rsidRPr="00DD644E">
        <w:rPr>
          <w:rFonts w:ascii="Cambria" w:hAnsi="Cambria"/>
          <w:lang w:val="en-GB"/>
        </w:rPr>
        <w:t xml:space="preserve"> </w:t>
      </w:r>
      <w:r w:rsidRPr="00DD644E">
        <w:rPr>
          <w:rFonts w:ascii="Cambria" w:hAnsi="Cambria"/>
          <w:lang w:val="en-GB"/>
        </w:rPr>
        <w:t>and adding details for the expert. This feature is useful when submitting offers on someone else’s behalf</w:t>
      </w:r>
      <w:r w:rsidR="003E3165" w:rsidRPr="00DD644E">
        <w:rPr>
          <w:rFonts w:ascii="Cambria" w:hAnsi="Cambria"/>
          <w:lang w:val="en-GB"/>
        </w:rPr>
        <w:t>. This is prefer</w:t>
      </w:r>
      <w:r w:rsidR="00860910" w:rsidRPr="00DD644E">
        <w:rPr>
          <w:rFonts w:ascii="Cambria" w:hAnsi="Cambria"/>
          <w:lang w:val="en-GB"/>
        </w:rPr>
        <w:t>red</w:t>
      </w:r>
      <w:r w:rsidR="003E3165" w:rsidRPr="00DD644E">
        <w:rPr>
          <w:rFonts w:ascii="Cambria" w:hAnsi="Cambria"/>
          <w:lang w:val="en-GB"/>
        </w:rPr>
        <w:t xml:space="preserve"> mode of operation, as it ensures initial screening of the suitability of the offer by the focal point in GOARN partner institution</w:t>
      </w:r>
      <w:r w:rsidRPr="00DD644E">
        <w:rPr>
          <w:rFonts w:ascii="Cambria" w:hAnsi="Cambria"/>
          <w:lang w:val="en-GB"/>
        </w:rPr>
        <w:t>;</w:t>
      </w:r>
    </w:p>
    <w:p w14:paraId="2CD7C95A" w14:textId="77777777" w:rsidR="00814AC5" w:rsidRPr="00DD644E" w:rsidRDefault="00814AC5" w:rsidP="00B13B60">
      <w:pPr>
        <w:pStyle w:val="ListParagraph"/>
        <w:numPr>
          <w:ilvl w:val="0"/>
          <w:numId w:val="19"/>
        </w:numPr>
        <w:rPr>
          <w:rFonts w:ascii="Cambria" w:hAnsi="Cambria"/>
          <w:lang w:val="en-GB"/>
        </w:rPr>
      </w:pPr>
      <w:r w:rsidRPr="00DD644E">
        <w:rPr>
          <w:rFonts w:ascii="Cambria" w:hAnsi="Cambria"/>
          <w:b/>
          <w:bCs/>
          <w:lang w:val="en-GB"/>
        </w:rPr>
        <w:t>As a GOARN focal point in partner institution – submitting offer for self</w:t>
      </w:r>
      <w:r w:rsidRPr="00DD644E">
        <w:rPr>
          <w:rFonts w:ascii="Cambria" w:hAnsi="Cambria"/>
          <w:lang w:val="en-GB"/>
        </w:rPr>
        <w:t xml:space="preserve">: by logging in to the platform, using </w:t>
      </w:r>
      <w:r w:rsidRPr="00DD644E">
        <w:rPr>
          <w:rStyle w:val="KPActionChar"/>
          <w:rFonts w:ascii="Cambria" w:hAnsi="Cambria"/>
        </w:rPr>
        <w:t>Submit offer</w:t>
      </w:r>
      <w:r w:rsidRPr="00DD644E">
        <w:rPr>
          <w:rFonts w:ascii="Cambria" w:hAnsi="Cambria"/>
          <w:lang w:val="en-GB"/>
        </w:rPr>
        <w:t xml:space="preserve"> feature on operations detail page, choosing </w:t>
      </w:r>
      <w:r w:rsidRPr="00DD644E">
        <w:rPr>
          <w:rStyle w:val="KPActionChar"/>
          <w:rFonts w:ascii="Cambria" w:hAnsi="Cambria"/>
        </w:rPr>
        <w:t>Self</w:t>
      </w:r>
      <w:r w:rsidRPr="00DD644E">
        <w:rPr>
          <w:rFonts w:ascii="Cambria" w:hAnsi="Cambria"/>
          <w:lang w:val="en-GB"/>
        </w:rPr>
        <w:t xml:space="preserve"> and adding necessary details</w:t>
      </w:r>
      <w:r w:rsidR="00860910" w:rsidRPr="00DD644E">
        <w:rPr>
          <w:rFonts w:ascii="Cambria" w:hAnsi="Cambria"/>
          <w:lang w:val="en-GB"/>
        </w:rPr>
        <w:t>;</w:t>
      </w:r>
    </w:p>
    <w:p w14:paraId="6D545AC8" w14:textId="77777777" w:rsidR="00786FF0" w:rsidRPr="00DD644E" w:rsidRDefault="00B538A9" w:rsidP="00B538A9">
      <w:pPr>
        <w:pStyle w:val="ListParagraph"/>
        <w:numPr>
          <w:ilvl w:val="0"/>
          <w:numId w:val="19"/>
        </w:numPr>
        <w:jc w:val="both"/>
        <w:rPr>
          <w:rFonts w:ascii="Cambria" w:hAnsi="Cambria"/>
          <w:lang w:val="en-GB"/>
        </w:rPr>
      </w:pPr>
      <w:r w:rsidRPr="00DD644E">
        <w:rPr>
          <w:rFonts w:ascii="Cambria" w:hAnsi="Cambria"/>
          <w:b/>
          <w:bCs/>
          <w:lang w:val="en-GB"/>
        </w:rPr>
        <w:t>RFA email</w:t>
      </w:r>
      <w:r w:rsidRPr="00DD644E">
        <w:rPr>
          <w:rFonts w:ascii="Cambria" w:hAnsi="Cambria"/>
          <w:lang w:val="en-GB"/>
        </w:rPr>
        <w:t>: u</w:t>
      </w:r>
      <w:r w:rsidR="00A13E3F" w:rsidRPr="00DD644E">
        <w:rPr>
          <w:rFonts w:ascii="Cambria" w:hAnsi="Cambria"/>
          <w:lang w:val="en-GB"/>
        </w:rPr>
        <w:t>sing</w:t>
      </w:r>
      <w:r w:rsidR="00786FF0" w:rsidRPr="00DD644E">
        <w:rPr>
          <w:rFonts w:ascii="Cambria" w:hAnsi="Cambria"/>
          <w:lang w:val="en-GB"/>
        </w:rPr>
        <w:t xml:space="preserve"> </w:t>
      </w:r>
      <w:r w:rsidR="00893572" w:rsidRPr="00DD644E">
        <w:rPr>
          <w:rStyle w:val="KPActionChar"/>
          <w:rFonts w:ascii="Cambria" w:hAnsi="Cambria"/>
        </w:rPr>
        <w:t>C</w:t>
      </w:r>
      <w:r w:rsidR="00A13E3F" w:rsidRPr="00DD644E">
        <w:rPr>
          <w:rStyle w:val="KPActionChar"/>
          <w:rFonts w:ascii="Cambria" w:hAnsi="Cambria"/>
        </w:rPr>
        <w:t>lick</w:t>
      </w:r>
      <w:r w:rsidR="00786FF0" w:rsidRPr="00DD644E">
        <w:rPr>
          <w:rStyle w:val="KPActionChar"/>
          <w:rFonts w:ascii="Cambria" w:hAnsi="Cambria"/>
        </w:rPr>
        <w:t xml:space="preserve"> here to apply</w:t>
      </w:r>
      <w:r w:rsidR="00786FF0" w:rsidRPr="00DD644E">
        <w:rPr>
          <w:rFonts w:ascii="Cambria" w:hAnsi="Cambria"/>
          <w:lang w:val="en-GB"/>
        </w:rPr>
        <w:t xml:space="preserve"> link in the RFA email which is sent out</w:t>
      </w:r>
      <w:r w:rsidRPr="00DD644E">
        <w:rPr>
          <w:rFonts w:ascii="Cambria" w:hAnsi="Cambria"/>
          <w:lang w:val="en-GB"/>
        </w:rPr>
        <w:t>. T</w:t>
      </w:r>
      <w:r w:rsidR="00786FF0" w:rsidRPr="00DD644E">
        <w:rPr>
          <w:rFonts w:ascii="Cambria" w:hAnsi="Cambria"/>
          <w:lang w:val="en-GB"/>
        </w:rPr>
        <w:t xml:space="preserve">his option is useful </w:t>
      </w:r>
      <w:r w:rsidR="003E3165" w:rsidRPr="00DD644E">
        <w:rPr>
          <w:rFonts w:ascii="Cambria" w:hAnsi="Cambria"/>
          <w:lang w:val="en-GB"/>
        </w:rPr>
        <w:t>for networks of experts to quickly reach out to a large number of experts</w:t>
      </w:r>
      <w:r w:rsidR="00786FF0" w:rsidRPr="00DD644E">
        <w:rPr>
          <w:rFonts w:ascii="Cambria" w:hAnsi="Cambria"/>
          <w:lang w:val="en-GB"/>
        </w:rPr>
        <w:t xml:space="preserve">. </w:t>
      </w:r>
      <w:r w:rsidR="00893572" w:rsidRPr="00DD644E">
        <w:rPr>
          <w:rFonts w:ascii="Cambria" w:hAnsi="Cambria"/>
          <w:lang w:val="en-GB"/>
        </w:rPr>
        <w:t xml:space="preserve">Using this scenario, experts will create restricted account at first login to </w:t>
      </w:r>
      <w:r w:rsidR="00814AC5" w:rsidRPr="00DD644E">
        <w:rPr>
          <w:rFonts w:ascii="Cambria" w:hAnsi="Cambria"/>
          <w:lang w:val="en-GB"/>
        </w:rPr>
        <w:t>submit</w:t>
      </w:r>
      <w:r w:rsidR="00893572" w:rsidRPr="00DD644E">
        <w:rPr>
          <w:rFonts w:ascii="Cambria" w:hAnsi="Cambria"/>
          <w:lang w:val="en-GB"/>
        </w:rPr>
        <w:t xml:space="preserve"> their offer.</w:t>
      </w:r>
    </w:p>
    <w:p w14:paraId="582BA9BC" w14:textId="77777777" w:rsidR="008F1726" w:rsidRPr="00DD644E" w:rsidRDefault="008F1726" w:rsidP="008F1726">
      <w:pPr>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68"/>
        <w:gridCol w:w="8502"/>
      </w:tblGrid>
      <w:tr w:rsidR="00860910" w:rsidRPr="00EB6D0E" w14:paraId="1E5EBEDC" w14:textId="77777777" w:rsidTr="000C3ECC">
        <w:trPr>
          <w:trHeight w:val="1247"/>
        </w:trPr>
        <w:tc>
          <w:tcPr>
            <w:tcW w:w="569" w:type="dxa"/>
            <w:shd w:val="clear" w:color="auto" w:fill="auto"/>
            <w:vAlign w:val="center"/>
          </w:tcPr>
          <w:p w14:paraId="1E1B6D89" w14:textId="77777777" w:rsidR="00860910" w:rsidRPr="00DD644E" w:rsidRDefault="00860910" w:rsidP="000C3ECC">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1D45EB40" w14:textId="46F11234" w:rsidR="00860910" w:rsidRPr="00DD644E" w:rsidRDefault="00860910" w:rsidP="00860910">
            <w:pPr>
              <w:pStyle w:val="Tableimportantwording"/>
              <w:rPr>
                <w:rFonts w:ascii="Cambria" w:hAnsi="Cambria"/>
              </w:rPr>
            </w:pPr>
            <w:r w:rsidRPr="00DD644E">
              <w:rPr>
                <w:rFonts w:ascii="Cambria" w:hAnsi="Cambria"/>
              </w:rPr>
              <w:t xml:space="preserve">Link in the RFA email is configured specifically for each </w:t>
            </w:r>
            <w:r w:rsidR="00A24215" w:rsidRPr="00DD644E">
              <w:rPr>
                <w:rFonts w:ascii="Cambria" w:hAnsi="Cambria"/>
              </w:rPr>
              <w:t>recipient</w:t>
            </w:r>
            <w:r w:rsidRPr="00DD644E">
              <w:rPr>
                <w:rFonts w:ascii="Cambria" w:hAnsi="Cambria"/>
              </w:rPr>
              <w:t xml:space="preserve"> and contains information on institution and operation in the link. This way all offers submitted using this mechanism will automatically assign institution to the offer and place it in appropriate pool of offers. </w:t>
            </w:r>
          </w:p>
        </w:tc>
      </w:tr>
    </w:tbl>
    <w:p w14:paraId="33CCB1C6" w14:textId="77777777" w:rsidR="00860910" w:rsidRPr="00DD644E" w:rsidRDefault="00860910" w:rsidP="008F1726">
      <w:pPr>
        <w:rPr>
          <w:rFonts w:ascii="Cambria" w:hAnsi="Cambria"/>
          <w:lang w:val="en-GB"/>
        </w:rPr>
      </w:pPr>
    </w:p>
    <w:p w14:paraId="4ECCC714" w14:textId="77777777" w:rsidR="003E3165" w:rsidRPr="00DD644E" w:rsidRDefault="008F1726" w:rsidP="00860910">
      <w:pPr>
        <w:rPr>
          <w:rFonts w:ascii="Cambria" w:hAnsi="Cambria"/>
          <w:lang w:val="en-GB"/>
        </w:rPr>
      </w:pPr>
      <w:r w:rsidRPr="00DD644E">
        <w:rPr>
          <w:rFonts w:ascii="Cambria" w:hAnsi="Cambria"/>
          <w:lang w:val="en-GB"/>
        </w:rPr>
        <w:t xml:space="preserve">In any of the scenarios above it is mandatory to submit the CV, availability dates, maximum duration of the deployment, </w:t>
      </w:r>
      <w:r w:rsidR="00893572" w:rsidRPr="00DD644E">
        <w:rPr>
          <w:rFonts w:ascii="Cambria" w:hAnsi="Cambria"/>
          <w:lang w:val="en-GB"/>
        </w:rPr>
        <w:t xml:space="preserve">and </w:t>
      </w:r>
      <w:r w:rsidR="00A41498" w:rsidRPr="00DD644E">
        <w:rPr>
          <w:rFonts w:ascii="Cambria" w:hAnsi="Cambria"/>
          <w:lang w:val="en-GB"/>
        </w:rPr>
        <w:t xml:space="preserve">indicate </w:t>
      </w:r>
      <w:r w:rsidR="00893572" w:rsidRPr="00DD644E">
        <w:rPr>
          <w:rFonts w:ascii="Cambria" w:hAnsi="Cambria"/>
          <w:lang w:val="en-GB"/>
        </w:rPr>
        <w:t>role(s)</w:t>
      </w:r>
      <w:r w:rsidR="00860910" w:rsidRPr="00DD644E">
        <w:rPr>
          <w:rFonts w:ascii="Cambria" w:hAnsi="Cambria"/>
          <w:lang w:val="en-GB"/>
        </w:rPr>
        <w:t>, and languages (as applicable)</w:t>
      </w:r>
      <w:r w:rsidR="00893572" w:rsidRPr="00DD644E">
        <w:rPr>
          <w:rFonts w:ascii="Cambria" w:hAnsi="Cambria"/>
          <w:lang w:val="en-GB"/>
        </w:rPr>
        <w:t>.</w:t>
      </w:r>
      <w:r w:rsidR="00B11F14" w:rsidRPr="00DD644E">
        <w:rPr>
          <w:rFonts w:ascii="Cambria" w:hAnsi="Cambria"/>
          <w:lang w:val="en-GB"/>
        </w:rPr>
        <w:t xml:space="preserve"> </w:t>
      </w:r>
    </w:p>
    <w:p w14:paraId="20FE356A" w14:textId="77777777" w:rsidR="003E3165" w:rsidRPr="00DD644E" w:rsidRDefault="003E3165" w:rsidP="008F1726">
      <w:pPr>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68"/>
        <w:gridCol w:w="8502"/>
      </w:tblGrid>
      <w:tr w:rsidR="003E3165" w:rsidRPr="00EB6D0E" w14:paraId="077666F8" w14:textId="77777777" w:rsidTr="00922DE9">
        <w:trPr>
          <w:trHeight w:val="1247"/>
        </w:trPr>
        <w:tc>
          <w:tcPr>
            <w:tcW w:w="569" w:type="dxa"/>
            <w:shd w:val="clear" w:color="auto" w:fill="auto"/>
            <w:vAlign w:val="center"/>
          </w:tcPr>
          <w:p w14:paraId="5353F39B" w14:textId="77777777" w:rsidR="003E3165" w:rsidRPr="00DD644E" w:rsidRDefault="003E3165" w:rsidP="00922DE9">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56B561D1" w14:textId="77777777" w:rsidR="003E3165" w:rsidRPr="00DD644E" w:rsidRDefault="003E3165" w:rsidP="003E3165">
            <w:pPr>
              <w:pStyle w:val="Tableimportantwording"/>
              <w:rPr>
                <w:rFonts w:ascii="Cambria" w:hAnsi="Cambria"/>
              </w:rPr>
            </w:pPr>
            <w:r w:rsidRPr="00DD644E">
              <w:rPr>
                <w:rFonts w:ascii="Cambria" w:hAnsi="Cambria"/>
              </w:rPr>
              <w:t xml:space="preserve">Offers of support should not be sent to </w:t>
            </w:r>
            <w:hyperlink r:id="rId23" w:history="1">
              <w:r w:rsidRPr="00DD644E">
                <w:rPr>
                  <w:rStyle w:val="Hyperlink"/>
                  <w:rFonts w:ascii="Cambria" w:hAnsi="Cambria"/>
                </w:rPr>
                <w:t>goarn@who.int</w:t>
              </w:r>
            </w:hyperlink>
            <w:r w:rsidRPr="00DD644E">
              <w:rPr>
                <w:rFonts w:ascii="Cambria" w:hAnsi="Cambria"/>
              </w:rPr>
              <w:t xml:space="preserve">. </w:t>
            </w:r>
          </w:p>
        </w:tc>
      </w:tr>
    </w:tbl>
    <w:p w14:paraId="6458FBFA" w14:textId="77777777" w:rsidR="003E3165" w:rsidRPr="00DD644E" w:rsidRDefault="003E3165" w:rsidP="008F1726">
      <w:pPr>
        <w:rPr>
          <w:rFonts w:ascii="Cambria" w:hAnsi="Cambria"/>
          <w:lang w:val="en-GB"/>
        </w:rPr>
      </w:pPr>
    </w:p>
    <w:p w14:paraId="44C79563" w14:textId="77777777" w:rsidR="00814AC5" w:rsidRPr="00DD644E" w:rsidRDefault="00814AC5" w:rsidP="00A41498">
      <w:pPr>
        <w:jc w:val="both"/>
        <w:rPr>
          <w:rFonts w:ascii="Cambria" w:hAnsi="Cambria"/>
          <w:lang w:val="en-GB"/>
        </w:rPr>
      </w:pPr>
      <w:r w:rsidRPr="00DD644E">
        <w:rPr>
          <w:rFonts w:ascii="Cambria" w:hAnsi="Cambria"/>
          <w:lang w:val="en-GB"/>
        </w:rPr>
        <w:t>Following submission of the offer all members of the GOARN OST (</w:t>
      </w:r>
      <w:r w:rsidR="00A41498" w:rsidRPr="00DD644E">
        <w:rPr>
          <w:rFonts w:ascii="Cambria" w:hAnsi="Cambria"/>
          <w:lang w:val="en-GB"/>
        </w:rPr>
        <w:t xml:space="preserve">KP </w:t>
      </w:r>
      <w:r w:rsidRPr="00DD644E">
        <w:rPr>
          <w:rFonts w:ascii="Cambria" w:hAnsi="Cambria"/>
          <w:lang w:val="en-GB"/>
        </w:rPr>
        <w:t xml:space="preserve">user role </w:t>
      </w:r>
      <w:r w:rsidRPr="00DD644E">
        <w:rPr>
          <w:rStyle w:val="KPActionChar"/>
          <w:rFonts w:ascii="Cambria" w:hAnsi="Cambria"/>
        </w:rPr>
        <w:t>GOARN Administrator</w:t>
      </w:r>
      <w:r w:rsidRPr="00DD644E">
        <w:rPr>
          <w:rFonts w:ascii="Cambria" w:hAnsi="Cambria"/>
          <w:lang w:val="en-GB"/>
        </w:rPr>
        <w:t xml:space="preserve">) will receive automatic notification about </w:t>
      </w:r>
      <w:r w:rsidR="00A41498" w:rsidRPr="00DD644E">
        <w:rPr>
          <w:rFonts w:ascii="Cambria" w:hAnsi="Cambria"/>
          <w:lang w:val="en-GB"/>
        </w:rPr>
        <w:t xml:space="preserve">registration </w:t>
      </w:r>
      <w:r w:rsidR="00B11F14" w:rsidRPr="00DD644E">
        <w:rPr>
          <w:rFonts w:ascii="Cambria" w:hAnsi="Cambria"/>
          <w:lang w:val="en-GB"/>
        </w:rPr>
        <w:t xml:space="preserve">of a </w:t>
      </w:r>
      <w:r w:rsidRPr="00DD644E">
        <w:rPr>
          <w:rFonts w:ascii="Cambria" w:hAnsi="Cambria"/>
          <w:lang w:val="en-GB"/>
        </w:rPr>
        <w:t xml:space="preserve">new offer. The offer can be accessed from the link in the email or by going to </w:t>
      </w:r>
      <w:r w:rsidRPr="00DD644E">
        <w:rPr>
          <w:rStyle w:val="KPActionChar"/>
          <w:rFonts w:ascii="Cambria" w:hAnsi="Cambria"/>
        </w:rPr>
        <w:t>GOARN Settings</w:t>
      </w:r>
      <w:r w:rsidRPr="00DD644E">
        <w:rPr>
          <w:rFonts w:ascii="Cambria" w:hAnsi="Cambria"/>
          <w:lang w:val="en-GB"/>
        </w:rPr>
        <w:t xml:space="preserve"> section of the KP.</w:t>
      </w:r>
    </w:p>
    <w:p w14:paraId="37BAE290" w14:textId="77777777" w:rsidR="00814AC5" w:rsidRPr="00DD644E" w:rsidRDefault="00814AC5" w:rsidP="00CA1EE9">
      <w:pPr>
        <w:jc w:val="both"/>
        <w:rPr>
          <w:rFonts w:ascii="Cambria" w:hAnsi="Cambria"/>
          <w:lang w:val="en-GB"/>
        </w:rPr>
      </w:pPr>
    </w:p>
    <w:p w14:paraId="179281DC" w14:textId="0F89F8A5" w:rsidR="00814AC5" w:rsidRPr="00DD644E" w:rsidRDefault="00C01DE0" w:rsidP="00860910">
      <w:pPr>
        <w:jc w:val="both"/>
        <w:rPr>
          <w:rFonts w:ascii="Cambria" w:hAnsi="Cambria"/>
          <w:lang w:val="en-GB"/>
        </w:rPr>
      </w:pPr>
      <w:r w:rsidRPr="00DD644E">
        <w:rPr>
          <w:rFonts w:ascii="Cambria" w:hAnsi="Cambria"/>
          <w:lang w:val="en-GB"/>
        </w:rPr>
        <w:t xml:space="preserve">The </w:t>
      </w:r>
      <w:r w:rsidR="00814AC5" w:rsidRPr="00DD644E">
        <w:rPr>
          <w:rFonts w:ascii="Cambria" w:hAnsi="Cambria"/>
          <w:lang w:val="en-GB"/>
        </w:rPr>
        <w:t xml:space="preserve">GOARN OST member </w:t>
      </w:r>
      <w:r w:rsidRPr="00DD644E">
        <w:rPr>
          <w:rFonts w:ascii="Cambria" w:hAnsi="Cambria"/>
          <w:lang w:val="en-GB"/>
        </w:rPr>
        <w:t xml:space="preserve">allocated to manage that operation </w:t>
      </w:r>
      <w:r w:rsidR="000665CC">
        <w:rPr>
          <w:rFonts w:ascii="Cambria" w:hAnsi="Cambria"/>
          <w:lang w:val="en-GB"/>
        </w:rPr>
        <w:t>(</w:t>
      </w:r>
      <w:r w:rsidRPr="00DD644E">
        <w:rPr>
          <w:rFonts w:ascii="Cambria" w:hAnsi="Cambria"/>
          <w:lang w:val="en-GB"/>
        </w:rPr>
        <w:t xml:space="preserve">or </w:t>
      </w:r>
      <w:r w:rsidR="000665CC">
        <w:rPr>
          <w:rFonts w:ascii="Cambria" w:hAnsi="Cambria"/>
          <w:lang w:val="en-GB"/>
        </w:rPr>
        <w:t xml:space="preserve">if applicable </w:t>
      </w:r>
      <w:r w:rsidRPr="00DD644E">
        <w:rPr>
          <w:rFonts w:ascii="Cambria" w:hAnsi="Cambria"/>
          <w:lang w:val="en-GB"/>
        </w:rPr>
        <w:t>deployments for that operation</w:t>
      </w:r>
      <w:r w:rsidR="000665CC">
        <w:rPr>
          <w:rFonts w:ascii="Cambria" w:hAnsi="Cambria"/>
          <w:lang w:val="en-GB"/>
        </w:rPr>
        <w:t>)</w:t>
      </w:r>
      <w:r w:rsidRPr="00DD644E">
        <w:rPr>
          <w:rFonts w:ascii="Cambria" w:hAnsi="Cambria"/>
          <w:lang w:val="en-GB"/>
        </w:rPr>
        <w:t xml:space="preserve"> </w:t>
      </w:r>
      <w:r w:rsidR="00814AC5" w:rsidRPr="00DD644E">
        <w:rPr>
          <w:rFonts w:ascii="Cambria" w:hAnsi="Cambria"/>
          <w:lang w:val="en-GB"/>
        </w:rPr>
        <w:t xml:space="preserve">will review </w:t>
      </w:r>
      <w:r w:rsidR="000E4EB5" w:rsidRPr="00DD644E">
        <w:rPr>
          <w:rFonts w:ascii="Cambria" w:hAnsi="Cambria"/>
          <w:lang w:val="en-GB"/>
        </w:rPr>
        <w:t xml:space="preserve">each </w:t>
      </w:r>
      <w:r w:rsidR="00814AC5" w:rsidRPr="00DD644E">
        <w:rPr>
          <w:rFonts w:ascii="Cambria" w:hAnsi="Cambria"/>
          <w:lang w:val="en-GB"/>
        </w:rPr>
        <w:t>offer and if there are no</w:t>
      </w:r>
      <w:r w:rsidR="0015705B" w:rsidRPr="00DD644E">
        <w:rPr>
          <w:rFonts w:ascii="Cambria" w:hAnsi="Cambria"/>
          <w:lang w:val="en-GB"/>
        </w:rPr>
        <w:t xml:space="preserve"> issu</w:t>
      </w:r>
      <w:r w:rsidR="007D37F6" w:rsidRPr="00DD644E">
        <w:rPr>
          <w:rFonts w:ascii="Cambria" w:hAnsi="Cambria"/>
          <w:lang w:val="en-GB"/>
        </w:rPr>
        <w:t>es will accept</w:t>
      </w:r>
      <w:r w:rsidR="00860910" w:rsidRPr="00DD644E">
        <w:rPr>
          <w:rFonts w:ascii="Cambria" w:hAnsi="Cambria"/>
          <w:lang w:val="en-GB"/>
        </w:rPr>
        <w:t xml:space="preserve"> it</w:t>
      </w:r>
      <w:r w:rsidR="007D37F6" w:rsidRPr="00DD644E">
        <w:rPr>
          <w:rFonts w:ascii="Cambria" w:hAnsi="Cambria"/>
          <w:lang w:val="en-GB"/>
        </w:rPr>
        <w:t xml:space="preserve">. At the time of acceptance an automatic </w:t>
      </w:r>
      <w:r w:rsidR="00EF0B61">
        <w:rPr>
          <w:rFonts w:ascii="Cambria" w:hAnsi="Cambria"/>
          <w:lang w:val="en-GB"/>
        </w:rPr>
        <w:t xml:space="preserve">acknowledgement </w:t>
      </w:r>
      <w:r w:rsidR="009E4BFB" w:rsidRPr="00DD644E">
        <w:rPr>
          <w:rFonts w:ascii="Cambria" w:hAnsi="Cambria"/>
          <w:lang w:val="en-GB"/>
        </w:rPr>
        <w:t>email</w:t>
      </w:r>
      <w:r w:rsidR="007D37F6" w:rsidRPr="00DD644E">
        <w:rPr>
          <w:rFonts w:ascii="Cambria" w:hAnsi="Cambria"/>
          <w:lang w:val="en-GB"/>
        </w:rPr>
        <w:t xml:space="preserve"> will be sent to the expert and also </w:t>
      </w:r>
      <w:r w:rsidR="00CA1EE9" w:rsidRPr="00DD644E">
        <w:rPr>
          <w:rFonts w:ascii="Cambria" w:hAnsi="Cambria"/>
          <w:lang w:val="en-GB"/>
        </w:rPr>
        <w:t xml:space="preserve">to the </w:t>
      </w:r>
      <w:r w:rsidR="000665CC" w:rsidRPr="00DD644E">
        <w:rPr>
          <w:rFonts w:ascii="Cambria" w:hAnsi="Cambria"/>
          <w:lang w:val="en-GB"/>
        </w:rPr>
        <w:t xml:space="preserve">partner institution </w:t>
      </w:r>
      <w:r w:rsidR="007D37F6" w:rsidRPr="00DD644E">
        <w:rPr>
          <w:rFonts w:ascii="Cambria" w:hAnsi="Cambria"/>
          <w:lang w:val="en-GB"/>
        </w:rPr>
        <w:t xml:space="preserve">focal point. GOARN KP also offers possibility to accept offer without sending </w:t>
      </w:r>
      <w:r w:rsidR="00B538A9" w:rsidRPr="00DD644E">
        <w:rPr>
          <w:rFonts w:ascii="Cambria" w:hAnsi="Cambria"/>
          <w:lang w:val="en-GB"/>
        </w:rPr>
        <w:t>an</w:t>
      </w:r>
      <w:r w:rsidR="007D37F6" w:rsidRPr="00DD644E">
        <w:rPr>
          <w:rFonts w:ascii="Cambria" w:hAnsi="Cambria"/>
          <w:lang w:val="en-GB"/>
        </w:rPr>
        <w:t xml:space="preserve"> email, </w:t>
      </w:r>
      <w:r w:rsidR="00CA1EE9" w:rsidRPr="00DD644E">
        <w:rPr>
          <w:rFonts w:ascii="Cambria" w:hAnsi="Cambria"/>
          <w:lang w:val="en-GB"/>
        </w:rPr>
        <w:t xml:space="preserve">as </w:t>
      </w:r>
      <w:r w:rsidR="007D37F6" w:rsidRPr="00DD644E">
        <w:rPr>
          <w:rFonts w:ascii="Cambria" w:hAnsi="Cambria"/>
          <w:lang w:val="en-GB"/>
        </w:rPr>
        <w:t xml:space="preserve">this </w:t>
      </w:r>
      <w:r w:rsidR="00CA1EE9" w:rsidRPr="00DD644E">
        <w:rPr>
          <w:rFonts w:ascii="Cambria" w:hAnsi="Cambria"/>
          <w:lang w:val="en-GB"/>
        </w:rPr>
        <w:t>may be required in rare occasions.</w:t>
      </w:r>
      <w:r w:rsidR="007D37F6" w:rsidRPr="00DD644E">
        <w:rPr>
          <w:rFonts w:ascii="Cambria" w:hAnsi="Cambria"/>
          <w:lang w:val="en-GB"/>
        </w:rPr>
        <w:t xml:space="preserve"> </w:t>
      </w:r>
    </w:p>
    <w:p w14:paraId="6A8C9CB3" w14:textId="77777777" w:rsidR="00814AC5" w:rsidRPr="00DD644E" w:rsidRDefault="00814AC5" w:rsidP="00814AC5">
      <w:pPr>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68"/>
        <w:gridCol w:w="8502"/>
      </w:tblGrid>
      <w:tr w:rsidR="00814AC5" w:rsidRPr="00EB6D0E" w14:paraId="67567C8A" w14:textId="77777777" w:rsidTr="00B13B60">
        <w:trPr>
          <w:trHeight w:val="1247"/>
        </w:trPr>
        <w:tc>
          <w:tcPr>
            <w:tcW w:w="569" w:type="dxa"/>
            <w:shd w:val="clear" w:color="auto" w:fill="auto"/>
            <w:vAlign w:val="center"/>
          </w:tcPr>
          <w:p w14:paraId="2F647FAE" w14:textId="77777777" w:rsidR="00814AC5" w:rsidRPr="00DD644E" w:rsidRDefault="00814AC5" w:rsidP="00C04BF8">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3D830B54" w14:textId="3B147D1A" w:rsidR="00814AC5" w:rsidRPr="00DD644E" w:rsidRDefault="00814AC5" w:rsidP="005312F6">
            <w:pPr>
              <w:pStyle w:val="Tableimportantwording"/>
              <w:rPr>
                <w:rFonts w:ascii="Cambria" w:hAnsi="Cambria"/>
              </w:rPr>
            </w:pPr>
            <w:r w:rsidRPr="00DD644E">
              <w:rPr>
                <w:rFonts w:ascii="Cambria" w:hAnsi="Cambria"/>
              </w:rPr>
              <w:t>Offer becomes</w:t>
            </w:r>
            <w:r w:rsidR="0015705B" w:rsidRPr="00DD644E">
              <w:rPr>
                <w:rFonts w:ascii="Cambria" w:hAnsi="Cambria"/>
              </w:rPr>
              <w:t xml:space="preserve"> </w:t>
            </w:r>
            <w:r w:rsidRPr="00DD644E">
              <w:rPr>
                <w:rFonts w:ascii="Cambria" w:hAnsi="Cambria"/>
              </w:rPr>
              <w:t>visible on the KP only after it has been reviewed and accepted</w:t>
            </w:r>
            <w:r w:rsidR="00355A3C">
              <w:rPr>
                <w:rFonts w:ascii="Cambria" w:hAnsi="Cambria"/>
              </w:rPr>
              <w:t xml:space="preserve">. ‘Accepting’ the offer is allowing it into the system, following this notification it is necessary to follow the below process </w:t>
            </w:r>
          </w:p>
        </w:tc>
      </w:tr>
    </w:tbl>
    <w:p w14:paraId="7BF4B0F7" w14:textId="77777777" w:rsidR="00814AC5" w:rsidRPr="00DD644E" w:rsidRDefault="00814AC5" w:rsidP="00814AC5">
      <w:pPr>
        <w:rPr>
          <w:rFonts w:ascii="Cambria" w:hAnsi="Cambria"/>
          <w:lang w:val="en-GB"/>
        </w:rPr>
      </w:pPr>
    </w:p>
    <w:p w14:paraId="3254A424" w14:textId="1C1019E7" w:rsidR="00814AC5" w:rsidRPr="00DD644E" w:rsidRDefault="005C0EA7" w:rsidP="00B11F14">
      <w:pPr>
        <w:pStyle w:val="Heading2"/>
        <w:rPr>
          <w:lang w:val="en-GB"/>
        </w:rPr>
      </w:pPr>
      <w:bookmarkStart w:id="51" w:name="_Toc16539015"/>
      <w:bookmarkStart w:id="52" w:name="_Hlk20242804"/>
      <w:r w:rsidRPr="00DD644E">
        <w:rPr>
          <w:lang w:val="en-GB"/>
        </w:rPr>
        <w:lastRenderedPageBreak/>
        <w:t>Offer review</w:t>
      </w:r>
      <w:bookmarkEnd w:id="51"/>
      <w:r w:rsidR="00C05F18">
        <w:rPr>
          <w:lang w:val="en-GB"/>
        </w:rPr>
        <w:t xml:space="preserve"> and deployment initiation</w:t>
      </w:r>
      <w:bookmarkEnd w:id="52"/>
    </w:p>
    <w:p w14:paraId="10AE1630" w14:textId="741F506C" w:rsidR="00D97DA2" w:rsidRPr="00DD644E" w:rsidRDefault="00D97DA2" w:rsidP="000B0AD0">
      <w:pPr>
        <w:pStyle w:val="Heading3"/>
        <w:rPr>
          <w:lang w:val="en-GB"/>
        </w:rPr>
      </w:pPr>
      <w:bookmarkStart w:id="53" w:name="_Quickstep_table_-"/>
      <w:bookmarkEnd w:id="53"/>
      <w:r w:rsidRPr="00DD644E">
        <w:rPr>
          <w:lang w:val="en-GB"/>
        </w:rPr>
        <w:t xml:space="preserve">Quickstep </w:t>
      </w:r>
      <w:r w:rsidR="001006DC" w:rsidRPr="00DD644E">
        <w:rPr>
          <w:lang w:val="en-GB"/>
        </w:rPr>
        <w:t>table</w:t>
      </w:r>
    </w:p>
    <w:tbl>
      <w:tblPr>
        <w:tblStyle w:val="TableGrid"/>
        <w:tblW w:w="9805" w:type="dxa"/>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Layout w:type="fixed"/>
        <w:tblCellMar>
          <w:left w:w="115" w:type="dxa"/>
          <w:right w:w="14" w:type="dxa"/>
        </w:tblCellMar>
        <w:tblLook w:val="04A0" w:firstRow="1" w:lastRow="0" w:firstColumn="1" w:lastColumn="0" w:noHBand="0" w:noVBand="1"/>
      </w:tblPr>
      <w:tblGrid>
        <w:gridCol w:w="625"/>
        <w:gridCol w:w="720"/>
        <w:gridCol w:w="178"/>
        <w:gridCol w:w="1352"/>
        <w:gridCol w:w="180"/>
        <w:gridCol w:w="2520"/>
        <w:gridCol w:w="178"/>
        <w:gridCol w:w="542"/>
        <w:gridCol w:w="1440"/>
        <w:gridCol w:w="2070"/>
      </w:tblGrid>
      <w:tr w:rsidR="00604DA1" w:rsidRPr="00EB6D0E" w14:paraId="6BC3C40D" w14:textId="77777777" w:rsidTr="000B0AD0">
        <w:trPr>
          <w:cantSplit/>
          <w:trHeight w:val="714"/>
        </w:trPr>
        <w:tc>
          <w:tcPr>
            <w:tcW w:w="625" w:type="dxa"/>
            <w:tcBorders>
              <w:top w:val="single" w:sz="4" w:space="0" w:color="7F7F7F" w:themeColor="text1" w:themeTint="80"/>
              <w:left w:val="single" w:sz="4" w:space="0" w:color="7F7F7F" w:themeColor="text1" w:themeTint="80"/>
              <w:bottom w:val="single" w:sz="4" w:space="0" w:color="808080" w:themeColor="background1" w:themeShade="80"/>
              <w:right w:val="single" w:sz="4" w:space="0" w:color="808080" w:themeColor="background1" w:themeShade="80"/>
            </w:tcBorders>
            <w:shd w:val="clear" w:color="auto" w:fill="BFBFBF" w:themeFill="background1" w:themeFillShade="BF"/>
            <w:vAlign w:val="center"/>
          </w:tcPr>
          <w:p w14:paraId="6ED11173" w14:textId="77777777" w:rsidR="00604DA1" w:rsidRPr="00DD644E" w:rsidRDefault="00604DA1" w:rsidP="00AC5E66">
            <w:pPr>
              <w:rPr>
                <w:rFonts w:ascii="Cambria" w:hAnsi="Cambria"/>
                <w:b/>
                <w:bCs/>
                <w:lang w:val="en-GB"/>
              </w:rPr>
            </w:pPr>
            <w:r w:rsidRPr="00DD644E">
              <w:rPr>
                <w:rFonts w:ascii="Cambria" w:hAnsi="Cambria"/>
                <w:b/>
                <w:bCs/>
                <w:lang w:val="en-GB"/>
              </w:rPr>
              <w:t>Step</w:t>
            </w:r>
          </w:p>
        </w:tc>
        <w:tc>
          <w:tcPr>
            <w:tcW w:w="5670" w:type="dxa"/>
            <w:gridSpan w:val="7"/>
            <w:tcBorders>
              <w:top w:val="single" w:sz="4" w:space="0" w:color="7F7F7F" w:themeColor="text1" w:themeTint="80"/>
              <w:left w:val="single" w:sz="4" w:space="0" w:color="808080" w:themeColor="background1" w:themeShade="80"/>
              <w:bottom w:val="single" w:sz="4" w:space="0" w:color="808080" w:themeColor="background1" w:themeShade="80"/>
              <w:right w:val="single" w:sz="4" w:space="0" w:color="808080" w:themeColor="background1" w:themeShade="80"/>
            </w:tcBorders>
            <w:shd w:val="clear" w:color="auto" w:fill="BFBFBF" w:themeFill="background1" w:themeFillShade="BF"/>
            <w:vAlign w:val="center"/>
          </w:tcPr>
          <w:p w14:paraId="65976694" w14:textId="77777777" w:rsidR="00604DA1" w:rsidRPr="00DD644E" w:rsidRDefault="00604DA1" w:rsidP="00AC5E66">
            <w:pPr>
              <w:rPr>
                <w:rFonts w:ascii="Cambria" w:hAnsi="Cambria"/>
                <w:b/>
                <w:bCs/>
                <w:lang w:val="en-GB"/>
              </w:rPr>
            </w:pPr>
            <w:r w:rsidRPr="00DD644E">
              <w:rPr>
                <w:rFonts w:ascii="Cambria" w:hAnsi="Cambria"/>
                <w:b/>
                <w:bCs/>
                <w:lang w:val="en-GB"/>
              </w:rPr>
              <w:t>Name</w:t>
            </w:r>
          </w:p>
        </w:tc>
        <w:tc>
          <w:tcPr>
            <w:tcW w:w="1440" w:type="dxa"/>
            <w:tcBorders>
              <w:top w:val="single" w:sz="4" w:space="0" w:color="7F7F7F" w:themeColor="text1" w:themeTint="80"/>
              <w:left w:val="single" w:sz="4" w:space="0" w:color="808080" w:themeColor="background1" w:themeShade="80"/>
              <w:bottom w:val="single" w:sz="4" w:space="0" w:color="808080" w:themeColor="background1" w:themeShade="80"/>
              <w:right w:val="single" w:sz="4" w:space="0" w:color="808080" w:themeColor="background1" w:themeShade="80"/>
            </w:tcBorders>
            <w:shd w:val="clear" w:color="auto" w:fill="BFBFBF" w:themeFill="background1" w:themeFillShade="BF"/>
            <w:vAlign w:val="center"/>
          </w:tcPr>
          <w:p w14:paraId="7C473B11" w14:textId="77777777" w:rsidR="00604DA1" w:rsidRPr="00DD644E" w:rsidRDefault="00604DA1" w:rsidP="00AC5E66">
            <w:pPr>
              <w:rPr>
                <w:rFonts w:ascii="Cambria" w:hAnsi="Cambria"/>
                <w:b/>
                <w:bCs/>
                <w:lang w:val="en-GB"/>
              </w:rPr>
            </w:pPr>
            <w:r w:rsidRPr="00DD644E">
              <w:rPr>
                <w:rFonts w:ascii="Cambria" w:hAnsi="Cambria"/>
                <w:b/>
                <w:bCs/>
                <w:lang w:val="en-GB"/>
              </w:rPr>
              <w:t>Responsible</w:t>
            </w:r>
          </w:p>
        </w:tc>
        <w:tc>
          <w:tcPr>
            <w:tcW w:w="2070" w:type="dxa"/>
            <w:tcBorders>
              <w:top w:val="single" w:sz="4" w:space="0" w:color="7F7F7F" w:themeColor="text1" w:themeTint="80"/>
              <w:left w:val="single" w:sz="4" w:space="0" w:color="808080" w:themeColor="background1" w:themeShade="80"/>
              <w:bottom w:val="single" w:sz="4" w:space="0" w:color="808080" w:themeColor="background1" w:themeShade="80"/>
              <w:right w:val="single" w:sz="4" w:space="0" w:color="7F7F7F" w:themeColor="text1" w:themeTint="80"/>
            </w:tcBorders>
            <w:shd w:val="clear" w:color="auto" w:fill="BFBFBF" w:themeFill="background1" w:themeFillShade="BF"/>
            <w:vAlign w:val="center"/>
          </w:tcPr>
          <w:p w14:paraId="53B1EC51" w14:textId="77777777" w:rsidR="00604DA1" w:rsidRPr="00DD644E" w:rsidRDefault="00604DA1" w:rsidP="00AC5E66">
            <w:pPr>
              <w:rPr>
                <w:rFonts w:ascii="Cambria" w:hAnsi="Cambria"/>
                <w:b/>
                <w:bCs/>
                <w:lang w:val="en-GB"/>
              </w:rPr>
            </w:pPr>
            <w:r w:rsidRPr="00DD644E">
              <w:rPr>
                <w:rFonts w:ascii="Cambria" w:hAnsi="Cambria"/>
                <w:b/>
                <w:bCs/>
                <w:lang w:val="en-GB"/>
              </w:rPr>
              <w:t>Consult (+update)</w:t>
            </w:r>
          </w:p>
        </w:tc>
      </w:tr>
      <w:tr w:rsidR="001006DC" w:rsidRPr="00EB6D0E" w14:paraId="0605BC4F" w14:textId="77777777" w:rsidTr="000B0AD0">
        <w:tblPrEx>
          <w:tblCellMar>
            <w:left w:w="108" w:type="dxa"/>
            <w:right w:w="108" w:type="dxa"/>
          </w:tblCellMar>
        </w:tblPrEx>
        <w:trPr>
          <w:trHeight w:val="567"/>
        </w:trPr>
        <w:tc>
          <w:tcPr>
            <w:tcW w:w="625" w:type="dxa"/>
            <w:shd w:val="clear" w:color="auto" w:fill="FA840E"/>
            <w:vAlign w:val="center"/>
          </w:tcPr>
          <w:p w14:paraId="0B979A13" w14:textId="45F570A7" w:rsidR="001006DC" w:rsidRPr="00DD644E" w:rsidRDefault="00604DA1" w:rsidP="00AC5E66">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1</w:t>
            </w:r>
          </w:p>
        </w:tc>
        <w:tc>
          <w:tcPr>
            <w:tcW w:w="5670" w:type="dxa"/>
            <w:gridSpan w:val="7"/>
            <w:vAlign w:val="center"/>
          </w:tcPr>
          <w:p w14:paraId="51FE7EAD" w14:textId="5742BC63" w:rsidR="001006DC" w:rsidRPr="00DD644E" w:rsidRDefault="004E6DAE" w:rsidP="00AC5E66">
            <w:pPr>
              <w:rPr>
                <w:rFonts w:ascii="Cambria" w:hAnsi="Cambria"/>
                <w:lang w:val="en-GB"/>
              </w:rPr>
            </w:pPr>
            <w:r>
              <w:rPr>
                <w:rFonts w:ascii="Cambria" w:hAnsi="Cambria"/>
                <w:lang w:val="en-GB"/>
              </w:rPr>
              <w:t>Accept and r</w:t>
            </w:r>
            <w:r w:rsidR="001006DC" w:rsidRPr="00DD644E" w:rsidDel="00274F69">
              <w:rPr>
                <w:rFonts w:ascii="Cambria" w:hAnsi="Cambria"/>
                <w:lang w:val="en-GB"/>
              </w:rPr>
              <w:t>eview offers</w:t>
            </w:r>
            <w:r w:rsidR="001006DC" w:rsidRPr="00DD644E">
              <w:rPr>
                <w:rFonts w:ascii="Cambria" w:hAnsi="Cambria"/>
                <w:lang w:val="en-GB"/>
              </w:rPr>
              <w:t>, sending those that meet requirements to technical units for review with role to be fulfilled (</w:t>
            </w:r>
            <w:r w:rsidR="00256F11">
              <w:rPr>
                <w:rFonts w:ascii="Cambria" w:hAnsi="Cambria"/>
                <w:lang w:val="en-GB"/>
              </w:rPr>
              <w:t xml:space="preserve">ie. </w:t>
            </w:r>
            <w:r w:rsidR="001006DC" w:rsidRPr="00DD644E">
              <w:rPr>
                <w:rFonts w:ascii="Cambria" w:hAnsi="Cambria"/>
                <w:lang w:val="en-GB"/>
              </w:rPr>
              <w:t>ToRs/role description)</w:t>
            </w:r>
          </w:p>
        </w:tc>
        <w:tc>
          <w:tcPr>
            <w:tcW w:w="1440" w:type="dxa"/>
            <w:vAlign w:val="center"/>
          </w:tcPr>
          <w:p w14:paraId="2B4EA065" w14:textId="77777777" w:rsidR="001006DC" w:rsidRPr="00DD644E" w:rsidRDefault="001006DC" w:rsidP="00AC5E66">
            <w:pPr>
              <w:rPr>
                <w:rFonts w:ascii="Cambria" w:hAnsi="Cambria"/>
                <w:lang w:val="en-GB"/>
              </w:rPr>
            </w:pPr>
            <w:r w:rsidRPr="00DD644E">
              <w:rPr>
                <w:rFonts w:ascii="Cambria" w:hAnsi="Cambria"/>
                <w:lang w:val="en-GB"/>
              </w:rPr>
              <w:t>GOARN OST</w:t>
            </w:r>
          </w:p>
        </w:tc>
        <w:tc>
          <w:tcPr>
            <w:tcW w:w="2070" w:type="dxa"/>
            <w:vAlign w:val="center"/>
          </w:tcPr>
          <w:p w14:paraId="026C0B9A" w14:textId="77777777" w:rsidR="001006DC" w:rsidRPr="00DD644E" w:rsidRDefault="001006DC" w:rsidP="00AC5E66">
            <w:pPr>
              <w:rPr>
                <w:rFonts w:ascii="Cambria" w:hAnsi="Cambria"/>
                <w:lang w:val="en-GB"/>
              </w:rPr>
            </w:pPr>
            <w:r w:rsidRPr="00DD644E">
              <w:rPr>
                <w:rFonts w:ascii="Cambria" w:hAnsi="Cambria"/>
                <w:lang w:val="en-GB"/>
              </w:rPr>
              <w:t>Technical leads, (Sharepoint)</w:t>
            </w:r>
          </w:p>
        </w:tc>
      </w:tr>
      <w:tr w:rsidR="001006DC" w:rsidRPr="00EB6D0E" w14:paraId="4B60BE46" w14:textId="77777777" w:rsidTr="000B0AD0">
        <w:tblPrEx>
          <w:tblCellMar>
            <w:left w:w="108" w:type="dxa"/>
            <w:right w:w="108" w:type="dxa"/>
          </w:tblCellMar>
        </w:tblPrEx>
        <w:trPr>
          <w:trHeight w:val="567"/>
        </w:trPr>
        <w:tc>
          <w:tcPr>
            <w:tcW w:w="625" w:type="dxa"/>
            <w:shd w:val="clear" w:color="auto" w:fill="FA840E"/>
            <w:vAlign w:val="center"/>
          </w:tcPr>
          <w:p w14:paraId="534D536D" w14:textId="02084D21" w:rsidR="001006DC" w:rsidRPr="00DD644E" w:rsidRDefault="00604DA1" w:rsidP="00AC5E66">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2</w:t>
            </w:r>
          </w:p>
        </w:tc>
        <w:tc>
          <w:tcPr>
            <w:tcW w:w="5670" w:type="dxa"/>
            <w:gridSpan w:val="7"/>
            <w:vAlign w:val="center"/>
          </w:tcPr>
          <w:p w14:paraId="58864CA8" w14:textId="31B6761E" w:rsidR="001006DC" w:rsidRPr="00DD644E" w:rsidRDefault="00F176A9" w:rsidP="00AC5E66">
            <w:pPr>
              <w:rPr>
                <w:rFonts w:ascii="Cambria" w:hAnsi="Cambria"/>
                <w:lang w:val="en-GB"/>
              </w:rPr>
            </w:pPr>
            <w:r>
              <w:rPr>
                <w:rFonts w:ascii="Cambria" w:hAnsi="Cambria"/>
                <w:lang w:val="en-GB"/>
              </w:rPr>
              <w:t xml:space="preserve">Update knowledge platform </w:t>
            </w:r>
            <w:r w:rsidR="004065C4">
              <w:rPr>
                <w:rFonts w:ascii="Cambria" w:hAnsi="Cambria"/>
                <w:lang w:val="en-GB"/>
              </w:rPr>
              <w:t xml:space="preserve">with feedback from </w:t>
            </w:r>
            <w:r w:rsidR="00C05F18">
              <w:rPr>
                <w:rFonts w:ascii="Cambria" w:hAnsi="Cambria"/>
                <w:lang w:val="en-GB"/>
              </w:rPr>
              <w:t xml:space="preserve">technical </w:t>
            </w:r>
            <w:r w:rsidR="00E159E8">
              <w:rPr>
                <w:rFonts w:ascii="Cambria" w:hAnsi="Cambria"/>
                <w:lang w:val="en-GB"/>
              </w:rPr>
              <w:t>offer r</w:t>
            </w:r>
            <w:r w:rsidR="004065C4">
              <w:rPr>
                <w:rFonts w:ascii="Cambria" w:hAnsi="Cambria"/>
                <w:lang w:val="en-GB"/>
              </w:rPr>
              <w:t>eview</w:t>
            </w:r>
            <w:r>
              <w:rPr>
                <w:rFonts w:ascii="Cambria" w:hAnsi="Cambria"/>
                <w:lang w:val="en-GB"/>
              </w:rPr>
              <w:t xml:space="preserve"> and p</w:t>
            </w:r>
            <w:r w:rsidR="00932BFB">
              <w:rPr>
                <w:rFonts w:ascii="Cambria" w:hAnsi="Cambria"/>
                <w:lang w:val="en-GB"/>
              </w:rPr>
              <w:t>ro</w:t>
            </w:r>
            <w:r>
              <w:rPr>
                <w:rFonts w:ascii="Cambria" w:hAnsi="Cambria"/>
                <w:lang w:val="en-GB"/>
              </w:rPr>
              <w:t>pose</w:t>
            </w:r>
            <w:r w:rsidR="00932BFB">
              <w:rPr>
                <w:rFonts w:ascii="Cambria" w:hAnsi="Cambria"/>
                <w:lang w:val="en-GB"/>
              </w:rPr>
              <w:t xml:space="preserve"> reviewed offers to HSW</w:t>
            </w:r>
            <w:r>
              <w:rPr>
                <w:rFonts w:ascii="Cambria" w:hAnsi="Cambria"/>
                <w:lang w:val="en-GB"/>
              </w:rPr>
              <w:t xml:space="preserve"> </w:t>
            </w:r>
          </w:p>
        </w:tc>
        <w:tc>
          <w:tcPr>
            <w:tcW w:w="1440" w:type="dxa"/>
            <w:vAlign w:val="center"/>
          </w:tcPr>
          <w:p w14:paraId="3337B946" w14:textId="77777777" w:rsidR="001006DC" w:rsidRPr="00DD644E" w:rsidRDefault="001006DC" w:rsidP="00AC5E66">
            <w:pPr>
              <w:rPr>
                <w:rFonts w:ascii="Cambria" w:hAnsi="Cambria"/>
                <w:lang w:val="en-GB"/>
              </w:rPr>
            </w:pPr>
            <w:r w:rsidRPr="00DD644E">
              <w:rPr>
                <w:rFonts w:ascii="Cambria" w:hAnsi="Cambria"/>
                <w:lang w:val="en-GB"/>
              </w:rPr>
              <w:t>GOARN OST</w:t>
            </w:r>
          </w:p>
        </w:tc>
        <w:tc>
          <w:tcPr>
            <w:tcW w:w="2070" w:type="dxa"/>
            <w:vAlign w:val="center"/>
          </w:tcPr>
          <w:p w14:paraId="7BCB9003" w14:textId="77777777" w:rsidR="001006DC" w:rsidRPr="00DD644E" w:rsidRDefault="001006DC" w:rsidP="00AC5E66">
            <w:pPr>
              <w:rPr>
                <w:rFonts w:ascii="Cambria" w:hAnsi="Cambria"/>
                <w:lang w:val="en-GB"/>
              </w:rPr>
            </w:pPr>
            <w:r w:rsidRPr="00DD644E">
              <w:rPr>
                <w:rFonts w:ascii="Cambria" w:hAnsi="Cambria"/>
                <w:lang w:val="en-GB"/>
              </w:rPr>
              <w:t>(Sharepoint)</w:t>
            </w:r>
          </w:p>
        </w:tc>
      </w:tr>
      <w:tr w:rsidR="001006DC" w:rsidRPr="00EB6D0E" w14:paraId="2A7BC04C" w14:textId="77777777" w:rsidTr="000B0AD0">
        <w:tblPrEx>
          <w:tblCellMar>
            <w:left w:w="108" w:type="dxa"/>
            <w:right w:w="108" w:type="dxa"/>
          </w:tblCellMar>
        </w:tblPrEx>
        <w:trPr>
          <w:trHeight w:val="567"/>
        </w:trPr>
        <w:tc>
          <w:tcPr>
            <w:tcW w:w="625" w:type="dxa"/>
            <w:shd w:val="clear" w:color="auto" w:fill="0070C0"/>
            <w:vAlign w:val="center"/>
          </w:tcPr>
          <w:p w14:paraId="44838B16" w14:textId="5D930518" w:rsidR="001006DC" w:rsidRPr="00DD644E" w:rsidRDefault="00604DA1" w:rsidP="00AC5E66">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3</w:t>
            </w:r>
          </w:p>
        </w:tc>
        <w:tc>
          <w:tcPr>
            <w:tcW w:w="5670" w:type="dxa"/>
            <w:gridSpan w:val="7"/>
            <w:vAlign w:val="center"/>
          </w:tcPr>
          <w:p w14:paraId="057BA67C" w14:textId="77777777" w:rsidR="001006DC" w:rsidRPr="00DD644E" w:rsidRDefault="001006DC" w:rsidP="00AC5E66">
            <w:pPr>
              <w:rPr>
                <w:rFonts w:ascii="Cambria" w:hAnsi="Cambria"/>
                <w:lang w:val="en-GB"/>
              </w:rPr>
            </w:pPr>
            <w:r w:rsidRPr="00DD644E">
              <w:rPr>
                <w:rFonts w:ascii="Cambria" w:hAnsi="Cambria"/>
                <w:lang w:val="en-GB"/>
              </w:rPr>
              <w:t>Obtain clearance from the CO for deployment of experts</w:t>
            </w:r>
          </w:p>
        </w:tc>
        <w:tc>
          <w:tcPr>
            <w:tcW w:w="1440" w:type="dxa"/>
            <w:vAlign w:val="center"/>
          </w:tcPr>
          <w:p w14:paraId="73AE8E34" w14:textId="77777777" w:rsidR="001006DC" w:rsidRPr="00DD644E" w:rsidRDefault="001006DC" w:rsidP="00AC5E66">
            <w:pPr>
              <w:rPr>
                <w:rFonts w:ascii="Cambria" w:hAnsi="Cambria"/>
                <w:lang w:val="en-GB"/>
              </w:rPr>
            </w:pPr>
            <w:r w:rsidRPr="00DD644E">
              <w:rPr>
                <w:rFonts w:ascii="Cambria" w:hAnsi="Cambria"/>
                <w:lang w:val="en-GB"/>
              </w:rPr>
              <w:t>HSW</w:t>
            </w:r>
          </w:p>
        </w:tc>
        <w:tc>
          <w:tcPr>
            <w:tcW w:w="2070" w:type="dxa"/>
            <w:vAlign w:val="center"/>
          </w:tcPr>
          <w:p w14:paraId="0A9252B6" w14:textId="77777777" w:rsidR="001006DC" w:rsidRPr="00DD644E" w:rsidRDefault="001006DC" w:rsidP="00AC5E66">
            <w:pPr>
              <w:rPr>
                <w:rFonts w:ascii="Cambria" w:hAnsi="Cambria"/>
                <w:lang w:val="en-GB"/>
              </w:rPr>
            </w:pPr>
            <w:r w:rsidRPr="00DD644E">
              <w:rPr>
                <w:rFonts w:ascii="Cambria" w:hAnsi="Cambria"/>
                <w:lang w:val="en-GB"/>
              </w:rPr>
              <w:t>CO</w:t>
            </w:r>
          </w:p>
        </w:tc>
      </w:tr>
      <w:tr w:rsidR="001006DC" w:rsidRPr="00EB6D0E" w14:paraId="7AAE13A9" w14:textId="77777777" w:rsidTr="000B0AD0">
        <w:tblPrEx>
          <w:tblCellMar>
            <w:left w:w="108" w:type="dxa"/>
            <w:right w:w="108" w:type="dxa"/>
          </w:tblCellMar>
        </w:tblPrEx>
        <w:trPr>
          <w:trHeight w:val="567"/>
        </w:trPr>
        <w:tc>
          <w:tcPr>
            <w:tcW w:w="625" w:type="dxa"/>
            <w:shd w:val="clear" w:color="auto" w:fill="0070C0"/>
            <w:vAlign w:val="center"/>
          </w:tcPr>
          <w:p w14:paraId="02B62408" w14:textId="4103A1E3" w:rsidR="001006DC" w:rsidRPr="00DD644E" w:rsidRDefault="00604DA1" w:rsidP="00AC5E66">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4</w:t>
            </w:r>
          </w:p>
        </w:tc>
        <w:tc>
          <w:tcPr>
            <w:tcW w:w="5670" w:type="dxa"/>
            <w:gridSpan w:val="7"/>
            <w:vAlign w:val="center"/>
          </w:tcPr>
          <w:p w14:paraId="209104A6" w14:textId="77777777" w:rsidR="001006DC" w:rsidRPr="00DD644E" w:rsidRDefault="001006DC" w:rsidP="00AC5E66">
            <w:pPr>
              <w:rPr>
                <w:rFonts w:ascii="Cambria" w:hAnsi="Cambria"/>
                <w:lang w:val="en-GB"/>
              </w:rPr>
            </w:pPr>
            <w:r w:rsidRPr="00DD644E">
              <w:rPr>
                <w:rFonts w:ascii="Cambria" w:hAnsi="Cambria"/>
                <w:lang w:val="en-GB"/>
              </w:rPr>
              <w:t>Inform GOARN OST of the outcome</w:t>
            </w:r>
          </w:p>
        </w:tc>
        <w:tc>
          <w:tcPr>
            <w:tcW w:w="1440" w:type="dxa"/>
            <w:vAlign w:val="center"/>
          </w:tcPr>
          <w:p w14:paraId="766C218E" w14:textId="77777777" w:rsidR="001006DC" w:rsidRPr="00DD644E" w:rsidRDefault="001006DC" w:rsidP="00AC5E66">
            <w:pPr>
              <w:rPr>
                <w:rFonts w:ascii="Cambria" w:hAnsi="Cambria"/>
                <w:lang w:val="en-GB"/>
              </w:rPr>
            </w:pPr>
            <w:r w:rsidRPr="00DD644E">
              <w:rPr>
                <w:rFonts w:ascii="Cambria" w:hAnsi="Cambria"/>
                <w:lang w:val="en-GB"/>
              </w:rPr>
              <w:t>HSW</w:t>
            </w:r>
          </w:p>
        </w:tc>
        <w:tc>
          <w:tcPr>
            <w:tcW w:w="2070" w:type="dxa"/>
            <w:vAlign w:val="center"/>
          </w:tcPr>
          <w:p w14:paraId="2D503FD8" w14:textId="77777777" w:rsidR="001006DC" w:rsidRPr="00DD644E" w:rsidRDefault="001006DC" w:rsidP="00AC5E66">
            <w:pPr>
              <w:rPr>
                <w:rFonts w:ascii="Cambria" w:hAnsi="Cambria"/>
                <w:lang w:val="en-GB"/>
              </w:rPr>
            </w:pPr>
            <w:r w:rsidRPr="00DD644E">
              <w:rPr>
                <w:rFonts w:ascii="Cambria" w:hAnsi="Cambria"/>
                <w:lang w:val="en-GB"/>
              </w:rPr>
              <w:t>-</w:t>
            </w:r>
          </w:p>
        </w:tc>
      </w:tr>
      <w:tr w:rsidR="001006DC" w:rsidRPr="00EB6D0E" w14:paraId="753B4FA3" w14:textId="77777777" w:rsidTr="000B0AD0">
        <w:tblPrEx>
          <w:tblCellMar>
            <w:left w:w="108" w:type="dxa"/>
            <w:right w:w="108" w:type="dxa"/>
          </w:tblCellMar>
        </w:tblPrEx>
        <w:trPr>
          <w:trHeight w:val="567"/>
        </w:trPr>
        <w:tc>
          <w:tcPr>
            <w:tcW w:w="625" w:type="dxa"/>
            <w:tcBorders>
              <w:bottom w:val="single" w:sz="4" w:space="0" w:color="7F7F7F" w:themeColor="text1" w:themeTint="80"/>
            </w:tcBorders>
            <w:shd w:val="clear" w:color="auto" w:fill="FA840E"/>
            <w:vAlign w:val="center"/>
          </w:tcPr>
          <w:p w14:paraId="2D94200E" w14:textId="3E1E842B" w:rsidR="001006DC" w:rsidRPr="00DD644E" w:rsidRDefault="00604DA1" w:rsidP="00AC5E66">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5</w:t>
            </w:r>
          </w:p>
        </w:tc>
        <w:tc>
          <w:tcPr>
            <w:tcW w:w="5670" w:type="dxa"/>
            <w:gridSpan w:val="7"/>
            <w:vAlign w:val="center"/>
          </w:tcPr>
          <w:p w14:paraId="269E8777" w14:textId="49C4A12C" w:rsidR="001006DC" w:rsidRPr="00DD644E" w:rsidRDefault="001006DC" w:rsidP="00AC5E66">
            <w:pPr>
              <w:rPr>
                <w:rFonts w:ascii="Cambria" w:hAnsi="Cambria"/>
                <w:lang w:val="en-GB"/>
              </w:rPr>
            </w:pPr>
            <w:r w:rsidRPr="00DD644E">
              <w:rPr>
                <w:rFonts w:ascii="Cambria" w:hAnsi="Cambria"/>
                <w:lang w:val="en-GB"/>
              </w:rPr>
              <w:t xml:space="preserve">Inform focal points and / or selected candidates in partner institutions </w:t>
            </w:r>
            <w:r w:rsidR="00F63EE1">
              <w:rPr>
                <w:rFonts w:ascii="Cambria" w:hAnsi="Cambria"/>
                <w:lang w:val="en-GB"/>
              </w:rPr>
              <w:t>of</w:t>
            </w:r>
            <w:r w:rsidRPr="00DD644E">
              <w:rPr>
                <w:rFonts w:ascii="Cambria" w:hAnsi="Cambria"/>
                <w:lang w:val="en-GB"/>
              </w:rPr>
              <w:t xml:space="preserve"> outcome and </w:t>
            </w:r>
            <w:r w:rsidR="00F960CC">
              <w:rPr>
                <w:rFonts w:ascii="Cambria" w:hAnsi="Cambria"/>
                <w:lang w:val="en-GB"/>
              </w:rPr>
              <w:t>submit</w:t>
            </w:r>
            <w:r w:rsidRPr="00DD644E">
              <w:rPr>
                <w:rFonts w:ascii="Cambria" w:hAnsi="Cambria"/>
                <w:lang w:val="en-GB"/>
              </w:rPr>
              <w:t xml:space="preserve"> candidate profile to </w:t>
            </w:r>
            <w:r w:rsidR="000C1968">
              <w:rPr>
                <w:rFonts w:ascii="Cambria" w:hAnsi="Cambria"/>
                <w:lang w:val="en-GB"/>
              </w:rPr>
              <w:t>HS</w:t>
            </w:r>
            <w:r w:rsidR="001C6128">
              <w:rPr>
                <w:rFonts w:ascii="Cambria" w:hAnsi="Cambria"/>
                <w:lang w:val="en-GB"/>
              </w:rPr>
              <w:t>W</w:t>
            </w:r>
            <w:r w:rsidR="001C6128" w:rsidRPr="00DD644E">
              <w:rPr>
                <w:rFonts w:ascii="Cambria" w:hAnsi="Cambria"/>
                <w:lang w:val="en-GB"/>
              </w:rPr>
              <w:t xml:space="preserve"> </w:t>
            </w:r>
            <w:r w:rsidR="001C6128">
              <w:rPr>
                <w:rFonts w:ascii="Cambria" w:hAnsi="Cambria"/>
                <w:lang w:val="en-GB"/>
              </w:rPr>
              <w:t xml:space="preserve">to </w:t>
            </w:r>
            <w:r w:rsidRPr="00DD644E">
              <w:rPr>
                <w:rFonts w:ascii="Cambria" w:hAnsi="Cambria"/>
                <w:lang w:val="en-GB"/>
              </w:rPr>
              <w:t>action the deployment</w:t>
            </w:r>
          </w:p>
        </w:tc>
        <w:tc>
          <w:tcPr>
            <w:tcW w:w="1440" w:type="dxa"/>
            <w:vAlign w:val="center"/>
          </w:tcPr>
          <w:p w14:paraId="2ABFAA90" w14:textId="77777777" w:rsidR="001006DC" w:rsidRPr="00DD644E" w:rsidRDefault="001006DC" w:rsidP="00AC5E66">
            <w:pPr>
              <w:rPr>
                <w:rFonts w:ascii="Cambria" w:hAnsi="Cambria"/>
                <w:lang w:val="en-GB"/>
              </w:rPr>
            </w:pPr>
            <w:r w:rsidRPr="00DD644E">
              <w:rPr>
                <w:rFonts w:ascii="Cambria" w:hAnsi="Cambria"/>
                <w:lang w:val="en-GB"/>
              </w:rPr>
              <w:t>GOARN OST</w:t>
            </w:r>
          </w:p>
        </w:tc>
        <w:tc>
          <w:tcPr>
            <w:tcW w:w="2070" w:type="dxa"/>
            <w:vAlign w:val="center"/>
          </w:tcPr>
          <w:p w14:paraId="15FF10FC" w14:textId="0209CE49" w:rsidR="001006DC" w:rsidRPr="00DD644E" w:rsidRDefault="000C1968" w:rsidP="00AC5E66">
            <w:pPr>
              <w:rPr>
                <w:rFonts w:ascii="Cambria" w:hAnsi="Cambria"/>
                <w:lang w:val="en-GB"/>
              </w:rPr>
            </w:pPr>
            <w:r>
              <w:rPr>
                <w:rFonts w:ascii="Cambria" w:hAnsi="Cambria"/>
                <w:lang w:val="en-GB"/>
              </w:rPr>
              <w:t>HSW</w:t>
            </w:r>
            <w:r w:rsidR="001006DC" w:rsidRPr="00DD644E">
              <w:rPr>
                <w:rFonts w:ascii="Cambria" w:hAnsi="Cambria"/>
                <w:lang w:val="en-GB"/>
              </w:rPr>
              <w:t xml:space="preserve"> (Sharepoint)</w:t>
            </w:r>
          </w:p>
        </w:tc>
      </w:tr>
      <w:tr w:rsidR="00256F11" w:rsidRPr="00EB6D0E" w14:paraId="302D316D" w14:textId="77777777" w:rsidTr="00AC6261">
        <w:tblPrEx>
          <w:tblCellMar>
            <w:left w:w="108" w:type="dxa"/>
            <w:right w:w="108" w:type="dxa"/>
          </w:tblCellMar>
        </w:tblPrEx>
        <w:trPr>
          <w:trHeight w:val="567"/>
        </w:trPr>
        <w:tc>
          <w:tcPr>
            <w:tcW w:w="625" w:type="dxa"/>
            <w:tcBorders>
              <w:bottom w:val="single" w:sz="4" w:space="0" w:color="7F7F7F" w:themeColor="text1" w:themeTint="80"/>
            </w:tcBorders>
            <w:shd w:val="clear" w:color="auto" w:fill="FA840E"/>
            <w:vAlign w:val="center"/>
          </w:tcPr>
          <w:p w14:paraId="1202004A" w14:textId="0DD00B1D" w:rsidR="00256F11" w:rsidRPr="00DD644E" w:rsidRDefault="00256F11" w:rsidP="00AC5E66">
            <w:pPr>
              <w:jc w:val="center"/>
              <w:rPr>
                <w:rFonts w:ascii="Cambria" w:hAnsi="Cambria"/>
                <w:b/>
                <w:bCs/>
                <w:color w:val="FFFFFF" w:themeColor="background1"/>
                <w:sz w:val="24"/>
                <w:szCs w:val="24"/>
                <w:lang w:val="en-GB"/>
              </w:rPr>
            </w:pPr>
            <w:r>
              <w:rPr>
                <w:rFonts w:ascii="Cambria" w:hAnsi="Cambria"/>
                <w:b/>
                <w:bCs/>
                <w:color w:val="FFFFFF" w:themeColor="background1"/>
                <w:sz w:val="24"/>
                <w:szCs w:val="24"/>
                <w:lang w:val="en-GB"/>
              </w:rPr>
              <w:t>6</w:t>
            </w:r>
          </w:p>
        </w:tc>
        <w:tc>
          <w:tcPr>
            <w:tcW w:w="5670" w:type="dxa"/>
            <w:gridSpan w:val="7"/>
            <w:vAlign w:val="center"/>
          </w:tcPr>
          <w:p w14:paraId="71D1CB1B" w14:textId="2C53231E" w:rsidR="00256F11" w:rsidRPr="00DD644E" w:rsidRDefault="00F176A9" w:rsidP="00AC5E66">
            <w:pPr>
              <w:rPr>
                <w:rFonts w:ascii="Cambria" w:hAnsi="Cambria"/>
                <w:lang w:val="en-GB"/>
              </w:rPr>
            </w:pPr>
            <w:r>
              <w:rPr>
                <w:rFonts w:ascii="Cambria" w:hAnsi="Cambria"/>
                <w:lang w:val="en-GB"/>
              </w:rPr>
              <w:t>Update information on deployment and function to be performed on knowledge platform</w:t>
            </w:r>
          </w:p>
        </w:tc>
        <w:tc>
          <w:tcPr>
            <w:tcW w:w="1440" w:type="dxa"/>
            <w:vAlign w:val="center"/>
          </w:tcPr>
          <w:p w14:paraId="1869BBCE" w14:textId="43BA3AC5" w:rsidR="00256F11" w:rsidRPr="00DD644E" w:rsidRDefault="006C6539" w:rsidP="00AC5E66">
            <w:pPr>
              <w:rPr>
                <w:rFonts w:ascii="Cambria" w:hAnsi="Cambria"/>
                <w:lang w:val="en-GB"/>
              </w:rPr>
            </w:pPr>
            <w:r w:rsidRPr="00DD644E">
              <w:rPr>
                <w:rFonts w:ascii="Cambria" w:hAnsi="Cambria"/>
                <w:lang w:val="en-GB"/>
              </w:rPr>
              <w:t>GOARN OST</w:t>
            </w:r>
          </w:p>
        </w:tc>
        <w:tc>
          <w:tcPr>
            <w:tcW w:w="2070" w:type="dxa"/>
            <w:vAlign w:val="center"/>
          </w:tcPr>
          <w:p w14:paraId="2B567E04" w14:textId="3BB9F6F0" w:rsidR="00256F11" w:rsidRDefault="006C6539" w:rsidP="00AC5E66">
            <w:pPr>
              <w:rPr>
                <w:rFonts w:ascii="Cambria" w:hAnsi="Cambria"/>
                <w:lang w:val="en-GB"/>
              </w:rPr>
            </w:pPr>
            <w:r w:rsidRPr="00DD644E">
              <w:rPr>
                <w:rFonts w:ascii="Cambria" w:hAnsi="Cambria"/>
                <w:lang w:val="en-GB"/>
              </w:rPr>
              <w:t>(Sharepoint)</w:t>
            </w:r>
          </w:p>
        </w:tc>
      </w:tr>
      <w:tr w:rsidR="001006DC" w:rsidRPr="00EB6D0E" w14:paraId="4AAF512A" w14:textId="77777777" w:rsidTr="000B0AD0">
        <w:tblPrEx>
          <w:tblCellMar>
            <w:left w:w="108" w:type="dxa"/>
            <w:right w:w="108" w:type="dxa"/>
          </w:tblCellMar>
        </w:tblPrEx>
        <w:trPr>
          <w:trHeight w:val="567"/>
        </w:trPr>
        <w:tc>
          <w:tcPr>
            <w:tcW w:w="625" w:type="dxa"/>
            <w:shd w:val="clear" w:color="auto" w:fill="FA840E"/>
            <w:vAlign w:val="center"/>
          </w:tcPr>
          <w:p w14:paraId="49EA5016" w14:textId="630FDEB2" w:rsidR="001006DC" w:rsidRPr="00DD644E" w:rsidRDefault="00256F11" w:rsidP="00AC5E66">
            <w:pPr>
              <w:jc w:val="center"/>
              <w:rPr>
                <w:rFonts w:ascii="Cambria" w:hAnsi="Cambria"/>
                <w:b/>
                <w:bCs/>
                <w:color w:val="FFFFFF" w:themeColor="background1"/>
                <w:sz w:val="24"/>
                <w:szCs w:val="24"/>
                <w:lang w:val="en-GB"/>
              </w:rPr>
            </w:pPr>
            <w:r>
              <w:rPr>
                <w:rFonts w:ascii="Cambria" w:hAnsi="Cambria"/>
                <w:b/>
                <w:bCs/>
                <w:color w:val="FFFFFF" w:themeColor="background1"/>
                <w:sz w:val="24"/>
                <w:szCs w:val="24"/>
                <w:lang w:val="en-GB"/>
              </w:rPr>
              <w:t>7</w:t>
            </w:r>
          </w:p>
        </w:tc>
        <w:tc>
          <w:tcPr>
            <w:tcW w:w="5670" w:type="dxa"/>
            <w:gridSpan w:val="7"/>
            <w:vAlign w:val="center"/>
          </w:tcPr>
          <w:p w14:paraId="3D0F35FB" w14:textId="4E6BCC4E" w:rsidR="001006DC" w:rsidRPr="00DD644E" w:rsidRDefault="001006DC" w:rsidP="00AC5E66">
            <w:pPr>
              <w:rPr>
                <w:rFonts w:ascii="Cambria" w:hAnsi="Cambria"/>
                <w:lang w:val="en-GB"/>
              </w:rPr>
            </w:pPr>
            <w:bookmarkStart w:id="54" w:name="_Hlk19269412"/>
            <w:r w:rsidRPr="00DD644E">
              <w:rPr>
                <w:rFonts w:ascii="Cambria" w:hAnsi="Cambria"/>
                <w:lang w:val="en-GB"/>
              </w:rPr>
              <w:t>Inform candidates</w:t>
            </w:r>
            <w:r w:rsidR="00EE1373">
              <w:rPr>
                <w:rFonts w:ascii="Cambria" w:hAnsi="Cambria"/>
                <w:lang w:val="en-GB"/>
              </w:rPr>
              <w:t>/institutions</w:t>
            </w:r>
            <w:r w:rsidRPr="00DD644E">
              <w:rPr>
                <w:rFonts w:ascii="Cambria" w:hAnsi="Cambria"/>
                <w:lang w:val="en-GB"/>
              </w:rPr>
              <w:t xml:space="preserve"> who have not been selected</w:t>
            </w:r>
            <w:bookmarkEnd w:id="54"/>
          </w:p>
        </w:tc>
        <w:tc>
          <w:tcPr>
            <w:tcW w:w="1440" w:type="dxa"/>
            <w:vAlign w:val="center"/>
          </w:tcPr>
          <w:p w14:paraId="0B96BDCC" w14:textId="77777777" w:rsidR="001006DC" w:rsidRPr="00DD644E" w:rsidRDefault="001006DC" w:rsidP="00AC5E66">
            <w:pPr>
              <w:rPr>
                <w:rFonts w:ascii="Cambria" w:hAnsi="Cambria"/>
                <w:lang w:val="en-GB"/>
              </w:rPr>
            </w:pPr>
            <w:r w:rsidRPr="00DD644E">
              <w:rPr>
                <w:rFonts w:ascii="Cambria" w:hAnsi="Cambria"/>
                <w:lang w:val="en-GB"/>
              </w:rPr>
              <w:t>GOARN OST</w:t>
            </w:r>
          </w:p>
        </w:tc>
        <w:tc>
          <w:tcPr>
            <w:tcW w:w="2070" w:type="dxa"/>
            <w:vAlign w:val="center"/>
          </w:tcPr>
          <w:p w14:paraId="30FBE5E5" w14:textId="77777777" w:rsidR="001006DC" w:rsidRPr="00DD644E" w:rsidRDefault="001006DC" w:rsidP="00AC5E66">
            <w:pPr>
              <w:rPr>
                <w:rFonts w:ascii="Cambria" w:hAnsi="Cambria"/>
                <w:lang w:val="en-GB"/>
              </w:rPr>
            </w:pPr>
            <w:r w:rsidRPr="00DD644E">
              <w:rPr>
                <w:rFonts w:ascii="Cambria" w:hAnsi="Cambria"/>
                <w:lang w:val="en-GB"/>
              </w:rPr>
              <w:t>(Sharepoint)</w:t>
            </w:r>
          </w:p>
        </w:tc>
      </w:tr>
      <w:tr w:rsidR="00604DA1" w:rsidRPr="00EB6D0E" w14:paraId="2EF9F8E4" w14:textId="77777777" w:rsidTr="00AC5E66">
        <w:trPr>
          <w:trHeight w:val="271"/>
        </w:trPr>
        <w:tc>
          <w:tcPr>
            <w:tcW w:w="1345" w:type="dxa"/>
            <w:gridSpan w:val="2"/>
            <w:vMerge w:val="restart"/>
            <w:tcBorders>
              <w:right w:val="nil"/>
            </w:tcBorders>
            <w:shd w:val="clear" w:color="auto" w:fill="auto"/>
            <w:vAlign w:val="center"/>
          </w:tcPr>
          <w:p w14:paraId="03500BD8" w14:textId="77777777" w:rsidR="00604DA1" w:rsidRPr="00DD644E" w:rsidRDefault="00604DA1" w:rsidP="00AC5E66">
            <w:pPr>
              <w:rPr>
                <w:rFonts w:ascii="Cambria" w:hAnsi="Cambria"/>
                <w:bCs/>
                <w:i/>
                <w:color w:val="FFFFFF" w:themeColor="background1"/>
                <w:sz w:val="20"/>
                <w:szCs w:val="20"/>
                <w:lang w:val="en-GB"/>
              </w:rPr>
            </w:pPr>
            <w:bookmarkStart w:id="55" w:name="_Hlk16534994"/>
            <w:bookmarkStart w:id="56" w:name="_Hlk16535030"/>
            <w:r w:rsidRPr="00DD644E">
              <w:rPr>
                <w:rFonts w:ascii="Cambria" w:hAnsi="Cambria"/>
                <w:bCs/>
                <w:i/>
                <w:sz w:val="20"/>
                <w:szCs w:val="20"/>
                <w:lang w:val="en-GB"/>
              </w:rPr>
              <w:t>Responsibility:</w:t>
            </w:r>
          </w:p>
        </w:tc>
        <w:tc>
          <w:tcPr>
            <w:tcW w:w="178" w:type="dxa"/>
            <w:tcBorders>
              <w:top w:val="nil"/>
              <w:left w:val="nil"/>
              <w:bottom w:val="single" w:sz="4" w:space="0" w:color="7F7F7F" w:themeColor="text1" w:themeTint="80"/>
              <w:right w:val="nil"/>
            </w:tcBorders>
            <w:shd w:val="clear" w:color="auto" w:fill="auto"/>
            <w:vAlign w:val="center"/>
          </w:tcPr>
          <w:p w14:paraId="30E302B6" w14:textId="77777777" w:rsidR="00604DA1" w:rsidRPr="00DD644E" w:rsidRDefault="00604DA1" w:rsidP="00AC5E66">
            <w:pPr>
              <w:rPr>
                <w:rFonts w:ascii="Cambria" w:hAnsi="Cambria"/>
                <w:bCs/>
                <w:i/>
                <w:color w:val="FFFFFF" w:themeColor="background1"/>
                <w:sz w:val="20"/>
                <w:szCs w:val="20"/>
                <w:lang w:val="en-GB"/>
              </w:rPr>
            </w:pPr>
          </w:p>
        </w:tc>
        <w:tc>
          <w:tcPr>
            <w:tcW w:w="1352" w:type="dxa"/>
            <w:vMerge w:val="restart"/>
            <w:tcBorders>
              <w:left w:val="nil"/>
              <w:right w:val="nil"/>
            </w:tcBorders>
            <w:shd w:val="clear" w:color="auto" w:fill="auto"/>
            <w:vAlign w:val="center"/>
          </w:tcPr>
          <w:p w14:paraId="0FEBBE2A" w14:textId="77777777" w:rsidR="00604DA1" w:rsidRPr="00DD644E" w:rsidRDefault="00604DA1" w:rsidP="00AC5E66">
            <w:pPr>
              <w:rPr>
                <w:rFonts w:ascii="Cambria" w:hAnsi="Cambria"/>
                <w:bCs/>
                <w:i/>
                <w:sz w:val="20"/>
                <w:szCs w:val="20"/>
                <w:lang w:val="en-GB"/>
              </w:rPr>
            </w:pPr>
            <w:r w:rsidRPr="00DD644E">
              <w:rPr>
                <w:rFonts w:ascii="Cambria" w:hAnsi="Cambria"/>
                <w:bCs/>
                <w:i/>
                <w:sz w:val="20"/>
                <w:szCs w:val="20"/>
                <w:lang w:val="en-GB"/>
              </w:rPr>
              <w:t>GOARN OST</w:t>
            </w:r>
          </w:p>
        </w:tc>
        <w:tc>
          <w:tcPr>
            <w:tcW w:w="180" w:type="dxa"/>
            <w:tcBorders>
              <w:top w:val="nil"/>
              <w:left w:val="nil"/>
              <w:bottom w:val="single" w:sz="4" w:space="0" w:color="7F7F7F" w:themeColor="text1" w:themeTint="80"/>
              <w:right w:val="nil"/>
            </w:tcBorders>
            <w:shd w:val="clear" w:color="auto" w:fill="auto"/>
            <w:vAlign w:val="center"/>
          </w:tcPr>
          <w:p w14:paraId="61EB04A8" w14:textId="77777777" w:rsidR="00604DA1" w:rsidRPr="00DD644E" w:rsidRDefault="00604DA1" w:rsidP="00AC5E66">
            <w:pPr>
              <w:rPr>
                <w:rFonts w:ascii="Cambria" w:hAnsi="Cambria"/>
                <w:i/>
                <w:sz w:val="20"/>
                <w:szCs w:val="20"/>
                <w:lang w:val="en-GB"/>
              </w:rPr>
            </w:pPr>
          </w:p>
        </w:tc>
        <w:tc>
          <w:tcPr>
            <w:tcW w:w="2520" w:type="dxa"/>
            <w:vMerge w:val="restart"/>
            <w:tcBorders>
              <w:left w:val="nil"/>
              <w:right w:val="nil"/>
            </w:tcBorders>
            <w:shd w:val="clear" w:color="auto" w:fill="auto"/>
            <w:vAlign w:val="center"/>
          </w:tcPr>
          <w:p w14:paraId="101E921A" w14:textId="77777777" w:rsidR="00604DA1" w:rsidRPr="00DD644E" w:rsidRDefault="00604DA1" w:rsidP="00AC5E66">
            <w:pPr>
              <w:rPr>
                <w:rFonts w:ascii="Cambria" w:hAnsi="Cambria"/>
                <w:i/>
                <w:sz w:val="20"/>
                <w:szCs w:val="20"/>
                <w:lang w:val="en-GB"/>
              </w:rPr>
            </w:pPr>
            <w:r w:rsidRPr="00DD644E">
              <w:rPr>
                <w:rFonts w:ascii="Cambria" w:hAnsi="Cambria"/>
                <w:i/>
                <w:sz w:val="20"/>
                <w:szCs w:val="20"/>
                <w:lang w:val="en-GB"/>
              </w:rPr>
              <w:t>Partner institution / Expert</w:t>
            </w:r>
          </w:p>
        </w:tc>
        <w:tc>
          <w:tcPr>
            <w:tcW w:w="178" w:type="dxa"/>
            <w:tcBorders>
              <w:top w:val="nil"/>
              <w:left w:val="nil"/>
              <w:bottom w:val="single" w:sz="4" w:space="0" w:color="7F7F7F" w:themeColor="text1" w:themeTint="80"/>
              <w:right w:val="nil"/>
            </w:tcBorders>
            <w:shd w:val="clear" w:color="auto" w:fill="auto"/>
            <w:vAlign w:val="center"/>
          </w:tcPr>
          <w:p w14:paraId="7FD7A697" w14:textId="77777777" w:rsidR="00604DA1" w:rsidRPr="00DD644E" w:rsidRDefault="00604DA1" w:rsidP="00AC5E66">
            <w:pPr>
              <w:rPr>
                <w:rFonts w:ascii="Cambria" w:hAnsi="Cambria"/>
                <w:i/>
                <w:sz w:val="20"/>
                <w:szCs w:val="20"/>
                <w:lang w:val="en-GB"/>
              </w:rPr>
            </w:pPr>
          </w:p>
        </w:tc>
        <w:tc>
          <w:tcPr>
            <w:tcW w:w="4052" w:type="dxa"/>
            <w:gridSpan w:val="3"/>
            <w:vMerge w:val="restart"/>
            <w:tcBorders>
              <w:left w:val="nil"/>
            </w:tcBorders>
            <w:shd w:val="clear" w:color="auto" w:fill="auto"/>
            <w:vAlign w:val="center"/>
          </w:tcPr>
          <w:p w14:paraId="0F1EE313" w14:textId="77777777" w:rsidR="00604DA1" w:rsidRPr="00DD644E" w:rsidRDefault="00604DA1" w:rsidP="00AC5E66">
            <w:pPr>
              <w:rPr>
                <w:rFonts w:ascii="Cambria" w:hAnsi="Cambria"/>
                <w:i/>
                <w:sz w:val="20"/>
                <w:szCs w:val="20"/>
                <w:lang w:val="en-GB"/>
              </w:rPr>
            </w:pPr>
            <w:r w:rsidRPr="00DD644E">
              <w:rPr>
                <w:rFonts w:ascii="Cambria" w:hAnsi="Cambria"/>
                <w:i/>
                <w:sz w:val="20"/>
                <w:szCs w:val="20"/>
                <w:lang w:val="en-GB"/>
              </w:rPr>
              <w:t>WHE HR, Security &amp; Staff Wellbeing (HSW)</w:t>
            </w:r>
          </w:p>
        </w:tc>
      </w:tr>
      <w:tr w:rsidR="00604DA1" w:rsidRPr="00EB6D0E" w14:paraId="050C10BC" w14:textId="77777777" w:rsidTr="00AC5E66">
        <w:trPr>
          <w:trHeight w:val="271"/>
        </w:trPr>
        <w:tc>
          <w:tcPr>
            <w:tcW w:w="1345" w:type="dxa"/>
            <w:gridSpan w:val="2"/>
            <w:vMerge/>
            <w:shd w:val="clear" w:color="auto" w:fill="auto"/>
            <w:vAlign w:val="center"/>
          </w:tcPr>
          <w:p w14:paraId="46CE0404" w14:textId="77777777" w:rsidR="00604DA1" w:rsidRPr="00DD644E" w:rsidRDefault="00604DA1" w:rsidP="00AC5E66">
            <w:pPr>
              <w:rPr>
                <w:rFonts w:ascii="Cambria" w:hAnsi="Cambria"/>
                <w:bCs/>
                <w:i/>
                <w:sz w:val="20"/>
                <w:szCs w:val="20"/>
                <w:lang w:val="en-GB"/>
              </w:rPr>
            </w:pPr>
          </w:p>
        </w:tc>
        <w:tc>
          <w:tcPr>
            <w:tcW w:w="178" w:type="dxa"/>
            <w:tcBorders>
              <w:bottom w:val="single" w:sz="4" w:space="0" w:color="7F7F7F" w:themeColor="text1" w:themeTint="80"/>
            </w:tcBorders>
            <w:shd w:val="clear" w:color="auto" w:fill="FA840E"/>
            <w:vAlign w:val="center"/>
          </w:tcPr>
          <w:p w14:paraId="687CE857" w14:textId="77777777" w:rsidR="00604DA1" w:rsidRPr="00DD644E" w:rsidRDefault="00604DA1" w:rsidP="00AC5E66">
            <w:pPr>
              <w:rPr>
                <w:rFonts w:ascii="Cambria" w:hAnsi="Cambria"/>
                <w:bCs/>
                <w:i/>
                <w:color w:val="FFFFFF" w:themeColor="background1"/>
                <w:sz w:val="20"/>
                <w:szCs w:val="20"/>
                <w:lang w:val="en-GB"/>
              </w:rPr>
            </w:pPr>
          </w:p>
        </w:tc>
        <w:tc>
          <w:tcPr>
            <w:tcW w:w="1352" w:type="dxa"/>
            <w:vMerge/>
            <w:shd w:val="clear" w:color="auto" w:fill="auto"/>
            <w:vAlign w:val="center"/>
          </w:tcPr>
          <w:p w14:paraId="1AEA381C" w14:textId="77777777" w:rsidR="00604DA1" w:rsidRPr="00DD644E" w:rsidRDefault="00604DA1" w:rsidP="00AC5E66">
            <w:pPr>
              <w:rPr>
                <w:rFonts w:ascii="Cambria" w:hAnsi="Cambria"/>
                <w:bCs/>
                <w:i/>
                <w:sz w:val="20"/>
                <w:szCs w:val="20"/>
                <w:lang w:val="en-GB"/>
              </w:rPr>
            </w:pPr>
          </w:p>
        </w:tc>
        <w:tc>
          <w:tcPr>
            <w:tcW w:w="180" w:type="dxa"/>
            <w:tcBorders>
              <w:bottom w:val="single" w:sz="4" w:space="0" w:color="7F7F7F" w:themeColor="text1" w:themeTint="80"/>
            </w:tcBorders>
            <w:shd w:val="clear" w:color="auto" w:fill="FCB46E" w:themeFill="accent6" w:themeFillTint="99"/>
            <w:vAlign w:val="center"/>
          </w:tcPr>
          <w:p w14:paraId="2677503B" w14:textId="77777777" w:rsidR="00604DA1" w:rsidRPr="00DD644E" w:rsidRDefault="00604DA1" w:rsidP="00AC5E66">
            <w:pPr>
              <w:rPr>
                <w:rFonts w:ascii="Cambria" w:hAnsi="Cambria"/>
                <w:i/>
                <w:sz w:val="20"/>
                <w:szCs w:val="20"/>
                <w:lang w:val="en-GB"/>
              </w:rPr>
            </w:pPr>
          </w:p>
        </w:tc>
        <w:tc>
          <w:tcPr>
            <w:tcW w:w="2520" w:type="dxa"/>
            <w:vMerge/>
            <w:shd w:val="clear" w:color="auto" w:fill="auto"/>
            <w:vAlign w:val="center"/>
          </w:tcPr>
          <w:p w14:paraId="4A4DBAE7" w14:textId="77777777" w:rsidR="00604DA1" w:rsidRPr="00DD644E" w:rsidRDefault="00604DA1" w:rsidP="00AC5E66">
            <w:pPr>
              <w:rPr>
                <w:rFonts w:ascii="Cambria" w:hAnsi="Cambria"/>
                <w:i/>
                <w:sz w:val="20"/>
                <w:szCs w:val="20"/>
                <w:lang w:val="en-GB"/>
              </w:rPr>
            </w:pPr>
          </w:p>
        </w:tc>
        <w:tc>
          <w:tcPr>
            <w:tcW w:w="178" w:type="dxa"/>
            <w:tcBorders>
              <w:bottom w:val="single" w:sz="4" w:space="0" w:color="7F7F7F" w:themeColor="text1" w:themeTint="80"/>
            </w:tcBorders>
            <w:shd w:val="clear" w:color="auto" w:fill="C6D9F1" w:themeFill="text2" w:themeFillTint="33"/>
            <w:vAlign w:val="center"/>
          </w:tcPr>
          <w:p w14:paraId="23081719" w14:textId="77777777" w:rsidR="00604DA1" w:rsidRPr="00DD644E" w:rsidRDefault="00604DA1" w:rsidP="00AC5E66">
            <w:pPr>
              <w:rPr>
                <w:rFonts w:ascii="Cambria" w:hAnsi="Cambria"/>
                <w:i/>
                <w:sz w:val="20"/>
                <w:szCs w:val="20"/>
                <w:lang w:val="en-GB"/>
              </w:rPr>
            </w:pPr>
          </w:p>
        </w:tc>
        <w:tc>
          <w:tcPr>
            <w:tcW w:w="4052" w:type="dxa"/>
            <w:gridSpan w:val="3"/>
            <w:vMerge/>
            <w:shd w:val="clear" w:color="auto" w:fill="auto"/>
            <w:vAlign w:val="center"/>
          </w:tcPr>
          <w:p w14:paraId="086AD222" w14:textId="77777777" w:rsidR="00604DA1" w:rsidRPr="00DD644E" w:rsidRDefault="00604DA1" w:rsidP="00AC5E66">
            <w:pPr>
              <w:rPr>
                <w:rFonts w:ascii="Cambria" w:hAnsi="Cambria"/>
                <w:i/>
                <w:sz w:val="20"/>
                <w:szCs w:val="20"/>
                <w:lang w:val="en-GB"/>
              </w:rPr>
            </w:pPr>
          </w:p>
        </w:tc>
      </w:tr>
      <w:tr w:rsidR="00604DA1" w:rsidRPr="00EB6D0E" w14:paraId="1A62A4B5" w14:textId="77777777" w:rsidTr="00AC5E66">
        <w:trPr>
          <w:trHeight w:val="271"/>
        </w:trPr>
        <w:tc>
          <w:tcPr>
            <w:tcW w:w="1345" w:type="dxa"/>
            <w:gridSpan w:val="2"/>
            <w:vMerge/>
            <w:tcBorders>
              <w:right w:val="nil"/>
            </w:tcBorders>
            <w:shd w:val="clear" w:color="auto" w:fill="auto"/>
            <w:vAlign w:val="center"/>
          </w:tcPr>
          <w:p w14:paraId="3AEAC07B" w14:textId="77777777" w:rsidR="00604DA1" w:rsidRPr="00DD644E" w:rsidRDefault="00604DA1" w:rsidP="00AC5E66">
            <w:pPr>
              <w:rPr>
                <w:rFonts w:ascii="Cambria" w:hAnsi="Cambria"/>
                <w:bCs/>
                <w:i/>
                <w:sz w:val="20"/>
                <w:szCs w:val="20"/>
                <w:lang w:val="en-GB"/>
              </w:rPr>
            </w:pPr>
          </w:p>
        </w:tc>
        <w:tc>
          <w:tcPr>
            <w:tcW w:w="178" w:type="dxa"/>
            <w:tcBorders>
              <w:left w:val="nil"/>
              <w:right w:val="nil"/>
            </w:tcBorders>
            <w:shd w:val="clear" w:color="auto" w:fill="auto"/>
            <w:vAlign w:val="center"/>
          </w:tcPr>
          <w:p w14:paraId="5AE713C3" w14:textId="77777777" w:rsidR="00604DA1" w:rsidRPr="00DD644E" w:rsidRDefault="00604DA1" w:rsidP="00AC5E66">
            <w:pPr>
              <w:rPr>
                <w:rFonts w:ascii="Cambria" w:hAnsi="Cambria"/>
                <w:bCs/>
                <w:i/>
                <w:color w:val="FFFFFF" w:themeColor="background1"/>
                <w:sz w:val="20"/>
                <w:szCs w:val="20"/>
                <w:lang w:val="en-GB"/>
              </w:rPr>
            </w:pPr>
          </w:p>
        </w:tc>
        <w:tc>
          <w:tcPr>
            <w:tcW w:w="1352" w:type="dxa"/>
            <w:vMerge/>
            <w:tcBorders>
              <w:left w:val="nil"/>
              <w:right w:val="nil"/>
            </w:tcBorders>
            <w:shd w:val="clear" w:color="auto" w:fill="auto"/>
            <w:vAlign w:val="center"/>
          </w:tcPr>
          <w:p w14:paraId="6DEDFAF3" w14:textId="77777777" w:rsidR="00604DA1" w:rsidRPr="00DD644E" w:rsidRDefault="00604DA1" w:rsidP="00AC5E66">
            <w:pPr>
              <w:rPr>
                <w:rFonts w:ascii="Cambria" w:hAnsi="Cambria"/>
                <w:bCs/>
                <w:i/>
                <w:sz w:val="20"/>
                <w:szCs w:val="20"/>
                <w:lang w:val="en-GB"/>
              </w:rPr>
            </w:pPr>
          </w:p>
        </w:tc>
        <w:tc>
          <w:tcPr>
            <w:tcW w:w="180" w:type="dxa"/>
            <w:tcBorders>
              <w:left w:val="nil"/>
              <w:right w:val="nil"/>
            </w:tcBorders>
            <w:shd w:val="clear" w:color="auto" w:fill="auto"/>
            <w:vAlign w:val="center"/>
          </w:tcPr>
          <w:p w14:paraId="5DC137AF" w14:textId="77777777" w:rsidR="00604DA1" w:rsidRPr="00DD644E" w:rsidRDefault="00604DA1" w:rsidP="00AC5E66">
            <w:pPr>
              <w:rPr>
                <w:rFonts w:ascii="Cambria" w:hAnsi="Cambria"/>
                <w:i/>
                <w:sz w:val="20"/>
                <w:szCs w:val="20"/>
                <w:lang w:val="en-GB"/>
              </w:rPr>
            </w:pPr>
          </w:p>
        </w:tc>
        <w:tc>
          <w:tcPr>
            <w:tcW w:w="2520" w:type="dxa"/>
            <w:vMerge/>
            <w:tcBorders>
              <w:left w:val="nil"/>
              <w:right w:val="nil"/>
            </w:tcBorders>
            <w:shd w:val="clear" w:color="auto" w:fill="auto"/>
            <w:vAlign w:val="center"/>
          </w:tcPr>
          <w:p w14:paraId="588214B5" w14:textId="77777777" w:rsidR="00604DA1" w:rsidRPr="00DD644E" w:rsidRDefault="00604DA1" w:rsidP="00AC5E66">
            <w:pPr>
              <w:rPr>
                <w:rFonts w:ascii="Cambria" w:hAnsi="Cambria"/>
                <w:i/>
                <w:sz w:val="20"/>
                <w:szCs w:val="20"/>
                <w:lang w:val="en-GB"/>
              </w:rPr>
            </w:pPr>
          </w:p>
        </w:tc>
        <w:tc>
          <w:tcPr>
            <w:tcW w:w="178" w:type="dxa"/>
            <w:tcBorders>
              <w:left w:val="nil"/>
              <w:right w:val="nil"/>
            </w:tcBorders>
            <w:shd w:val="clear" w:color="auto" w:fill="auto"/>
            <w:vAlign w:val="center"/>
          </w:tcPr>
          <w:p w14:paraId="11613F52" w14:textId="77777777" w:rsidR="00604DA1" w:rsidRPr="00DD644E" w:rsidRDefault="00604DA1" w:rsidP="00AC5E66">
            <w:pPr>
              <w:rPr>
                <w:rFonts w:ascii="Cambria" w:hAnsi="Cambria"/>
                <w:i/>
                <w:sz w:val="20"/>
                <w:szCs w:val="20"/>
                <w:lang w:val="en-GB"/>
              </w:rPr>
            </w:pPr>
          </w:p>
        </w:tc>
        <w:tc>
          <w:tcPr>
            <w:tcW w:w="4052" w:type="dxa"/>
            <w:gridSpan w:val="3"/>
            <w:vMerge/>
            <w:tcBorders>
              <w:left w:val="nil"/>
            </w:tcBorders>
            <w:shd w:val="clear" w:color="auto" w:fill="auto"/>
            <w:vAlign w:val="center"/>
          </w:tcPr>
          <w:p w14:paraId="5AC6DEEA" w14:textId="77777777" w:rsidR="00604DA1" w:rsidRPr="00DD644E" w:rsidRDefault="00604DA1" w:rsidP="00AC5E66">
            <w:pPr>
              <w:rPr>
                <w:rFonts w:ascii="Cambria" w:hAnsi="Cambria"/>
                <w:i/>
                <w:sz w:val="20"/>
                <w:szCs w:val="20"/>
                <w:lang w:val="en-GB"/>
              </w:rPr>
            </w:pPr>
          </w:p>
        </w:tc>
      </w:tr>
      <w:bookmarkEnd w:id="55"/>
    </w:tbl>
    <w:p w14:paraId="5555643B" w14:textId="77777777" w:rsidR="00604DA1" w:rsidRPr="00DD644E" w:rsidRDefault="00604DA1" w:rsidP="00604DA1">
      <w:pPr>
        <w:rPr>
          <w:rFonts w:ascii="Cambria" w:hAnsi="Cambria"/>
          <w:lang w:val="en-GB"/>
        </w:rPr>
      </w:pPr>
    </w:p>
    <w:bookmarkEnd w:id="56"/>
    <w:p w14:paraId="52A1EA2E" w14:textId="461E594D" w:rsidR="00011BBC" w:rsidRDefault="005D0CD6" w:rsidP="000B0AD0">
      <w:pPr>
        <w:pStyle w:val="Heading3"/>
        <w:rPr>
          <w:lang w:val="en-GB"/>
        </w:rPr>
      </w:pPr>
      <w:r>
        <w:rPr>
          <w:lang w:val="en-GB"/>
        </w:rPr>
        <w:t>Accept and r</w:t>
      </w:r>
      <w:r w:rsidR="00011BBC" w:rsidRPr="00011BBC">
        <w:rPr>
          <w:lang w:val="en-GB"/>
        </w:rPr>
        <w:t>eview offers, sending those that meet requirements to technical units</w:t>
      </w:r>
      <w:r w:rsidR="00612B55">
        <w:rPr>
          <w:lang w:val="en-GB"/>
        </w:rPr>
        <w:t xml:space="preserve"> with role to be fulfilled</w:t>
      </w:r>
      <w:r w:rsidR="004B464C">
        <w:rPr>
          <w:lang w:val="en-GB"/>
        </w:rPr>
        <w:t xml:space="preserve"> (ie. ToRs/job description)</w:t>
      </w:r>
      <w:r w:rsidR="00011BBC" w:rsidRPr="00011BBC">
        <w:rPr>
          <w:lang w:val="en-GB"/>
        </w:rPr>
        <w:t xml:space="preserve"> </w:t>
      </w:r>
    </w:p>
    <w:p w14:paraId="7429C5E0" w14:textId="76E69BF7" w:rsidR="005C0EA7" w:rsidRPr="00DD644E" w:rsidRDefault="0092076F" w:rsidP="00027167">
      <w:pPr>
        <w:jc w:val="both"/>
        <w:rPr>
          <w:rFonts w:ascii="Cambria" w:hAnsi="Cambria"/>
          <w:lang w:val="en-GB"/>
        </w:rPr>
      </w:pPr>
      <w:r>
        <w:rPr>
          <w:rFonts w:ascii="Cambria" w:hAnsi="Cambria"/>
          <w:lang w:val="en-GB"/>
        </w:rPr>
        <w:t xml:space="preserve">Within the </w:t>
      </w:r>
      <w:r w:rsidRPr="00B944D6">
        <w:rPr>
          <w:rStyle w:val="KPActionChar"/>
          <w:rFonts w:ascii="Cambria" w:hAnsi="Cambria"/>
        </w:rPr>
        <w:t>GOARN Settings</w:t>
      </w:r>
      <w:r>
        <w:rPr>
          <w:rFonts w:ascii="Cambria" w:hAnsi="Cambria"/>
          <w:lang w:val="en-GB"/>
        </w:rPr>
        <w:t xml:space="preserve"> area o</w:t>
      </w:r>
      <w:r w:rsidR="00632F30">
        <w:rPr>
          <w:rFonts w:ascii="Cambria" w:hAnsi="Cambria"/>
          <w:lang w:val="en-GB"/>
        </w:rPr>
        <w:t xml:space="preserve">n the </w:t>
      </w:r>
      <w:r>
        <w:rPr>
          <w:rFonts w:ascii="Cambria" w:hAnsi="Cambria"/>
          <w:lang w:val="en-GB"/>
        </w:rPr>
        <w:t>KP</w:t>
      </w:r>
      <w:r w:rsidRPr="00DD644E">
        <w:rPr>
          <w:rFonts w:ascii="Cambria" w:hAnsi="Cambria"/>
          <w:lang w:val="en-GB"/>
        </w:rPr>
        <w:t xml:space="preserve"> </w:t>
      </w:r>
      <w:r w:rsidR="00B11F14" w:rsidRPr="00DD644E">
        <w:rPr>
          <w:rFonts w:ascii="Cambria" w:hAnsi="Cambria"/>
          <w:lang w:val="en-GB"/>
        </w:rPr>
        <w:t xml:space="preserve">GOARN OST members will </w:t>
      </w:r>
      <w:r w:rsidR="00802EE0">
        <w:rPr>
          <w:rFonts w:ascii="Cambria" w:hAnsi="Cambria"/>
          <w:lang w:val="en-GB"/>
        </w:rPr>
        <w:t xml:space="preserve">click </w:t>
      </w:r>
      <w:r w:rsidR="003D0ED6">
        <w:rPr>
          <w:rFonts w:ascii="Cambria" w:hAnsi="Cambria"/>
          <w:lang w:val="en-GB"/>
        </w:rPr>
        <w:t>‘</w:t>
      </w:r>
      <w:r>
        <w:rPr>
          <w:rFonts w:ascii="Cambria" w:hAnsi="Cambria"/>
          <w:lang w:val="en-GB"/>
        </w:rPr>
        <w:t>accept</w:t>
      </w:r>
      <w:r w:rsidR="003D0ED6">
        <w:rPr>
          <w:rFonts w:ascii="Cambria" w:hAnsi="Cambria"/>
          <w:lang w:val="en-GB"/>
        </w:rPr>
        <w:t>’</w:t>
      </w:r>
      <w:r>
        <w:rPr>
          <w:rFonts w:ascii="Cambria" w:hAnsi="Cambria"/>
          <w:lang w:val="en-GB"/>
        </w:rPr>
        <w:t xml:space="preserve"> </w:t>
      </w:r>
      <w:r w:rsidR="00802EE0">
        <w:rPr>
          <w:rFonts w:ascii="Cambria" w:hAnsi="Cambria"/>
          <w:lang w:val="en-GB"/>
        </w:rPr>
        <w:t xml:space="preserve">on </w:t>
      </w:r>
      <w:r>
        <w:rPr>
          <w:rFonts w:ascii="Cambria" w:hAnsi="Cambria"/>
          <w:lang w:val="en-GB"/>
        </w:rPr>
        <w:t xml:space="preserve">valid offers to </w:t>
      </w:r>
      <w:r w:rsidR="00802EE0">
        <w:rPr>
          <w:rFonts w:ascii="Cambria" w:hAnsi="Cambria"/>
          <w:lang w:val="en-GB"/>
        </w:rPr>
        <w:t xml:space="preserve">generate an email to </w:t>
      </w:r>
      <w:r>
        <w:rPr>
          <w:rFonts w:ascii="Cambria" w:hAnsi="Cambria"/>
          <w:lang w:val="en-GB"/>
        </w:rPr>
        <w:t xml:space="preserve">acknowledge </w:t>
      </w:r>
      <w:r w:rsidR="00802EE0">
        <w:rPr>
          <w:rFonts w:ascii="Cambria" w:hAnsi="Cambria"/>
          <w:lang w:val="en-GB"/>
        </w:rPr>
        <w:t>receipt of the offer</w:t>
      </w:r>
      <w:r>
        <w:rPr>
          <w:rFonts w:ascii="Cambria" w:hAnsi="Cambria"/>
          <w:lang w:val="en-GB"/>
        </w:rPr>
        <w:t xml:space="preserve"> and review </w:t>
      </w:r>
      <w:r w:rsidRPr="00DD644E">
        <w:rPr>
          <w:rFonts w:ascii="Cambria" w:hAnsi="Cambria"/>
          <w:lang w:val="en-GB"/>
        </w:rPr>
        <w:t xml:space="preserve">perform detailed screening of the CVs, expert’s availability and maximum duration of deployment </w:t>
      </w:r>
      <w:r>
        <w:rPr>
          <w:rFonts w:ascii="Cambria" w:hAnsi="Cambria"/>
          <w:lang w:val="en-GB"/>
        </w:rPr>
        <w:t>to propose offers/groups of offers</w:t>
      </w:r>
      <w:r w:rsidR="00B11F14" w:rsidRPr="00DD644E">
        <w:rPr>
          <w:rFonts w:ascii="Cambria" w:hAnsi="Cambria"/>
          <w:lang w:val="en-GB"/>
        </w:rPr>
        <w:t xml:space="preserve">. </w:t>
      </w:r>
      <w:r w:rsidR="00FC740E" w:rsidRPr="00DD644E">
        <w:rPr>
          <w:rFonts w:ascii="Cambria" w:hAnsi="Cambria"/>
          <w:lang w:val="en-GB"/>
        </w:rPr>
        <w:t xml:space="preserve">In addition, </w:t>
      </w:r>
      <w:r w:rsidR="0097410D" w:rsidRPr="00DD644E">
        <w:rPr>
          <w:rFonts w:ascii="Cambria" w:hAnsi="Cambria"/>
          <w:lang w:val="en-GB"/>
        </w:rPr>
        <w:t>using the Terms of Reference</w:t>
      </w:r>
      <w:r w:rsidR="000E4EB5" w:rsidRPr="00DD644E">
        <w:rPr>
          <w:rFonts w:ascii="Cambria" w:hAnsi="Cambria"/>
          <w:lang w:val="en-GB"/>
        </w:rPr>
        <w:t xml:space="preserve"> (ToRs)</w:t>
      </w:r>
      <w:r w:rsidR="0097410D" w:rsidRPr="00DD644E">
        <w:rPr>
          <w:rFonts w:ascii="Cambria" w:hAnsi="Cambria"/>
          <w:lang w:val="en-GB"/>
        </w:rPr>
        <w:t xml:space="preserve"> or known responsibilities </w:t>
      </w:r>
      <w:r w:rsidR="00FC740E" w:rsidRPr="00DD644E">
        <w:rPr>
          <w:rFonts w:ascii="Cambria" w:hAnsi="Cambria"/>
          <w:lang w:val="en-GB"/>
        </w:rPr>
        <w:t xml:space="preserve">they will ensure that experts have suitable expertise and experience for the role. </w:t>
      </w:r>
    </w:p>
    <w:p w14:paraId="3BD6EEF3" w14:textId="77777777" w:rsidR="000E4EB5" w:rsidRPr="00DD644E" w:rsidRDefault="000E4EB5" w:rsidP="000E4EB5">
      <w:pPr>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68"/>
        <w:gridCol w:w="8502"/>
      </w:tblGrid>
      <w:tr w:rsidR="000E4EB5" w:rsidRPr="00EB6D0E" w14:paraId="0EB388C4" w14:textId="77777777" w:rsidTr="00AC5E66">
        <w:trPr>
          <w:trHeight w:val="1247"/>
        </w:trPr>
        <w:tc>
          <w:tcPr>
            <w:tcW w:w="569" w:type="dxa"/>
            <w:shd w:val="clear" w:color="auto" w:fill="auto"/>
            <w:vAlign w:val="center"/>
          </w:tcPr>
          <w:p w14:paraId="3F99C37C" w14:textId="77777777" w:rsidR="000E4EB5" w:rsidRPr="00DD644E" w:rsidRDefault="000E4EB5" w:rsidP="00AC5E66">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08ED3269" w14:textId="197B815C" w:rsidR="000E4EB5" w:rsidRPr="00DD644E" w:rsidRDefault="000E4EB5" w:rsidP="00AC5E66">
            <w:pPr>
              <w:pStyle w:val="Tableimportantwording"/>
              <w:rPr>
                <w:rFonts w:ascii="Cambria" w:hAnsi="Cambria"/>
              </w:rPr>
            </w:pPr>
            <w:r w:rsidRPr="00DD644E">
              <w:rPr>
                <w:rFonts w:ascii="Cambria" w:hAnsi="Cambria"/>
              </w:rPr>
              <w:t xml:space="preserve">Generic ToRs for incident management roles are in WHO </w:t>
            </w:r>
            <w:hyperlink r:id="rId24" w:history="1">
              <w:r w:rsidRPr="00DD644E">
                <w:rPr>
                  <w:rStyle w:val="Hyperlink"/>
                  <w:rFonts w:ascii="Cambria" w:hAnsi="Cambria"/>
                </w:rPr>
                <w:t>eManual</w:t>
              </w:r>
            </w:hyperlink>
            <w:r w:rsidRPr="00DD644E">
              <w:rPr>
                <w:rFonts w:ascii="Cambria" w:hAnsi="Cambria"/>
              </w:rPr>
              <w:t xml:space="preserve">, currently in section </w:t>
            </w:r>
            <w:hyperlink r:id="rId25" w:history="1">
              <w:r w:rsidRPr="00DD644E">
                <w:rPr>
                  <w:rStyle w:val="Hyperlink"/>
                  <w:rFonts w:ascii="Cambria" w:hAnsi="Cambria"/>
                </w:rPr>
                <w:t>XVII 8.1</w:t>
              </w:r>
            </w:hyperlink>
          </w:p>
        </w:tc>
      </w:tr>
    </w:tbl>
    <w:p w14:paraId="18927789" w14:textId="77777777" w:rsidR="000E4EB5" w:rsidRPr="00DD644E" w:rsidRDefault="000E4EB5" w:rsidP="000E4EB5">
      <w:pPr>
        <w:rPr>
          <w:rFonts w:ascii="Cambria" w:hAnsi="Cambria"/>
          <w:lang w:val="en-GB"/>
        </w:rPr>
      </w:pPr>
    </w:p>
    <w:p w14:paraId="0199298D" w14:textId="77777777" w:rsidR="00FC740E" w:rsidRPr="00DD644E" w:rsidRDefault="00FC740E" w:rsidP="00FC740E">
      <w:pPr>
        <w:jc w:val="both"/>
        <w:rPr>
          <w:rFonts w:ascii="Cambria" w:hAnsi="Cambria"/>
          <w:lang w:val="en-GB"/>
        </w:rPr>
      </w:pPr>
    </w:p>
    <w:p w14:paraId="6BDBAD68" w14:textId="0F0C8E17" w:rsidR="00B538A9" w:rsidRPr="00DD644E" w:rsidRDefault="00B538A9" w:rsidP="00153C1F">
      <w:pPr>
        <w:jc w:val="both"/>
        <w:rPr>
          <w:rFonts w:ascii="Cambria" w:hAnsi="Cambria"/>
          <w:lang w:val="en-GB"/>
        </w:rPr>
      </w:pPr>
      <w:r w:rsidRPr="00DD644E">
        <w:rPr>
          <w:rFonts w:ascii="Cambria" w:hAnsi="Cambria"/>
          <w:lang w:val="en-GB"/>
        </w:rPr>
        <w:t xml:space="preserve">Offers review starts from the </w:t>
      </w:r>
      <w:r w:rsidRPr="000B0AD0">
        <w:rPr>
          <w:rStyle w:val="KPActionChar"/>
          <w:rFonts w:ascii="Cambria" w:hAnsi="Cambria"/>
        </w:rPr>
        <w:t>Operation</w:t>
      </w:r>
      <w:r w:rsidRPr="00DD644E">
        <w:rPr>
          <w:rFonts w:ascii="Cambria" w:hAnsi="Cambria"/>
          <w:lang w:val="en-GB"/>
        </w:rPr>
        <w:t xml:space="preserve"> page, specifically </w:t>
      </w:r>
      <w:r w:rsidRPr="00DD644E">
        <w:rPr>
          <w:rStyle w:val="KPActionChar"/>
          <w:rFonts w:ascii="Cambria" w:hAnsi="Cambria"/>
        </w:rPr>
        <w:t>Offers</w:t>
      </w:r>
      <w:r w:rsidRPr="00DD644E">
        <w:rPr>
          <w:rFonts w:ascii="Cambria" w:hAnsi="Cambria"/>
          <w:lang w:val="en-GB"/>
        </w:rPr>
        <w:t xml:space="preserve"> section</w:t>
      </w:r>
      <w:r w:rsidR="008149B1">
        <w:rPr>
          <w:rFonts w:ascii="Cambria" w:hAnsi="Cambria"/>
          <w:lang w:val="en-GB"/>
        </w:rPr>
        <w:t xml:space="preserve"> (note that this Operations area gives a more detailed view of the offer than the GOARN Settings area above)</w:t>
      </w:r>
      <w:r w:rsidRPr="00DD644E">
        <w:rPr>
          <w:rFonts w:ascii="Cambria" w:hAnsi="Cambria"/>
          <w:lang w:val="en-GB"/>
        </w:rPr>
        <w:t xml:space="preserve">. GOARN OST member will use fields </w:t>
      </w:r>
      <w:r w:rsidRPr="00DD644E">
        <w:rPr>
          <w:rStyle w:val="KPActionChar"/>
          <w:rFonts w:ascii="Cambria" w:hAnsi="Cambria"/>
        </w:rPr>
        <w:t>Recommended for deployment</w:t>
      </w:r>
      <w:r w:rsidRPr="00DD644E">
        <w:rPr>
          <w:rFonts w:ascii="Cambria" w:hAnsi="Cambria"/>
          <w:lang w:val="en-GB"/>
        </w:rPr>
        <w:t xml:space="preserve">, </w:t>
      </w:r>
      <w:r w:rsidRPr="00DD644E">
        <w:rPr>
          <w:rStyle w:val="KPActionChar"/>
          <w:rFonts w:ascii="Cambria" w:hAnsi="Cambria"/>
        </w:rPr>
        <w:t>Date of recommendation</w:t>
      </w:r>
      <w:r w:rsidRPr="00DD644E">
        <w:rPr>
          <w:rFonts w:ascii="Cambria" w:hAnsi="Cambria"/>
          <w:lang w:val="en-GB"/>
        </w:rPr>
        <w:t xml:space="preserve"> and </w:t>
      </w:r>
      <w:r w:rsidRPr="00DD644E">
        <w:rPr>
          <w:rStyle w:val="KPActionChar"/>
          <w:rFonts w:ascii="Cambria" w:hAnsi="Cambria"/>
        </w:rPr>
        <w:t>Comments</w:t>
      </w:r>
      <w:r w:rsidRPr="00DD644E">
        <w:rPr>
          <w:rFonts w:ascii="Cambria" w:hAnsi="Cambria"/>
          <w:lang w:val="en-GB"/>
        </w:rPr>
        <w:t xml:space="preserve"> to suggest suitable candidates and provide additional comments.</w:t>
      </w:r>
      <w:r w:rsidR="00153C1F" w:rsidRPr="00DD644E">
        <w:rPr>
          <w:rFonts w:ascii="Cambria" w:hAnsi="Cambria"/>
          <w:lang w:val="en-GB"/>
        </w:rPr>
        <w:t xml:space="preserve"> At this stage reviewer should use </w:t>
      </w:r>
      <w:r w:rsidR="00153C1F" w:rsidRPr="00DD644E">
        <w:rPr>
          <w:rStyle w:val="KPActionChar"/>
          <w:rFonts w:ascii="Cambria" w:hAnsi="Cambria"/>
        </w:rPr>
        <w:t>Role</w:t>
      </w:r>
      <w:r w:rsidR="00153C1F" w:rsidRPr="00DD644E">
        <w:rPr>
          <w:rFonts w:ascii="Cambria" w:hAnsi="Cambria"/>
          <w:lang w:val="en-GB"/>
        </w:rPr>
        <w:t xml:space="preserve"> field to indicate suggested role.</w:t>
      </w:r>
    </w:p>
    <w:p w14:paraId="4A1AC31D" w14:textId="4FB83AE6" w:rsidR="0097410D" w:rsidRPr="00DD644E" w:rsidRDefault="0097410D" w:rsidP="00153C1F">
      <w:pPr>
        <w:jc w:val="both"/>
        <w:rPr>
          <w:rFonts w:ascii="Cambria" w:hAnsi="Cambria"/>
          <w:lang w:val="en-GB"/>
        </w:rPr>
      </w:pPr>
    </w:p>
    <w:p w14:paraId="694E74F4" w14:textId="6E9D2EA8" w:rsidR="0066454F" w:rsidRPr="00DD644E" w:rsidRDefault="0066454F" w:rsidP="00153C1F">
      <w:pPr>
        <w:jc w:val="both"/>
        <w:rPr>
          <w:rFonts w:ascii="Cambria" w:hAnsi="Cambria"/>
          <w:lang w:val="en-GB"/>
        </w:rPr>
      </w:pPr>
      <w:r w:rsidRPr="00DD644E">
        <w:rPr>
          <w:rFonts w:ascii="Cambria" w:hAnsi="Cambria"/>
          <w:lang w:val="en-GB"/>
        </w:rPr>
        <w:lastRenderedPageBreak/>
        <w:t>The fields at the bottom of the offers page should be used to record why i</w:t>
      </w:r>
      <w:r w:rsidR="0097410D" w:rsidRPr="00DD644E">
        <w:rPr>
          <w:rFonts w:ascii="Cambria" w:hAnsi="Cambria"/>
          <w:lang w:val="en-GB"/>
        </w:rPr>
        <w:t xml:space="preserve">ndividuals </w:t>
      </w:r>
      <w:r w:rsidRPr="00DD644E">
        <w:rPr>
          <w:rFonts w:ascii="Cambria" w:hAnsi="Cambria"/>
          <w:lang w:val="en-GB"/>
        </w:rPr>
        <w:t xml:space="preserve">are </w:t>
      </w:r>
      <w:r w:rsidR="0097410D" w:rsidRPr="00DD644E">
        <w:rPr>
          <w:rFonts w:ascii="Cambria" w:hAnsi="Cambria"/>
          <w:lang w:val="en-GB"/>
        </w:rPr>
        <w:t xml:space="preserve">not suitable for the role they have applied </w:t>
      </w:r>
      <w:r w:rsidRPr="00DD644E">
        <w:rPr>
          <w:rFonts w:ascii="Cambria" w:hAnsi="Cambria"/>
          <w:lang w:val="en-GB"/>
        </w:rPr>
        <w:t xml:space="preserve">for and </w:t>
      </w:r>
      <w:r w:rsidR="0097410D" w:rsidRPr="00DD644E">
        <w:rPr>
          <w:rFonts w:ascii="Cambria" w:hAnsi="Cambria"/>
          <w:lang w:val="en-GB"/>
        </w:rPr>
        <w:t>which function made this decision.</w:t>
      </w:r>
    </w:p>
    <w:p w14:paraId="65986EE8" w14:textId="77777777" w:rsidR="00153C1F" w:rsidRPr="00DD644E" w:rsidRDefault="00153C1F" w:rsidP="00B538A9">
      <w:pPr>
        <w:jc w:val="both"/>
        <w:rPr>
          <w:rFonts w:ascii="Cambria" w:hAnsi="Cambria"/>
          <w:lang w:val="en-GB"/>
        </w:rPr>
      </w:pPr>
    </w:p>
    <w:p w14:paraId="23E3B6E4" w14:textId="77777777" w:rsidR="00153C1F" w:rsidRPr="00DD644E" w:rsidRDefault="00153C1F" w:rsidP="00153C1F">
      <w:pPr>
        <w:jc w:val="both"/>
        <w:rPr>
          <w:rFonts w:ascii="Cambria" w:hAnsi="Cambria"/>
          <w:lang w:val="en-GB"/>
        </w:rPr>
      </w:pPr>
      <w:r w:rsidRPr="00DD644E">
        <w:rPr>
          <w:rFonts w:ascii="Cambria" w:hAnsi="Cambria"/>
          <w:lang w:val="en-GB"/>
        </w:rPr>
        <w:t>Candidates who have been recommended for deployment appear in the following link:</w:t>
      </w:r>
    </w:p>
    <w:p w14:paraId="71EBFEEC" w14:textId="77777777" w:rsidR="00153C1F" w:rsidRPr="00DD644E" w:rsidRDefault="00153C1F" w:rsidP="00153C1F">
      <w:pPr>
        <w:jc w:val="both"/>
        <w:rPr>
          <w:rFonts w:ascii="Cambria" w:hAnsi="Cambria"/>
          <w:lang w:val="en-GB"/>
        </w:rPr>
      </w:pPr>
    </w:p>
    <w:p w14:paraId="059FA97C" w14:textId="77777777" w:rsidR="00153C1F" w:rsidRPr="00DD644E" w:rsidRDefault="00153C1F" w:rsidP="00153C1F">
      <w:pPr>
        <w:rPr>
          <w:rFonts w:ascii="Cambria" w:hAnsi="Cambria"/>
          <w:lang w:val="en-GB"/>
        </w:rPr>
      </w:pPr>
      <w:r w:rsidRPr="00DD644E">
        <w:rPr>
          <w:rFonts w:ascii="Cambria" w:hAnsi="Cambria"/>
          <w:lang w:val="en-GB"/>
        </w:rPr>
        <w:t xml:space="preserve">https://extranet.who.int/goarnops/operation-deployments-list/{operation id} </w:t>
      </w:r>
    </w:p>
    <w:p w14:paraId="5935B65D" w14:textId="77777777" w:rsidR="00153C1F" w:rsidRPr="00DD644E" w:rsidRDefault="00153C1F" w:rsidP="00153C1F">
      <w:pPr>
        <w:rPr>
          <w:rFonts w:ascii="Cambria" w:hAnsi="Cambria"/>
          <w:lang w:val="en-GB"/>
        </w:rPr>
      </w:pPr>
    </w:p>
    <w:p w14:paraId="7CA1F016" w14:textId="77777777" w:rsidR="00153C1F" w:rsidRPr="00DD644E" w:rsidRDefault="00153C1F" w:rsidP="00153C1F">
      <w:pPr>
        <w:rPr>
          <w:rFonts w:ascii="Cambria" w:hAnsi="Cambria"/>
          <w:lang w:val="en-GB"/>
        </w:rPr>
      </w:pPr>
      <w:r w:rsidRPr="00DD644E">
        <w:rPr>
          <w:rFonts w:ascii="Cambria" w:hAnsi="Cambria"/>
          <w:lang w:val="en-GB"/>
        </w:rPr>
        <w:t xml:space="preserve">Operation ID number appears at the end of the URL when viewing operations details.  </w:t>
      </w:r>
    </w:p>
    <w:p w14:paraId="6B84882E" w14:textId="77777777" w:rsidR="00B538A9" w:rsidRPr="00DD644E" w:rsidRDefault="00B538A9" w:rsidP="00FC740E">
      <w:pPr>
        <w:jc w:val="both"/>
        <w:rPr>
          <w:rFonts w:ascii="Cambria" w:hAnsi="Cambria"/>
          <w:lang w:val="en-GB"/>
        </w:rPr>
      </w:pPr>
    </w:p>
    <w:p w14:paraId="56694738" w14:textId="0E6E274E" w:rsidR="00FC740E" w:rsidRPr="00DD644E" w:rsidRDefault="0097410D" w:rsidP="00027167">
      <w:pPr>
        <w:jc w:val="both"/>
        <w:rPr>
          <w:rFonts w:ascii="Cambria" w:hAnsi="Cambria"/>
          <w:lang w:val="en-GB"/>
        </w:rPr>
      </w:pPr>
      <w:r w:rsidRPr="00DD644E">
        <w:rPr>
          <w:rFonts w:ascii="Cambria" w:hAnsi="Cambria"/>
          <w:lang w:val="en-GB"/>
        </w:rPr>
        <w:t>GOARN OST staff will suggest most suitable candidates for the functions which are required in the response</w:t>
      </w:r>
      <w:r w:rsidR="00FC740E" w:rsidRPr="00DD644E">
        <w:rPr>
          <w:rFonts w:ascii="Cambria" w:hAnsi="Cambria"/>
          <w:lang w:val="en-GB"/>
        </w:rPr>
        <w:t xml:space="preserve"> </w:t>
      </w:r>
      <w:r w:rsidRPr="00DD644E">
        <w:rPr>
          <w:rFonts w:ascii="Cambria" w:hAnsi="Cambria"/>
          <w:lang w:val="en-GB"/>
        </w:rPr>
        <w:t xml:space="preserve">and will provide </w:t>
      </w:r>
      <w:r w:rsidR="00627ADA" w:rsidRPr="00DD644E">
        <w:rPr>
          <w:rFonts w:ascii="Cambria" w:hAnsi="Cambria"/>
          <w:lang w:val="en-GB"/>
        </w:rPr>
        <w:t xml:space="preserve">a </w:t>
      </w:r>
      <w:r w:rsidR="00FC740E" w:rsidRPr="00DD644E">
        <w:rPr>
          <w:rFonts w:ascii="Cambria" w:hAnsi="Cambria"/>
          <w:lang w:val="en-GB"/>
        </w:rPr>
        <w:t>summary of offers including details</w:t>
      </w:r>
      <w:r w:rsidR="00F76A87" w:rsidRPr="00DD644E">
        <w:rPr>
          <w:rFonts w:ascii="Cambria" w:hAnsi="Cambria"/>
          <w:lang w:val="en-GB"/>
        </w:rPr>
        <w:t xml:space="preserve"> to the </w:t>
      </w:r>
      <w:r w:rsidR="00155CC0" w:rsidRPr="00DD644E">
        <w:rPr>
          <w:rFonts w:ascii="Cambria" w:hAnsi="Cambria"/>
          <w:lang w:val="en-GB"/>
        </w:rPr>
        <w:t xml:space="preserve">technical </w:t>
      </w:r>
      <w:r w:rsidR="00027167" w:rsidRPr="00DD644E">
        <w:rPr>
          <w:rFonts w:ascii="Cambria" w:hAnsi="Cambria"/>
          <w:lang w:val="en-GB"/>
        </w:rPr>
        <w:t>unit</w:t>
      </w:r>
      <w:r w:rsidR="00155CC0" w:rsidRPr="00DD644E">
        <w:rPr>
          <w:rFonts w:ascii="Cambria" w:hAnsi="Cambria"/>
          <w:lang w:val="en-GB"/>
        </w:rPr>
        <w:t xml:space="preserve"> (</w:t>
      </w:r>
      <w:r w:rsidR="000C1968">
        <w:rPr>
          <w:rFonts w:ascii="Cambria" w:hAnsi="Cambria"/>
          <w:lang w:val="en-GB"/>
        </w:rPr>
        <w:t>HSW</w:t>
      </w:r>
      <w:r w:rsidR="00155CC0" w:rsidRPr="00DD644E">
        <w:rPr>
          <w:rFonts w:ascii="Cambria" w:hAnsi="Cambria"/>
          <w:lang w:val="en-GB"/>
        </w:rPr>
        <w:t xml:space="preserve"> have asked not normally to be copied at this stage)</w:t>
      </w:r>
      <w:r w:rsidR="00E378BB">
        <w:rPr>
          <w:rFonts w:ascii="Cambria" w:hAnsi="Cambria"/>
          <w:lang w:val="en-GB"/>
        </w:rPr>
        <w:t xml:space="preserve">, </w:t>
      </w:r>
      <w:hyperlink w:anchor="_Sending_offers_that" w:history="1">
        <w:r w:rsidR="00E378BB" w:rsidRPr="00E378BB">
          <w:rPr>
            <w:rStyle w:val="Hyperlink"/>
            <w:rFonts w:ascii="Cambria" w:hAnsi="Cambria"/>
            <w:lang w:val="en-GB"/>
          </w:rPr>
          <w:t>see example email</w:t>
        </w:r>
      </w:hyperlink>
      <w:r w:rsidR="00FC740E" w:rsidRPr="00DD644E">
        <w:rPr>
          <w:rFonts w:ascii="Cambria" w:hAnsi="Cambria"/>
          <w:lang w:val="en-GB"/>
        </w:rPr>
        <w:t xml:space="preserve">. </w:t>
      </w:r>
      <w:r w:rsidR="0074793D">
        <w:rPr>
          <w:rFonts w:ascii="Cambria" w:hAnsi="Cambria"/>
          <w:lang w:val="en-GB"/>
        </w:rPr>
        <w:t>If not aware of relevant current technical lead consult programme management office (</w:t>
      </w:r>
      <w:hyperlink r:id="rId26" w:history="1">
        <w:r w:rsidR="0074793D" w:rsidRPr="00B65668">
          <w:rPr>
            <w:rStyle w:val="Hyperlink"/>
            <w:rFonts w:ascii="Cambria" w:hAnsi="Cambria"/>
            <w:lang w:val="en-GB"/>
          </w:rPr>
          <w:t>emergencypmo@who.int</w:t>
        </w:r>
      </w:hyperlink>
      <w:r w:rsidR="0074793D">
        <w:rPr>
          <w:rFonts w:ascii="Cambria" w:hAnsi="Cambria"/>
          <w:lang w:val="en-GB"/>
        </w:rPr>
        <w:t>).</w:t>
      </w:r>
    </w:p>
    <w:p w14:paraId="1FDE0896" w14:textId="77777777" w:rsidR="00FC740E" w:rsidRPr="00DD644E" w:rsidRDefault="00FC740E" w:rsidP="00FC740E">
      <w:pPr>
        <w:jc w:val="both"/>
        <w:rPr>
          <w:rFonts w:ascii="Cambria" w:hAnsi="Cambria"/>
          <w:lang w:val="en-GB"/>
        </w:rPr>
      </w:pPr>
    </w:p>
    <w:p w14:paraId="23FC22C8" w14:textId="503887CC" w:rsidR="00027167" w:rsidRPr="00DD644E" w:rsidRDefault="00F76A87" w:rsidP="00F76A87">
      <w:pPr>
        <w:jc w:val="both"/>
        <w:rPr>
          <w:rFonts w:ascii="Cambria" w:hAnsi="Cambria"/>
          <w:lang w:val="en-GB"/>
        </w:rPr>
      </w:pPr>
      <w:r w:rsidRPr="00DD644E">
        <w:rPr>
          <w:rFonts w:ascii="Cambria" w:hAnsi="Cambria"/>
          <w:lang w:val="en-GB"/>
        </w:rPr>
        <w:t xml:space="preserve">At present this is </w:t>
      </w:r>
      <w:r w:rsidR="005D0CD6">
        <w:rPr>
          <w:rFonts w:ascii="Cambria" w:hAnsi="Cambria"/>
          <w:lang w:val="en-GB"/>
        </w:rPr>
        <w:t>provided</w:t>
      </w:r>
      <w:r w:rsidR="005D0CD6" w:rsidRPr="00DD644E">
        <w:rPr>
          <w:rFonts w:ascii="Cambria" w:hAnsi="Cambria"/>
          <w:lang w:val="en-GB"/>
        </w:rPr>
        <w:t xml:space="preserve"> </w:t>
      </w:r>
      <w:r w:rsidR="00027167" w:rsidRPr="00DD644E">
        <w:rPr>
          <w:rFonts w:ascii="Cambria" w:hAnsi="Cambria"/>
          <w:lang w:val="en-GB"/>
        </w:rPr>
        <w:t>off-line though excel file</w:t>
      </w:r>
      <w:r w:rsidR="008149B1">
        <w:rPr>
          <w:rFonts w:ascii="Cambria" w:hAnsi="Cambria"/>
          <w:lang w:val="en-GB"/>
        </w:rPr>
        <w:t xml:space="preserve"> (select xls button at the bottom left of the deployments list and filter the relevant candidates) for multiple candidates, or by a standardised table within the email for individual candidates</w:t>
      </w:r>
      <w:r w:rsidRPr="00DD644E">
        <w:rPr>
          <w:rFonts w:ascii="Cambria" w:hAnsi="Cambria"/>
          <w:lang w:val="en-GB"/>
        </w:rPr>
        <w:t xml:space="preserve">. </w:t>
      </w:r>
      <w:r w:rsidR="00027167" w:rsidRPr="00DD644E">
        <w:rPr>
          <w:rFonts w:ascii="Cambria" w:hAnsi="Cambria"/>
          <w:lang w:val="en-GB"/>
        </w:rPr>
        <w:t xml:space="preserve">The </w:t>
      </w:r>
      <w:r w:rsidR="008149B1">
        <w:rPr>
          <w:rFonts w:ascii="Cambria" w:hAnsi="Cambria"/>
          <w:lang w:val="en-GB"/>
        </w:rPr>
        <w:t>table/</w:t>
      </w:r>
      <w:r w:rsidR="00027167" w:rsidRPr="00DD644E">
        <w:rPr>
          <w:rFonts w:ascii="Cambria" w:hAnsi="Cambria"/>
          <w:lang w:val="en-GB"/>
        </w:rPr>
        <w:t>file includes the following information</w:t>
      </w:r>
      <w:r w:rsidR="00860910" w:rsidRPr="00DD644E">
        <w:rPr>
          <w:rFonts w:ascii="Cambria" w:hAnsi="Cambria"/>
          <w:lang w:val="en-GB"/>
        </w:rPr>
        <w:t>:</w:t>
      </w:r>
    </w:p>
    <w:p w14:paraId="1ACF26A7" w14:textId="1E989B46" w:rsidR="00027167" w:rsidRPr="00DD644E" w:rsidRDefault="00027167" w:rsidP="007B4AD2">
      <w:pPr>
        <w:pStyle w:val="ListParagraph"/>
        <w:numPr>
          <w:ilvl w:val="0"/>
          <w:numId w:val="32"/>
        </w:numPr>
        <w:jc w:val="both"/>
        <w:rPr>
          <w:rFonts w:ascii="Cambria" w:hAnsi="Cambria"/>
          <w:lang w:val="en-GB"/>
        </w:rPr>
      </w:pPr>
      <w:r w:rsidRPr="00DD644E">
        <w:rPr>
          <w:rFonts w:ascii="Cambria" w:hAnsi="Cambria"/>
          <w:b/>
          <w:bCs/>
          <w:lang w:val="en-GB"/>
        </w:rPr>
        <w:t>Name of the expert</w:t>
      </w:r>
      <w:r w:rsidRPr="00DD644E">
        <w:rPr>
          <w:rFonts w:ascii="Cambria" w:hAnsi="Cambria"/>
          <w:lang w:val="en-GB"/>
        </w:rPr>
        <w:t xml:space="preserve"> – in format </w:t>
      </w:r>
      <w:r w:rsidR="00E378BB">
        <w:rPr>
          <w:rFonts w:ascii="Cambria" w:hAnsi="Cambria"/>
          <w:lang w:val="en-GB"/>
        </w:rPr>
        <w:t>“</w:t>
      </w:r>
      <w:r w:rsidRPr="00DD644E">
        <w:rPr>
          <w:rFonts w:ascii="Cambria" w:hAnsi="Cambria"/>
          <w:lang w:val="en-GB"/>
        </w:rPr>
        <w:t>LAST NAME, First name</w:t>
      </w:r>
      <w:r w:rsidR="00E378BB">
        <w:rPr>
          <w:rFonts w:ascii="Cambria" w:hAnsi="Cambria"/>
          <w:lang w:val="en-GB"/>
        </w:rPr>
        <w:t>”</w:t>
      </w:r>
      <w:r w:rsidRPr="00DD644E">
        <w:rPr>
          <w:rFonts w:ascii="Cambria" w:hAnsi="Cambria"/>
          <w:lang w:val="en-GB"/>
        </w:rPr>
        <w:t xml:space="preserve"> </w:t>
      </w:r>
    </w:p>
    <w:p w14:paraId="180A9FE6" w14:textId="77777777" w:rsidR="00027167" w:rsidRPr="00DD644E" w:rsidRDefault="00027167" w:rsidP="00860910">
      <w:pPr>
        <w:pStyle w:val="ListParagraph"/>
        <w:numPr>
          <w:ilvl w:val="0"/>
          <w:numId w:val="32"/>
        </w:numPr>
        <w:jc w:val="both"/>
        <w:rPr>
          <w:rFonts w:ascii="Cambria" w:hAnsi="Cambria"/>
          <w:lang w:val="en-GB"/>
        </w:rPr>
      </w:pPr>
      <w:r w:rsidRPr="00DD644E">
        <w:rPr>
          <w:rFonts w:ascii="Cambria" w:hAnsi="Cambria"/>
          <w:b/>
          <w:bCs/>
          <w:lang w:val="en-GB"/>
        </w:rPr>
        <w:t>Institution deploying</w:t>
      </w:r>
      <w:r w:rsidRPr="00DD644E">
        <w:rPr>
          <w:rFonts w:ascii="Cambria" w:hAnsi="Cambria"/>
          <w:lang w:val="en-GB"/>
        </w:rPr>
        <w:t xml:space="preserve"> – name of the institution which provided CV for the expert, most often this is home institution of the expert. </w:t>
      </w:r>
    </w:p>
    <w:p w14:paraId="6AA4FC1D" w14:textId="77777777" w:rsidR="00027167" w:rsidRPr="00DD644E" w:rsidRDefault="00027167" w:rsidP="00860910">
      <w:pPr>
        <w:pStyle w:val="ListParagraph"/>
        <w:numPr>
          <w:ilvl w:val="0"/>
          <w:numId w:val="32"/>
        </w:numPr>
        <w:jc w:val="both"/>
        <w:rPr>
          <w:rFonts w:ascii="Cambria" w:hAnsi="Cambria"/>
          <w:lang w:val="en-GB"/>
        </w:rPr>
      </w:pPr>
      <w:r w:rsidRPr="00DD644E">
        <w:rPr>
          <w:rFonts w:ascii="Cambria" w:hAnsi="Cambria"/>
          <w:b/>
          <w:bCs/>
          <w:lang w:val="en-GB"/>
        </w:rPr>
        <w:t>Suggested role</w:t>
      </w:r>
      <w:r w:rsidRPr="00DD644E">
        <w:rPr>
          <w:rFonts w:ascii="Cambria" w:hAnsi="Cambria"/>
          <w:lang w:val="en-GB"/>
        </w:rPr>
        <w:t xml:space="preserve"> – this is </w:t>
      </w:r>
      <w:r w:rsidR="00860910" w:rsidRPr="00DD644E">
        <w:rPr>
          <w:rFonts w:ascii="Cambria" w:hAnsi="Cambria"/>
          <w:lang w:val="en-GB"/>
        </w:rPr>
        <w:t xml:space="preserve">derived from </w:t>
      </w:r>
      <w:r w:rsidRPr="00DD644E">
        <w:rPr>
          <w:rFonts w:ascii="Cambria" w:hAnsi="Cambria"/>
          <w:lang w:val="en-GB"/>
        </w:rPr>
        <w:t>the role that experts indicate at the time of submission of their offers, and also screening of the GOARN OST.</w:t>
      </w:r>
    </w:p>
    <w:p w14:paraId="5668E244" w14:textId="77777777" w:rsidR="00027167" w:rsidRPr="00DD644E" w:rsidRDefault="00027167" w:rsidP="007B4AD2">
      <w:pPr>
        <w:pStyle w:val="ListParagraph"/>
        <w:numPr>
          <w:ilvl w:val="0"/>
          <w:numId w:val="32"/>
        </w:numPr>
        <w:jc w:val="both"/>
        <w:rPr>
          <w:rFonts w:ascii="Cambria" w:hAnsi="Cambria"/>
          <w:lang w:val="en-GB"/>
        </w:rPr>
      </w:pPr>
      <w:r w:rsidRPr="00DD644E">
        <w:rPr>
          <w:rFonts w:ascii="Cambria" w:hAnsi="Cambria"/>
          <w:b/>
          <w:bCs/>
          <w:lang w:val="en-GB"/>
        </w:rPr>
        <w:t>Availability</w:t>
      </w:r>
      <w:r w:rsidRPr="00DD644E">
        <w:rPr>
          <w:rFonts w:ascii="Cambria" w:hAnsi="Cambria"/>
          <w:lang w:val="en-GB"/>
        </w:rPr>
        <w:t xml:space="preserve"> – including start date and end date of availability.</w:t>
      </w:r>
    </w:p>
    <w:p w14:paraId="10BD1C9A" w14:textId="77777777" w:rsidR="00027167" w:rsidRPr="00DD644E" w:rsidRDefault="00027167" w:rsidP="007B4AD2">
      <w:pPr>
        <w:pStyle w:val="ListParagraph"/>
        <w:numPr>
          <w:ilvl w:val="0"/>
          <w:numId w:val="32"/>
        </w:numPr>
        <w:jc w:val="both"/>
        <w:rPr>
          <w:rFonts w:ascii="Cambria" w:hAnsi="Cambria"/>
          <w:lang w:val="en-GB"/>
        </w:rPr>
      </w:pPr>
      <w:r w:rsidRPr="00DD644E">
        <w:rPr>
          <w:rFonts w:ascii="Cambria" w:hAnsi="Cambria"/>
          <w:b/>
          <w:bCs/>
          <w:lang w:val="en-GB"/>
        </w:rPr>
        <w:t>Maximum duration of deployment</w:t>
      </w:r>
      <w:r w:rsidRPr="00DD644E">
        <w:rPr>
          <w:rFonts w:ascii="Cambria" w:hAnsi="Cambria"/>
          <w:lang w:val="en-GB"/>
        </w:rPr>
        <w:t xml:space="preserve"> – indicating maximum period of time (typically in weeks) that expert can spend in the field. </w:t>
      </w:r>
    </w:p>
    <w:p w14:paraId="41FF07E0" w14:textId="77777777" w:rsidR="00A41498" w:rsidRPr="00DD644E" w:rsidRDefault="00244782" w:rsidP="00244782">
      <w:pPr>
        <w:pStyle w:val="ListParagraph"/>
        <w:numPr>
          <w:ilvl w:val="0"/>
          <w:numId w:val="32"/>
        </w:numPr>
        <w:jc w:val="both"/>
        <w:rPr>
          <w:rFonts w:ascii="Cambria" w:hAnsi="Cambria"/>
          <w:lang w:val="en-GB"/>
        </w:rPr>
      </w:pPr>
      <w:r w:rsidRPr="00DD644E">
        <w:rPr>
          <w:rFonts w:ascii="Cambria" w:hAnsi="Cambria"/>
          <w:b/>
          <w:bCs/>
          <w:lang w:val="en-GB"/>
        </w:rPr>
        <w:t>Financing</w:t>
      </w:r>
      <w:r w:rsidR="00A41498" w:rsidRPr="00DD644E">
        <w:rPr>
          <w:rFonts w:ascii="Cambria" w:hAnsi="Cambria"/>
          <w:b/>
          <w:bCs/>
          <w:lang w:val="en-GB"/>
        </w:rPr>
        <w:t xml:space="preserve"> model </w:t>
      </w:r>
      <w:r w:rsidR="00A41498" w:rsidRPr="00DD644E">
        <w:rPr>
          <w:rFonts w:ascii="Cambria" w:hAnsi="Cambria"/>
          <w:lang w:val="en-GB"/>
        </w:rPr>
        <w:t>– specifying if usual nil-remuneration contract plus travel cost and living allowance cover</w:t>
      </w:r>
      <w:r w:rsidRPr="00DD644E">
        <w:rPr>
          <w:rFonts w:ascii="Cambria" w:hAnsi="Cambria"/>
          <w:lang w:val="en-GB"/>
        </w:rPr>
        <w:t>ed</w:t>
      </w:r>
      <w:r w:rsidR="00A41498" w:rsidRPr="00DD644E">
        <w:rPr>
          <w:rFonts w:ascii="Cambria" w:hAnsi="Cambria"/>
          <w:lang w:val="en-GB"/>
        </w:rPr>
        <w:t xml:space="preserve"> by WHO applies, or if ho</w:t>
      </w:r>
      <w:r w:rsidRPr="00DD644E">
        <w:rPr>
          <w:rFonts w:ascii="Cambria" w:hAnsi="Cambria"/>
          <w:lang w:val="en-GB"/>
        </w:rPr>
        <w:t>m</w:t>
      </w:r>
      <w:r w:rsidR="00A41498" w:rsidRPr="00DD644E">
        <w:rPr>
          <w:rFonts w:ascii="Cambria" w:hAnsi="Cambria"/>
          <w:lang w:val="en-GB"/>
        </w:rPr>
        <w:t>e institution will cover any additional cost.</w:t>
      </w:r>
    </w:p>
    <w:p w14:paraId="6FDE0499" w14:textId="32E74E90" w:rsidR="007B4AD2" w:rsidRPr="00DD644E" w:rsidRDefault="007B4AD2" w:rsidP="007B4AD2">
      <w:pPr>
        <w:pStyle w:val="ListParagraph"/>
        <w:numPr>
          <w:ilvl w:val="0"/>
          <w:numId w:val="32"/>
        </w:numPr>
        <w:jc w:val="both"/>
        <w:rPr>
          <w:rFonts w:ascii="Cambria" w:hAnsi="Cambria"/>
          <w:lang w:val="en-GB"/>
        </w:rPr>
      </w:pPr>
      <w:r w:rsidRPr="00DD644E">
        <w:rPr>
          <w:rFonts w:ascii="Cambria" w:hAnsi="Cambria"/>
          <w:b/>
          <w:bCs/>
          <w:lang w:val="en-GB"/>
        </w:rPr>
        <w:t>Comments</w:t>
      </w:r>
      <w:r w:rsidRPr="00DD644E">
        <w:rPr>
          <w:rFonts w:ascii="Cambria" w:hAnsi="Cambria"/>
          <w:lang w:val="en-GB"/>
        </w:rPr>
        <w:t xml:space="preserve"> – any additional information which may be relevant for the deployment</w:t>
      </w:r>
      <w:r w:rsidR="00627ADA" w:rsidRPr="00DD644E">
        <w:rPr>
          <w:rFonts w:ascii="Cambria" w:hAnsi="Cambria"/>
          <w:lang w:val="en-GB"/>
        </w:rPr>
        <w:t xml:space="preserve"> (it is recommended to record these in the review section of the offer page, this often includes language competencies)</w:t>
      </w:r>
      <w:r w:rsidRPr="00DD644E">
        <w:rPr>
          <w:rFonts w:ascii="Cambria" w:hAnsi="Cambria"/>
          <w:lang w:val="en-GB"/>
        </w:rPr>
        <w:t>.</w:t>
      </w:r>
    </w:p>
    <w:p w14:paraId="336354D3" w14:textId="77777777" w:rsidR="00027167" w:rsidRPr="00DD644E" w:rsidRDefault="00027167" w:rsidP="00027167">
      <w:pPr>
        <w:jc w:val="both"/>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68"/>
        <w:gridCol w:w="8502"/>
      </w:tblGrid>
      <w:tr w:rsidR="007B4AD2" w:rsidRPr="00EB6D0E" w14:paraId="2228CD3B" w14:textId="77777777" w:rsidTr="00651538">
        <w:trPr>
          <w:trHeight w:val="1247"/>
        </w:trPr>
        <w:tc>
          <w:tcPr>
            <w:tcW w:w="569" w:type="dxa"/>
            <w:shd w:val="clear" w:color="auto" w:fill="auto"/>
            <w:vAlign w:val="center"/>
          </w:tcPr>
          <w:p w14:paraId="04B9E438" w14:textId="77777777" w:rsidR="007B4AD2" w:rsidRPr="00DD644E" w:rsidRDefault="007B4AD2" w:rsidP="00651538">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6A74E958" w14:textId="77777777" w:rsidR="007B4AD2" w:rsidRPr="00DD644E" w:rsidRDefault="007B4AD2" w:rsidP="00651538">
            <w:pPr>
              <w:pStyle w:val="Tableimportantwording"/>
              <w:rPr>
                <w:rFonts w:ascii="Cambria" w:hAnsi="Cambria"/>
              </w:rPr>
            </w:pPr>
            <w:r w:rsidRPr="00DD644E">
              <w:rPr>
                <w:rFonts w:ascii="Cambria" w:hAnsi="Cambria"/>
              </w:rPr>
              <w:t>Typical length of GOARN deployment is 4-6 weeks. Longer term deployments are encouraged.</w:t>
            </w:r>
          </w:p>
        </w:tc>
      </w:tr>
    </w:tbl>
    <w:p w14:paraId="1256185E" w14:textId="77777777" w:rsidR="007B4AD2" w:rsidRPr="00DD644E" w:rsidRDefault="007B4AD2" w:rsidP="00027167">
      <w:pPr>
        <w:jc w:val="both"/>
        <w:rPr>
          <w:rFonts w:ascii="Cambria" w:hAnsi="Cambria"/>
          <w:lang w:val="en-GB"/>
        </w:rPr>
      </w:pPr>
    </w:p>
    <w:p w14:paraId="0BF19004" w14:textId="32B20246" w:rsidR="00FC740E" w:rsidRPr="00DD644E" w:rsidRDefault="00F76A87" w:rsidP="00860910">
      <w:pPr>
        <w:jc w:val="both"/>
        <w:rPr>
          <w:rFonts w:ascii="Cambria" w:hAnsi="Cambria"/>
          <w:lang w:val="en-GB"/>
        </w:rPr>
      </w:pPr>
      <w:r w:rsidRPr="00DD644E">
        <w:rPr>
          <w:rFonts w:ascii="Cambria" w:hAnsi="Cambria"/>
          <w:lang w:val="en-GB"/>
        </w:rPr>
        <w:t xml:space="preserve">Additional changes are being made on the knowledge platform to ensure that in the near future this information </w:t>
      </w:r>
      <w:r w:rsidR="00860910" w:rsidRPr="00DD644E">
        <w:rPr>
          <w:rFonts w:ascii="Cambria" w:hAnsi="Cambria"/>
          <w:lang w:val="en-GB"/>
        </w:rPr>
        <w:t xml:space="preserve">is </w:t>
      </w:r>
      <w:r w:rsidRPr="00DD644E">
        <w:rPr>
          <w:rFonts w:ascii="Cambria" w:hAnsi="Cambria"/>
          <w:lang w:val="en-GB"/>
        </w:rPr>
        <w:t xml:space="preserve">shared </w:t>
      </w:r>
      <w:r w:rsidR="00860910" w:rsidRPr="00DD644E">
        <w:rPr>
          <w:rFonts w:ascii="Cambria" w:hAnsi="Cambria"/>
          <w:lang w:val="en-GB"/>
        </w:rPr>
        <w:t xml:space="preserve">online </w:t>
      </w:r>
      <w:r w:rsidRPr="00DD644E">
        <w:rPr>
          <w:rFonts w:ascii="Cambria" w:hAnsi="Cambria"/>
          <w:lang w:val="en-GB"/>
        </w:rPr>
        <w:t>with HSW team.</w:t>
      </w:r>
    </w:p>
    <w:p w14:paraId="3F228ACA" w14:textId="544EABB7" w:rsidR="00011BBC" w:rsidRPr="00DD644E" w:rsidRDefault="00F176A9" w:rsidP="000B0AD0">
      <w:pPr>
        <w:pStyle w:val="Heading3"/>
        <w:rPr>
          <w:lang w:val="en-GB"/>
        </w:rPr>
      </w:pPr>
      <w:r>
        <w:rPr>
          <w:lang w:val="en-GB"/>
        </w:rPr>
        <w:t xml:space="preserve">Update knowledge platform </w:t>
      </w:r>
      <w:r w:rsidR="00C05F18">
        <w:rPr>
          <w:lang w:val="en-GB"/>
        </w:rPr>
        <w:t xml:space="preserve">offers </w:t>
      </w:r>
      <w:r>
        <w:rPr>
          <w:lang w:val="en-GB"/>
        </w:rPr>
        <w:t>with</w:t>
      </w:r>
      <w:r w:rsidR="00011BBC" w:rsidRPr="00011BBC">
        <w:rPr>
          <w:lang w:val="en-GB"/>
        </w:rPr>
        <w:t xml:space="preserve"> </w:t>
      </w:r>
      <w:r w:rsidR="00C05F18">
        <w:rPr>
          <w:lang w:val="en-GB"/>
        </w:rPr>
        <w:t>feedback from technical review</w:t>
      </w:r>
      <w:r>
        <w:rPr>
          <w:lang w:val="en-GB"/>
        </w:rPr>
        <w:t xml:space="preserve"> and propose reviewed offers </w:t>
      </w:r>
      <w:r w:rsidR="00011BBC" w:rsidRPr="00011BBC">
        <w:rPr>
          <w:lang w:val="en-GB"/>
        </w:rPr>
        <w:t>to HSW</w:t>
      </w:r>
    </w:p>
    <w:p w14:paraId="28B4630B" w14:textId="4EFA2AD5" w:rsidR="00256F11" w:rsidRDefault="00155CC0" w:rsidP="00EE1373">
      <w:pPr>
        <w:rPr>
          <w:rFonts w:ascii="Cambria" w:hAnsi="Cambria"/>
          <w:lang w:val="en-GB"/>
        </w:rPr>
      </w:pPr>
      <w:r w:rsidRPr="00DD644E">
        <w:rPr>
          <w:rFonts w:ascii="Cambria" w:hAnsi="Cambria"/>
          <w:lang w:val="en-GB"/>
        </w:rPr>
        <w:t xml:space="preserve">Following the selection of appropriate individuals by the technical unit GOARN OST will </w:t>
      </w:r>
      <w:r w:rsidR="000665CC">
        <w:rPr>
          <w:rFonts w:ascii="Cambria" w:hAnsi="Cambria"/>
          <w:lang w:val="en-GB"/>
        </w:rPr>
        <w:t>update any review comments</w:t>
      </w:r>
      <w:r w:rsidR="00C05F18">
        <w:rPr>
          <w:rFonts w:ascii="Cambria" w:hAnsi="Cambria"/>
          <w:lang w:val="en-GB"/>
        </w:rPr>
        <w:t xml:space="preserve">/reasons by editing the ‘offer’ </w:t>
      </w:r>
      <w:r w:rsidR="000665CC">
        <w:rPr>
          <w:rFonts w:ascii="Cambria" w:hAnsi="Cambria"/>
          <w:lang w:val="en-GB"/>
        </w:rPr>
        <w:t>on the KP and share</w:t>
      </w:r>
      <w:r w:rsidR="00011BBC">
        <w:rPr>
          <w:rFonts w:ascii="Cambria" w:hAnsi="Cambria"/>
          <w:lang w:val="en-GB"/>
        </w:rPr>
        <w:t xml:space="preserve"> those </w:t>
      </w:r>
      <w:r w:rsidR="000665CC">
        <w:rPr>
          <w:rFonts w:ascii="Cambria" w:hAnsi="Cambria"/>
          <w:lang w:val="en-GB"/>
        </w:rPr>
        <w:t xml:space="preserve">profiles </w:t>
      </w:r>
      <w:r w:rsidR="00011BBC">
        <w:rPr>
          <w:rFonts w:ascii="Cambria" w:hAnsi="Cambria"/>
          <w:lang w:val="en-GB"/>
        </w:rPr>
        <w:t xml:space="preserve">selected </w:t>
      </w:r>
      <w:r w:rsidR="000665CC">
        <w:rPr>
          <w:rFonts w:ascii="Cambria" w:hAnsi="Cambria"/>
          <w:lang w:val="en-GB"/>
        </w:rPr>
        <w:t>in</w:t>
      </w:r>
      <w:r w:rsidR="00011BBC">
        <w:rPr>
          <w:rFonts w:ascii="Cambria" w:hAnsi="Cambria"/>
          <w:lang w:val="en-GB"/>
        </w:rPr>
        <w:t xml:space="preserve"> the same format as above </w:t>
      </w:r>
      <w:r w:rsidRPr="00DD644E">
        <w:rPr>
          <w:rFonts w:ascii="Cambria" w:hAnsi="Cambria"/>
          <w:lang w:val="en-GB"/>
        </w:rPr>
        <w:t xml:space="preserve">by email to the </w:t>
      </w:r>
      <w:r w:rsidR="003D1845" w:rsidRPr="00DD644E">
        <w:rPr>
          <w:rFonts w:ascii="Cambria" w:hAnsi="Cambria"/>
          <w:lang w:val="en-GB"/>
        </w:rPr>
        <w:t>HSW team</w:t>
      </w:r>
      <w:r w:rsidRPr="00DD644E">
        <w:rPr>
          <w:rFonts w:ascii="Cambria" w:hAnsi="Cambria"/>
          <w:lang w:val="en-GB"/>
        </w:rPr>
        <w:t xml:space="preserve"> </w:t>
      </w:r>
      <w:r w:rsidR="00F960CC">
        <w:rPr>
          <w:rFonts w:ascii="Cambria" w:hAnsi="Cambria"/>
          <w:lang w:val="en-GB"/>
        </w:rPr>
        <w:t xml:space="preserve">noting </w:t>
      </w:r>
      <w:r w:rsidR="00BF2C1D">
        <w:rPr>
          <w:rFonts w:ascii="Cambria" w:hAnsi="Cambria"/>
          <w:lang w:val="en-GB"/>
        </w:rPr>
        <w:t>that</w:t>
      </w:r>
      <w:r w:rsidR="00F960CC">
        <w:rPr>
          <w:rFonts w:ascii="Cambria" w:hAnsi="Cambria"/>
          <w:lang w:val="en-GB"/>
        </w:rPr>
        <w:t xml:space="preserve"> they have had technical review</w:t>
      </w:r>
      <w:r w:rsidR="00BF2C1D">
        <w:rPr>
          <w:rFonts w:ascii="Cambria" w:hAnsi="Cambria"/>
          <w:lang w:val="en-GB"/>
        </w:rPr>
        <w:t xml:space="preserve">, </w:t>
      </w:r>
      <w:hyperlink w:anchor="_Provide_reviewed_offer(s)" w:history="1">
        <w:r w:rsidR="00BF2C1D" w:rsidRPr="00BF2C1D">
          <w:rPr>
            <w:rStyle w:val="Hyperlink"/>
            <w:rFonts w:ascii="Cambria" w:hAnsi="Cambria"/>
            <w:lang w:val="en-GB"/>
          </w:rPr>
          <w:t>see example email</w:t>
        </w:r>
      </w:hyperlink>
      <w:r w:rsidR="00F176A9">
        <w:rPr>
          <w:rFonts w:ascii="Cambria" w:hAnsi="Cambria"/>
          <w:lang w:val="en-GB"/>
        </w:rPr>
        <w:t>.</w:t>
      </w:r>
      <w:r w:rsidR="00F960CC">
        <w:rPr>
          <w:rFonts w:ascii="Cambria" w:hAnsi="Cambria"/>
          <w:lang w:val="en-GB"/>
        </w:rPr>
        <w:t xml:space="preserve"> </w:t>
      </w:r>
      <w:r w:rsidR="00612B55">
        <w:rPr>
          <w:rFonts w:ascii="Cambria" w:hAnsi="Cambria"/>
          <w:lang w:val="en-GB"/>
        </w:rPr>
        <w:t>To enable streamlined communication HSW</w:t>
      </w:r>
      <w:r w:rsidR="003D1845" w:rsidRPr="00DD644E">
        <w:rPr>
          <w:rFonts w:ascii="Cambria" w:hAnsi="Cambria"/>
          <w:lang w:val="en-GB"/>
        </w:rPr>
        <w:t xml:space="preserve"> will normally communicate with the Incident Management team/Country Office to gain approva</w:t>
      </w:r>
      <w:r w:rsidR="00F176A9">
        <w:rPr>
          <w:rFonts w:ascii="Cambria" w:hAnsi="Cambria"/>
          <w:lang w:val="en-GB"/>
        </w:rPr>
        <w:t xml:space="preserve">l of the </w:t>
      </w:r>
      <w:r w:rsidR="00F176A9">
        <w:rPr>
          <w:rFonts w:ascii="Cambria" w:hAnsi="Cambria"/>
          <w:lang w:val="en-GB"/>
        </w:rPr>
        <w:lastRenderedPageBreak/>
        <w:t>experts to be deployed</w:t>
      </w:r>
      <w:r w:rsidRPr="00DD644E">
        <w:rPr>
          <w:rFonts w:ascii="Cambria" w:hAnsi="Cambria"/>
          <w:lang w:val="en-GB"/>
        </w:rPr>
        <w:t xml:space="preserve"> </w:t>
      </w:r>
      <w:r w:rsidR="00F960CC">
        <w:rPr>
          <w:rFonts w:ascii="Cambria" w:hAnsi="Cambria"/>
          <w:lang w:val="en-GB"/>
        </w:rPr>
        <w:t xml:space="preserve">(if process not followed or involving Public Health Agency of Canada, please see </w:t>
      </w:r>
      <w:hyperlink w:anchor="_ANNEX_6_–" w:history="1">
        <w:r w:rsidR="00F960CC" w:rsidRPr="00011BBC">
          <w:rPr>
            <w:rStyle w:val="Hyperlink"/>
            <w:rFonts w:ascii="Cambria" w:hAnsi="Cambria"/>
            <w:lang w:val="en-GB"/>
          </w:rPr>
          <w:t xml:space="preserve">Annex </w:t>
        </w:r>
        <w:r w:rsidR="00347150">
          <w:rPr>
            <w:rStyle w:val="Hyperlink"/>
            <w:rFonts w:ascii="Cambria" w:hAnsi="Cambria"/>
            <w:lang w:val="en-GB"/>
          </w:rPr>
          <w:t>7</w:t>
        </w:r>
      </w:hyperlink>
      <w:r w:rsidR="00F960CC">
        <w:rPr>
          <w:rFonts w:ascii="Cambria" w:hAnsi="Cambria"/>
          <w:lang w:val="en-GB"/>
        </w:rPr>
        <w:t>)</w:t>
      </w:r>
      <w:r w:rsidR="00F176A9">
        <w:rPr>
          <w:rFonts w:ascii="Cambria" w:hAnsi="Cambria"/>
          <w:lang w:val="en-GB"/>
        </w:rPr>
        <w:t>.</w:t>
      </w:r>
    </w:p>
    <w:p w14:paraId="6FCD655E" w14:textId="290802BB" w:rsidR="00F960CC" w:rsidRPr="00EE1373" w:rsidRDefault="00F960CC" w:rsidP="000B0AD0">
      <w:pPr>
        <w:pStyle w:val="Heading3"/>
        <w:rPr>
          <w:lang w:val="en-GB"/>
        </w:rPr>
      </w:pPr>
      <w:r w:rsidRPr="00DD644E">
        <w:rPr>
          <w:lang w:val="en-GB"/>
        </w:rPr>
        <w:t>Inform focal points</w:t>
      </w:r>
      <w:r w:rsidR="00F63EE1">
        <w:rPr>
          <w:lang w:val="en-GB"/>
        </w:rPr>
        <w:t xml:space="preserve"> and </w:t>
      </w:r>
      <w:r w:rsidR="00E159E8">
        <w:rPr>
          <w:lang w:val="en-GB"/>
        </w:rPr>
        <w:t>/</w:t>
      </w:r>
      <w:r w:rsidR="00F63EE1">
        <w:rPr>
          <w:lang w:val="en-GB"/>
        </w:rPr>
        <w:t xml:space="preserve"> or </w:t>
      </w:r>
      <w:r w:rsidRPr="00DD644E">
        <w:rPr>
          <w:lang w:val="en-GB"/>
        </w:rPr>
        <w:t>selected candidates</w:t>
      </w:r>
      <w:r w:rsidR="00F63EE1">
        <w:rPr>
          <w:lang w:val="en-GB"/>
        </w:rPr>
        <w:t xml:space="preserve"> in partner institutions of outcome and submit candidate profile to HSW to action the deployment </w:t>
      </w:r>
    </w:p>
    <w:p w14:paraId="41D331C5" w14:textId="77777777" w:rsidR="004B464C" w:rsidRDefault="00BF2C1D" w:rsidP="008F1726">
      <w:pPr>
        <w:rPr>
          <w:rFonts w:ascii="Cambria" w:hAnsi="Cambria"/>
          <w:lang w:val="en-GB"/>
        </w:rPr>
      </w:pPr>
      <w:r>
        <w:rPr>
          <w:rFonts w:ascii="Cambria" w:hAnsi="Cambria"/>
          <w:lang w:val="en-GB"/>
        </w:rPr>
        <w:t>Following</w:t>
      </w:r>
      <w:r w:rsidR="00155CC0" w:rsidRPr="00DD644E">
        <w:rPr>
          <w:rFonts w:ascii="Cambria" w:hAnsi="Cambria"/>
          <w:lang w:val="en-GB"/>
        </w:rPr>
        <w:t xml:space="preserve"> </w:t>
      </w:r>
      <w:r w:rsidR="000C1968">
        <w:rPr>
          <w:rFonts w:ascii="Cambria" w:hAnsi="Cambria"/>
          <w:lang w:val="en-GB"/>
        </w:rPr>
        <w:t>HSW</w:t>
      </w:r>
      <w:r>
        <w:rPr>
          <w:rFonts w:ascii="Cambria" w:hAnsi="Cambria"/>
          <w:lang w:val="en-GB"/>
        </w:rPr>
        <w:t>’s</w:t>
      </w:r>
      <w:r w:rsidR="00155CC0" w:rsidRPr="00DD644E">
        <w:rPr>
          <w:rFonts w:ascii="Cambria" w:hAnsi="Cambria"/>
          <w:lang w:val="en-GB"/>
        </w:rPr>
        <w:t xml:space="preserve"> reply with </w:t>
      </w:r>
      <w:r>
        <w:rPr>
          <w:rFonts w:ascii="Cambria" w:hAnsi="Cambria"/>
          <w:lang w:val="en-GB"/>
        </w:rPr>
        <w:t>a</w:t>
      </w:r>
      <w:r w:rsidR="00155CC0" w:rsidRPr="00DD644E">
        <w:rPr>
          <w:rFonts w:ascii="Cambria" w:hAnsi="Cambria"/>
          <w:lang w:val="en-GB"/>
        </w:rPr>
        <w:t xml:space="preserve"> </w:t>
      </w:r>
      <w:r w:rsidR="00120B66">
        <w:rPr>
          <w:rFonts w:ascii="Cambria" w:hAnsi="Cambria"/>
          <w:lang w:val="en-GB"/>
        </w:rPr>
        <w:t>decision</w:t>
      </w:r>
      <w:r>
        <w:rPr>
          <w:rFonts w:ascii="Cambria" w:hAnsi="Cambria"/>
          <w:lang w:val="en-GB"/>
        </w:rPr>
        <w:t>,</w:t>
      </w:r>
      <w:r w:rsidR="000665CC">
        <w:rPr>
          <w:rFonts w:ascii="Cambria" w:hAnsi="Cambria"/>
          <w:lang w:val="en-GB"/>
        </w:rPr>
        <w:t xml:space="preserve"> </w:t>
      </w:r>
      <w:r w:rsidR="00155CC0" w:rsidRPr="00DD644E">
        <w:rPr>
          <w:rFonts w:ascii="Cambria" w:hAnsi="Cambria"/>
          <w:lang w:val="en-GB"/>
        </w:rPr>
        <w:t>GOARN OST emails the individual</w:t>
      </w:r>
      <w:r w:rsidR="00011BBC">
        <w:rPr>
          <w:rFonts w:ascii="Cambria" w:hAnsi="Cambria"/>
          <w:lang w:val="en-GB"/>
        </w:rPr>
        <w:t>/</w:t>
      </w:r>
      <w:r w:rsidR="00155CC0" w:rsidRPr="00DD644E">
        <w:rPr>
          <w:rFonts w:ascii="Cambria" w:hAnsi="Cambria"/>
          <w:lang w:val="en-GB"/>
        </w:rPr>
        <w:t xml:space="preserve">institution to inform them </w:t>
      </w:r>
      <w:r w:rsidR="00B618FF">
        <w:rPr>
          <w:rFonts w:ascii="Cambria" w:hAnsi="Cambria"/>
          <w:lang w:val="en-GB"/>
        </w:rPr>
        <w:t>of the outcome using</w:t>
      </w:r>
      <w:r w:rsidR="00155CC0" w:rsidRPr="00DD644E">
        <w:rPr>
          <w:rFonts w:ascii="Cambria" w:hAnsi="Cambria"/>
          <w:lang w:val="en-GB"/>
        </w:rPr>
        <w:t xml:space="preserve"> </w:t>
      </w:r>
      <w:hyperlink w:anchor="_Deployments" w:history="1">
        <w:r w:rsidR="00155CC0" w:rsidRPr="00DD644E">
          <w:rPr>
            <w:rStyle w:val="Hyperlink"/>
            <w:rFonts w:ascii="Cambria" w:hAnsi="Cambria"/>
            <w:lang w:val="en-GB"/>
          </w:rPr>
          <w:t>templated m</w:t>
        </w:r>
        <w:r w:rsidR="00EE1373">
          <w:rPr>
            <w:rStyle w:val="Hyperlink"/>
            <w:rFonts w:ascii="Cambria" w:hAnsi="Cambria"/>
            <w:lang w:val="en-GB"/>
          </w:rPr>
          <w:t>essages in</w:t>
        </w:r>
        <w:r w:rsidR="00155CC0" w:rsidRPr="00DD644E">
          <w:rPr>
            <w:rStyle w:val="Hyperlink"/>
            <w:rFonts w:ascii="Cambria" w:hAnsi="Cambria"/>
            <w:lang w:val="en-GB"/>
          </w:rPr>
          <w:t xml:space="preserve"> annex</w:t>
        </w:r>
      </w:hyperlink>
      <w:r w:rsidR="00155CC0" w:rsidRPr="00DD644E">
        <w:rPr>
          <w:rFonts w:ascii="Cambria" w:hAnsi="Cambria"/>
          <w:lang w:val="en-GB"/>
        </w:rPr>
        <w:t xml:space="preserve"> and including the GOARN terms</w:t>
      </w:r>
      <w:r w:rsidR="00120B66">
        <w:rPr>
          <w:rFonts w:ascii="Cambria" w:hAnsi="Cambria"/>
          <w:lang w:val="en-GB"/>
        </w:rPr>
        <w:t>.</w:t>
      </w:r>
      <w:r w:rsidR="00EE1373">
        <w:rPr>
          <w:rFonts w:ascii="Cambria" w:hAnsi="Cambria"/>
          <w:lang w:val="en-GB"/>
        </w:rPr>
        <w:t xml:space="preserve"> </w:t>
      </w:r>
      <w:r w:rsidR="00F63EE1">
        <w:rPr>
          <w:rFonts w:ascii="Cambria" w:hAnsi="Cambria"/>
          <w:lang w:val="en-GB"/>
        </w:rPr>
        <w:t xml:space="preserve">GOARN OST then emails HSW to request they </w:t>
      </w:r>
      <w:r w:rsidR="00EE1373">
        <w:rPr>
          <w:rFonts w:ascii="Cambria" w:hAnsi="Cambria"/>
          <w:lang w:val="en-GB"/>
        </w:rPr>
        <w:t>start the pre-deplo</w:t>
      </w:r>
      <w:r>
        <w:rPr>
          <w:rFonts w:ascii="Cambria" w:hAnsi="Cambria"/>
          <w:lang w:val="en-GB"/>
        </w:rPr>
        <w:t>y</w:t>
      </w:r>
      <w:r w:rsidR="00EE1373">
        <w:rPr>
          <w:rFonts w:ascii="Cambria" w:hAnsi="Cambria"/>
          <w:lang w:val="en-GB"/>
        </w:rPr>
        <w:t>ment process with the individual</w:t>
      </w:r>
      <w:r w:rsidR="00F63EE1">
        <w:rPr>
          <w:rFonts w:ascii="Cambria" w:hAnsi="Cambria"/>
          <w:lang w:val="en-GB"/>
        </w:rPr>
        <w:t xml:space="preserve"> </w:t>
      </w:r>
      <w:r w:rsidR="00EE1373">
        <w:rPr>
          <w:rFonts w:ascii="Cambria" w:hAnsi="Cambria"/>
          <w:lang w:val="en-GB"/>
        </w:rPr>
        <w:t>(</w:t>
      </w:r>
      <w:hyperlink w:anchor="_Submitting_profile_to" w:history="1">
        <w:r w:rsidR="00EE1373" w:rsidRPr="00EE1373">
          <w:rPr>
            <w:rStyle w:val="Hyperlink"/>
            <w:rFonts w:ascii="Cambria" w:hAnsi="Cambria"/>
            <w:lang w:val="en-GB"/>
          </w:rPr>
          <w:t>using templated message in annex</w:t>
        </w:r>
      </w:hyperlink>
      <w:r w:rsidR="00EE1373">
        <w:rPr>
          <w:rFonts w:ascii="Cambria" w:hAnsi="Cambria"/>
          <w:lang w:val="en-GB"/>
        </w:rPr>
        <w:t xml:space="preserve"> and ensuring to attach candidate CV and use the same table as above ensuring any information is updated)</w:t>
      </w:r>
      <w:r w:rsidR="00F63EE1">
        <w:rPr>
          <w:rFonts w:ascii="Cambria" w:hAnsi="Cambria"/>
          <w:lang w:val="en-GB"/>
        </w:rPr>
        <w:t>.</w:t>
      </w:r>
      <w:r>
        <w:rPr>
          <w:rFonts w:ascii="Cambria" w:hAnsi="Cambria"/>
          <w:lang w:val="en-GB"/>
        </w:rPr>
        <w:t xml:space="preserve"> </w:t>
      </w:r>
    </w:p>
    <w:p w14:paraId="3A503ED9" w14:textId="77777777" w:rsidR="004B464C" w:rsidRDefault="004B464C" w:rsidP="008F1726">
      <w:pPr>
        <w:rPr>
          <w:rFonts w:ascii="Cambria" w:hAnsi="Cambria"/>
          <w:lang w:val="en-GB"/>
        </w:rPr>
      </w:pPr>
    </w:p>
    <w:p w14:paraId="440675D8" w14:textId="3A41CAC5" w:rsidR="00256F11" w:rsidRDefault="00BF2C1D" w:rsidP="008F1726">
      <w:pPr>
        <w:rPr>
          <w:rFonts w:ascii="Cambria" w:hAnsi="Cambria"/>
          <w:lang w:val="en-GB"/>
        </w:rPr>
      </w:pPr>
      <w:r>
        <w:rPr>
          <w:rFonts w:ascii="Cambria" w:hAnsi="Cambria"/>
          <w:lang w:val="en-GB"/>
        </w:rPr>
        <w:t xml:space="preserve">Note: </w:t>
      </w:r>
      <w:r w:rsidR="004B464C">
        <w:rPr>
          <w:rFonts w:ascii="Cambria" w:hAnsi="Cambria"/>
          <w:lang w:val="en-GB"/>
        </w:rPr>
        <w:t xml:space="preserve">If the deployment involves the Public Health Agency of Canada, please see </w:t>
      </w:r>
      <w:hyperlink w:anchor="_ANNEX_6_–" w:history="1">
        <w:r w:rsidR="004B464C" w:rsidRPr="00011BBC">
          <w:rPr>
            <w:rStyle w:val="Hyperlink"/>
            <w:rFonts w:ascii="Cambria" w:hAnsi="Cambria"/>
            <w:lang w:val="en-GB"/>
          </w:rPr>
          <w:t xml:space="preserve">Annex </w:t>
        </w:r>
        <w:r w:rsidR="00347150">
          <w:rPr>
            <w:rStyle w:val="Hyperlink"/>
            <w:rFonts w:ascii="Cambria" w:hAnsi="Cambria"/>
            <w:lang w:val="en-GB"/>
          </w:rPr>
          <w:t>7</w:t>
        </w:r>
      </w:hyperlink>
      <w:r w:rsidR="004B464C">
        <w:rPr>
          <w:rFonts w:ascii="Cambria" w:hAnsi="Cambria"/>
          <w:lang w:val="en-GB"/>
        </w:rPr>
        <w:t xml:space="preserve"> and i</w:t>
      </w:r>
      <w:r>
        <w:rPr>
          <w:rFonts w:ascii="Cambria" w:hAnsi="Cambria"/>
          <w:lang w:val="en-GB"/>
        </w:rPr>
        <w:t xml:space="preserve">f those busy responding to the emergency do not respond to </w:t>
      </w:r>
      <w:r w:rsidR="004B464C">
        <w:rPr>
          <w:rFonts w:ascii="Cambria" w:hAnsi="Cambria"/>
          <w:lang w:val="en-GB"/>
        </w:rPr>
        <w:t>HSW</w:t>
      </w:r>
      <w:r w:rsidR="00B80A15">
        <w:rPr>
          <w:rFonts w:ascii="Cambria" w:hAnsi="Cambria"/>
          <w:lang w:val="en-GB"/>
        </w:rPr>
        <w:t xml:space="preserve"> promptly</w:t>
      </w:r>
      <w:r w:rsidR="004B464C">
        <w:rPr>
          <w:rFonts w:ascii="Cambria" w:hAnsi="Cambria"/>
          <w:lang w:val="en-GB"/>
        </w:rPr>
        <w:t xml:space="preserve"> it may be needed to</w:t>
      </w:r>
      <w:r w:rsidR="004B464C" w:rsidRPr="004B464C">
        <w:rPr>
          <w:rFonts w:ascii="Cambria" w:hAnsi="Cambria"/>
          <w:lang w:val="en-GB"/>
        </w:rPr>
        <w:t xml:space="preserve"> </w:t>
      </w:r>
      <w:r w:rsidR="004B464C">
        <w:rPr>
          <w:rFonts w:ascii="Cambria" w:hAnsi="Cambria"/>
          <w:lang w:val="en-GB"/>
        </w:rPr>
        <w:t>follow up with HSW</w:t>
      </w:r>
      <w:r>
        <w:rPr>
          <w:rFonts w:ascii="Cambria" w:hAnsi="Cambria"/>
          <w:lang w:val="en-GB"/>
        </w:rPr>
        <w:t>.</w:t>
      </w:r>
    </w:p>
    <w:p w14:paraId="157D1915" w14:textId="77777777" w:rsidR="00256F11" w:rsidRDefault="00256F11" w:rsidP="008F1726">
      <w:pPr>
        <w:rPr>
          <w:rFonts w:ascii="Cambria" w:hAnsi="Cambria"/>
          <w:lang w:val="en-GB"/>
        </w:rPr>
      </w:pPr>
    </w:p>
    <w:p w14:paraId="3975B300" w14:textId="08B04A2D" w:rsidR="00256F11" w:rsidRPr="000B0AD0" w:rsidRDefault="00612B55" w:rsidP="008F1726">
      <w:pPr>
        <w:rPr>
          <w:rFonts w:ascii="Cambria" w:eastAsiaTheme="majorEastAsia" w:hAnsi="Cambria" w:cstheme="majorBidi"/>
          <w:b/>
          <w:bCs/>
          <w:color w:val="003399"/>
          <w:sz w:val="24"/>
          <w:lang w:val="en-GB"/>
        </w:rPr>
      </w:pPr>
      <w:r>
        <w:rPr>
          <w:rFonts w:ascii="Cambria" w:eastAsiaTheme="majorEastAsia" w:hAnsi="Cambria" w:cstheme="majorBidi"/>
          <w:b/>
          <w:bCs/>
          <w:color w:val="003399"/>
          <w:sz w:val="24"/>
          <w:lang w:val="en-GB"/>
        </w:rPr>
        <w:t>Update information on deployment and function to be performed on knowledge platform</w:t>
      </w:r>
    </w:p>
    <w:p w14:paraId="52F1F3A3" w14:textId="2E8A21E3" w:rsidR="00155CC0" w:rsidRPr="00DD644E" w:rsidRDefault="00991485" w:rsidP="008F1726">
      <w:pPr>
        <w:rPr>
          <w:rFonts w:ascii="Cambria" w:hAnsi="Cambria"/>
          <w:lang w:val="en-GB"/>
        </w:rPr>
      </w:pPr>
      <w:r>
        <w:rPr>
          <w:rFonts w:ascii="Cambria" w:hAnsi="Cambria"/>
          <w:lang w:val="en-GB"/>
        </w:rPr>
        <w:t xml:space="preserve">Those offers selected should be updated on the KP by </w:t>
      </w:r>
      <w:r w:rsidR="00DE5D29">
        <w:rPr>
          <w:rFonts w:ascii="Cambria" w:hAnsi="Cambria"/>
          <w:lang w:val="en-GB"/>
        </w:rPr>
        <w:t>editing the offer fields to: link to event, confirm</w:t>
      </w:r>
      <w:r>
        <w:rPr>
          <w:rFonts w:ascii="Cambria" w:hAnsi="Cambria"/>
          <w:lang w:val="en-GB"/>
        </w:rPr>
        <w:t xml:space="preserve"> role information, </w:t>
      </w:r>
      <w:r w:rsidR="00DE5D29">
        <w:rPr>
          <w:rFonts w:ascii="Cambria" w:hAnsi="Cambria"/>
          <w:lang w:val="en-GB"/>
        </w:rPr>
        <w:t>enter</w:t>
      </w:r>
      <w:r>
        <w:rPr>
          <w:rFonts w:ascii="Cambria" w:hAnsi="Cambria"/>
          <w:lang w:val="en-GB"/>
        </w:rPr>
        <w:t xml:space="preserve"> start/end dates </w:t>
      </w:r>
      <w:r w:rsidR="00DE5D29">
        <w:rPr>
          <w:rFonts w:ascii="Cambria" w:hAnsi="Cambria"/>
          <w:lang w:val="en-GB"/>
        </w:rPr>
        <w:t>and update</w:t>
      </w:r>
      <w:r>
        <w:rPr>
          <w:rFonts w:ascii="Cambria" w:hAnsi="Cambria"/>
          <w:lang w:val="en-GB"/>
        </w:rPr>
        <w:t xml:space="preserve"> status to </w:t>
      </w:r>
      <w:r w:rsidR="00DE5D29" w:rsidRPr="000B0AD0">
        <w:rPr>
          <w:rFonts w:ascii="Cambria" w:hAnsi="Cambria"/>
          <w:color w:val="FA840E" w:themeColor="accent6"/>
          <w:lang w:val="en-GB"/>
        </w:rPr>
        <w:t>‘</w:t>
      </w:r>
      <w:r w:rsidRPr="000B0AD0">
        <w:rPr>
          <w:rFonts w:ascii="Cambria" w:hAnsi="Cambria"/>
          <w:color w:val="FA840E" w:themeColor="accent6"/>
          <w:lang w:val="en-GB"/>
        </w:rPr>
        <w:t>in process</w:t>
      </w:r>
      <w:r w:rsidR="00DE5D29">
        <w:rPr>
          <w:rFonts w:ascii="Cambria" w:hAnsi="Cambria"/>
          <w:color w:val="FA840E" w:themeColor="accent6"/>
          <w:lang w:val="en-GB"/>
        </w:rPr>
        <w:t>’</w:t>
      </w:r>
      <w:r w:rsidR="00CE14B3" w:rsidRPr="00622787">
        <w:rPr>
          <w:rFonts w:ascii="Cambria" w:hAnsi="Cambria"/>
          <w:lang w:val="en-GB"/>
        </w:rPr>
        <w:t xml:space="preserve"> (</w:t>
      </w:r>
      <w:r w:rsidR="00622787">
        <w:rPr>
          <w:rFonts w:ascii="Cambria" w:hAnsi="Cambria"/>
          <w:lang w:val="en-GB"/>
        </w:rPr>
        <w:t>note: only update status to ‘in process’ if the person is approved and there is plan to deploy them. The dates will automatically change status to ‘deployed’ then ‘complete’)</w:t>
      </w:r>
      <w:r>
        <w:rPr>
          <w:rFonts w:ascii="Cambria" w:hAnsi="Cambria"/>
          <w:lang w:val="en-GB"/>
        </w:rPr>
        <w:t xml:space="preserve">. </w:t>
      </w:r>
    </w:p>
    <w:p w14:paraId="6686083F" w14:textId="55980A09" w:rsidR="00DE5D29" w:rsidRDefault="00DE5D29" w:rsidP="000B0AD0">
      <w:pPr>
        <w:pStyle w:val="Heading3"/>
        <w:rPr>
          <w:lang w:val="en-GB"/>
        </w:rPr>
      </w:pPr>
      <w:r w:rsidRPr="00DD644E">
        <w:rPr>
          <w:lang w:val="en-GB"/>
        </w:rPr>
        <w:t>Inform candidates</w:t>
      </w:r>
      <w:r w:rsidR="00F63EE1">
        <w:rPr>
          <w:lang w:val="en-GB"/>
        </w:rPr>
        <w:t>/institutions</w:t>
      </w:r>
      <w:r w:rsidRPr="00DD644E">
        <w:rPr>
          <w:lang w:val="en-GB"/>
        </w:rPr>
        <w:t xml:space="preserve"> who have not been selected</w:t>
      </w:r>
    </w:p>
    <w:p w14:paraId="3D67C938" w14:textId="0943CCC4" w:rsidR="00DE5D29" w:rsidRDefault="00DE5D29" w:rsidP="008F1726">
      <w:pPr>
        <w:rPr>
          <w:rFonts w:ascii="Cambria" w:hAnsi="Cambria"/>
          <w:lang w:val="en-GB"/>
        </w:rPr>
      </w:pPr>
      <w:r>
        <w:rPr>
          <w:rFonts w:ascii="Cambria" w:hAnsi="Cambria"/>
          <w:lang w:val="en-GB"/>
        </w:rPr>
        <w:t>When th</w:t>
      </w:r>
      <w:r w:rsidR="00F63EE1">
        <w:rPr>
          <w:rFonts w:ascii="Cambria" w:hAnsi="Cambria"/>
          <w:lang w:val="en-GB"/>
        </w:rPr>
        <w:t xml:space="preserve">e immediate deployment needs are met send unsuccessful candidates with their institutional focal point an email notification </w:t>
      </w:r>
      <w:hyperlink w:anchor="_Informing_candidates_who" w:history="1">
        <w:r w:rsidR="00F63EE1" w:rsidRPr="00F63EE1">
          <w:rPr>
            <w:rStyle w:val="Hyperlink"/>
            <w:rFonts w:ascii="Cambria" w:hAnsi="Cambria"/>
            <w:lang w:val="en-GB"/>
          </w:rPr>
          <w:t>(template below)</w:t>
        </w:r>
      </w:hyperlink>
      <w:r w:rsidR="00F63EE1">
        <w:rPr>
          <w:rFonts w:ascii="Cambria" w:hAnsi="Cambria"/>
          <w:lang w:val="en-GB"/>
        </w:rPr>
        <w:t xml:space="preserve"> that the immediate deployment needs are met. It is not necessary to give specific reasons for decisions unless changes to the offers are being requested</w:t>
      </w:r>
      <w:r w:rsidR="008D3961">
        <w:rPr>
          <w:rFonts w:ascii="Cambria" w:hAnsi="Cambria"/>
          <w:lang w:val="en-GB"/>
        </w:rPr>
        <w:t>,</w:t>
      </w:r>
      <w:r w:rsidR="00F63EE1">
        <w:rPr>
          <w:rFonts w:ascii="Cambria" w:hAnsi="Cambria"/>
          <w:lang w:val="en-GB"/>
        </w:rPr>
        <w:t xml:space="preserve"> as this can lead to confusion and further email traffic.</w:t>
      </w:r>
    </w:p>
    <w:p w14:paraId="798D65A6" w14:textId="77777777" w:rsidR="00C05F18" w:rsidRPr="00DD644E" w:rsidRDefault="00C05F18" w:rsidP="008F1726">
      <w:pPr>
        <w:rPr>
          <w:rFonts w:ascii="Cambria" w:hAnsi="Cambria"/>
          <w:lang w:val="en-GB"/>
        </w:rPr>
      </w:pPr>
    </w:p>
    <w:p w14:paraId="0E55DE82" w14:textId="33766497" w:rsidR="00786FF0" w:rsidRPr="00DD644E" w:rsidRDefault="005C0EA7" w:rsidP="005C0EA7">
      <w:pPr>
        <w:pStyle w:val="Heading2"/>
        <w:rPr>
          <w:lang w:val="en-GB"/>
        </w:rPr>
      </w:pPr>
      <w:bookmarkStart w:id="57" w:name="_Toc16539016"/>
      <w:r w:rsidRPr="00DD644E">
        <w:rPr>
          <w:lang w:val="en-GB"/>
        </w:rPr>
        <w:t>Pre-deployment process</w:t>
      </w:r>
      <w:bookmarkEnd w:id="57"/>
    </w:p>
    <w:p w14:paraId="56251A70" w14:textId="4148CDBE" w:rsidR="00604DA1" w:rsidRPr="00DD644E" w:rsidRDefault="00604DA1" w:rsidP="000B0AD0">
      <w:pPr>
        <w:pStyle w:val="Heading3"/>
        <w:rPr>
          <w:lang w:val="en-GB"/>
        </w:rPr>
      </w:pPr>
      <w:r w:rsidRPr="00DD644E">
        <w:rPr>
          <w:lang w:val="en-GB"/>
        </w:rPr>
        <w:t xml:space="preserve">Quickstep </w:t>
      </w:r>
      <w:r w:rsidR="008D3961">
        <w:rPr>
          <w:lang w:val="en-GB"/>
        </w:rPr>
        <w:t>table</w:t>
      </w:r>
    </w:p>
    <w:tbl>
      <w:tblPr>
        <w:tblStyle w:val="TableGrid"/>
        <w:tblW w:w="9805" w:type="dxa"/>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Layout w:type="fixed"/>
        <w:tblCellMar>
          <w:left w:w="115" w:type="dxa"/>
          <w:right w:w="14" w:type="dxa"/>
        </w:tblCellMar>
        <w:tblLook w:val="04A0" w:firstRow="1" w:lastRow="0" w:firstColumn="1" w:lastColumn="0" w:noHBand="0" w:noVBand="1"/>
      </w:tblPr>
      <w:tblGrid>
        <w:gridCol w:w="625"/>
        <w:gridCol w:w="720"/>
        <w:gridCol w:w="178"/>
        <w:gridCol w:w="1352"/>
        <w:gridCol w:w="180"/>
        <w:gridCol w:w="2520"/>
        <w:gridCol w:w="178"/>
        <w:gridCol w:w="542"/>
        <w:gridCol w:w="1440"/>
        <w:gridCol w:w="2070"/>
      </w:tblGrid>
      <w:tr w:rsidR="00604DA1" w:rsidRPr="00EB6D0E" w14:paraId="181E5E3A" w14:textId="77777777" w:rsidTr="000B0AD0">
        <w:trPr>
          <w:cantSplit/>
          <w:trHeight w:val="350"/>
        </w:trPr>
        <w:tc>
          <w:tcPr>
            <w:tcW w:w="625" w:type="dxa"/>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shd w:val="clear" w:color="auto" w:fill="BFBFBF" w:themeFill="background1" w:themeFillShade="BF"/>
            <w:vAlign w:val="center"/>
          </w:tcPr>
          <w:p w14:paraId="4EEF8F89" w14:textId="77777777" w:rsidR="00604DA1" w:rsidRPr="00DD644E" w:rsidRDefault="00604DA1" w:rsidP="00AC5E66">
            <w:pPr>
              <w:rPr>
                <w:rFonts w:ascii="Cambria" w:hAnsi="Cambria"/>
                <w:b/>
                <w:bCs/>
                <w:lang w:val="en-GB"/>
              </w:rPr>
            </w:pPr>
            <w:r w:rsidRPr="00DD644E">
              <w:rPr>
                <w:rFonts w:ascii="Cambria" w:hAnsi="Cambria"/>
                <w:b/>
                <w:bCs/>
                <w:lang w:val="en-GB"/>
              </w:rPr>
              <w:t>Step</w:t>
            </w:r>
          </w:p>
        </w:tc>
        <w:tc>
          <w:tcPr>
            <w:tcW w:w="5670" w:type="dxa"/>
            <w:gridSpan w:val="7"/>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shd w:val="clear" w:color="auto" w:fill="BFBFBF" w:themeFill="background1" w:themeFillShade="BF"/>
            <w:vAlign w:val="center"/>
          </w:tcPr>
          <w:p w14:paraId="5762471F" w14:textId="77777777" w:rsidR="00604DA1" w:rsidRPr="00DD644E" w:rsidRDefault="00604DA1" w:rsidP="00AC5E66">
            <w:pPr>
              <w:rPr>
                <w:rFonts w:ascii="Cambria" w:hAnsi="Cambria"/>
                <w:b/>
                <w:bCs/>
                <w:lang w:val="en-GB"/>
              </w:rPr>
            </w:pPr>
            <w:r w:rsidRPr="00DD644E">
              <w:rPr>
                <w:rFonts w:ascii="Cambria" w:hAnsi="Cambria"/>
                <w:b/>
                <w:bCs/>
                <w:lang w:val="en-GB"/>
              </w:rPr>
              <w:t>Name</w:t>
            </w:r>
          </w:p>
        </w:tc>
        <w:tc>
          <w:tcPr>
            <w:tcW w:w="1440" w:type="dxa"/>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shd w:val="clear" w:color="auto" w:fill="BFBFBF" w:themeFill="background1" w:themeFillShade="BF"/>
            <w:vAlign w:val="center"/>
          </w:tcPr>
          <w:p w14:paraId="704F4D9F" w14:textId="77777777" w:rsidR="00604DA1" w:rsidRPr="00DD644E" w:rsidRDefault="00604DA1" w:rsidP="00AC5E66">
            <w:pPr>
              <w:rPr>
                <w:rFonts w:ascii="Cambria" w:hAnsi="Cambria"/>
                <w:b/>
                <w:bCs/>
                <w:lang w:val="en-GB"/>
              </w:rPr>
            </w:pPr>
            <w:r w:rsidRPr="00DD644E">
              <w:rPr>
                <w:rFonts w:ascii="Cambria" w:hAnsi="Cambria"/>
                <w:b/>
                <w:bCs/>
                <w:lang w:val="en-GB"/>
              </w:rPr>
              <w:t>Responsible</w:t>
            </w:r>
          </w:p>
        </w:tc>
        <w:tc>
          <w:tcPr>
            <w:tcW w:w="2070" w:type="dxa"/>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shd w:val="clear" w:color="auto" w:fill="BFBFBF" w:themeFill="background1" w:themeFillShade="BF"/>
            <w:vAlign w:val="center"/>
          </w:tcPr>
          <w:p w14:paraId="2D61B30A" w14:textId="77777777" w:rsidR="00604DA1" w:rsidRPr="00DD644E" w:rsidRDefault="00604DA1" w:rsidP="00AC5E66">
            <w:pPr>
              <w:rPr>
                <w:rFonts w:ascii="Cambria" w:hAnsi="Cambria"/>
                <w:b/>
                <w:bCs/>
                <w:lang w:val="en-GB"/>
              </w:rPr>
            </w:pPr>
            <w:r w:rsidRPr="00DD644E">
              <w:rPr>
                <w:rFonts w:ascii="Cambria" w:hAnsi="Cambria"/>
                <w:b/>
                <w:bCs/>
                <w:lang w:val="en-GB"/>
              </w:rPr>
              <w:t>Consult (+update)</w:t>
            </w:r>
          </w:p>
        </w:tc>
      </w:tr>
      <w:tr w:rsidR="00604DA1" w:rsidRPr="00EB6D0E" w14:paraId="3A7EA1A3" w14:textId="77777777" w:rsidTr="000B0AD0">
        <w:tblPrEx>
          <w:tblCellMar>
            <w:left w:w="108" w:type="dxa"/>
            <w:right w:w="108" w:type="dxa"/>
          </w:tblCellMar>
        </w:tblPrEx>
        <w:trPr>
          <w:trHeight w:val="567"/>
        </w:trPr>
        <w:tc>
          <w:tcPr>
            <w:tcW w:w="625" w:type="dxa"/>
            <w:tcBorders>
              <w:bottom w:val="single" w:sz="4" w:space="0" w:color="7F7F7F" w:themeColor="text1" w:themeTint="80"/>
            </w:tcBorders>
            <w:shd w:val="clear" w:color="auto" w:fill="8DB3E2" w:themeFill="text2" w:themeFillTint="66"/>
            <w:vAlign w:val="center"/>
          </w:tcPr>
          <w:p w14:paraId="5D8FB99A" w14:textId="09CEB842" w:rsidR="00604DA1" w:rsidRPr="00DD644E" w:rsidRDefault="00E529BE" w:rsidP="00AC5E66">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1</w:t>
            </w:r>
          </w:p>
        </w:tc>
        <w:tc>
          <w:tcPr>
            <w:tcW w:w="5670" w:type="dxa"/>
            <w:gridSpan w:val="7"/>
            <w:vAlign w:val="center"/>
          </w:tcPr>
          <w:p w14:paraId="6DD02EB2" w14:textId="77777777" w:rsidR="00604DA1" w:rsidRPr="00DD644E" w:rsidRDefault="00604DA1" w:rsidP="00AC5E66">
            <w:pPr>
              <w:rPr>
                <w:rFonts w:ascii="Cambria" w:hAnsi="Cambria"/>
                <w:lang w:val="en-GB"/>
              </w:rPr>
            </w:pPr>
            <w:r w:rsidRPr="00DD644E">
              <w:rPr>
                <w:rFonts w:ascii="Cambria" w:hAnsi="Cambria"/>
                <w:lang w:val="en-GB"/>
              </w:rPr>
              <w:t>Send pre-deployment package</w:t>
            </w:r>
          </w:p>
        </w:tc>
        <w:tc>
          <w:tcPr>
            <w:tcW w:w="1440" w:type="dxa"/>
            <w:vAlign w:val="center"/>
          </w:tcPr>
          <w:p w14:paraId="669C5620" w14:textId="77777777" w:rsidR="00604DA1" w:rsidRPr="00DD644E" w:rsidRDefault="00604DA1" w:rsidP="00AC5E66">
            <w:pPr>
              <w:rPr>
                <w:rFonts w:ascii="Cambria" w:hAnsi="Cambria"/>
                <w:lang w:val="en-GB"/>
              </w:rPr>
            </w:pPr>
            <w:r w:rsidRPr="00DD644E">
              <w:rPr>
                <w:rFonts w:ascii="Cambria" w:hAnsi="Cambria"/>
                <w:lang w:val="en-GB"/>
              </w:rPr>
              <w:t>HSW</w:t>
            </w:r>
          </w:p>
        </w:tc>
        <w:tc>
          <w:tcPr>
            <w:tcW w:w="2070" w:type="dxa"/>
            <w:vAlign w:val="center"/>
          </w:tcPr>
          <w:p w14:paraId="16A10662" w14:textId="77777777" w:rsidR="00604DA1" w:rsidRPr="00DD644E" w:rsidRDefault="00604DA1" w:rsidP="00AC5E66">
            <w:pPr>
              <w:rPr>
                <w:rFonts w:ascii="Cambria" w:hAnsi="Cambria"/>
                <w:lang w:val="en-GB"/>
              </w:rPr>
            </w:pPr>
            <w:r w:rsidRPr="00DD644E">
              <w:rPr>
                <w:rFonts w:ascii="Cambria" w:hAnsi="Cambria"/>
                <w:lang w:val="en-GB"/>
              </w:rPr>
              <w:t>-</w:t>
            </w:r>
          </w:p>
        </w:tc>
      </w:tr>
      <w:tr w:rsidR="00604DA1" w:rsidRPr="00EB6D0E" w14:paraId="485D5555" w14:textId="77777777" w:rsidTr="000B0AD0">
        <w:tblPrEx>
          <w:tblCellMar>
            <w:left w:w="108" w:type="dxa"/>
            <w:right w:w="108" w:type="dxa"/>
          </w:tblCellMar>
        </w:tblPrEx>
        <w:trPr>
          <w:trHeight w:val="567"/>
        </w:trPr>
        <w:tc>
          <w:tcPr>
            <w:tcW w:w="625" w:type="dxa"/>
            <w:shd w:val="clear" w:color="auto" w:fill="FCB46E" w:themeFill="accent6" w:themeFillTint="99"/>
            <w:vAlign w:val="center"/>
          </w:tcPr>
          <w:p w14:paraId="0905A36B" w14:textId="42FEE0AC" w:rsidR="00604DA1" w:rsidRPr="00DD644E" w:rsidRDefault="00E529BE" w:rsidP="00AC5E66">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2</w:t>
            </w:r>
          </w:p>
        </w:tc>
        <w:tc>
          <w:tcPr>
            <w:tcW w:w="5670" w:type="dxa"/>
            <w:gridSpan w:val="7"/>
            <w:vAlign w:val="center"/>
          </w:tcPr>
          <w:p w14:paraId="385AEDCE" w14:textId="77777777" w:rsidR="00604DA1" w:rsidRPr="00DD644E" w:rsidRDefault="00604DA1" w:rsidP="00AC5E66">
            <w:pPr>
              <w:rPr>
                <w:rFonts w:ascii="Cambria" w:hAnsi="Cambria"/>
                <w:lang w:val="en-GB"/>
              </w:rPr>
            </w:pPr>
            <w:r w:rsidRPr="00DD644E">
              <w:rPr>
                <w:rFonts w:ascii="Cambria" w:hAnsi="Cambria"/>
                <w:lang w:val="en-GB"/>
              </w:rPr>
              <w:t>Provide all necessary documents required in the pre-deployment package</w:t>
            </w:r>
          </w:p>
        </w:tc>
        <w:tc>
          <w:tcPr>
            <w:tcW w:w="1440" w:type="dxa"/>
            <w:vAlign w:val="center"/>
          </w:tcPr>
          <w:p w14:paraId="1361B894" w14:textId="77777777" w:rsidR="00604DA1" w:rsidRPr="00DD644E" w:rsidRDefault="00604DA1" w:rsidP="00AC5E66">
            <w:pPr>
              <w:rPr>
                <w:rFonts w:ascii="Cambria" w:hAnsi="Cambria"/>
                <w:lang w:val="en-GB"/>
              </w:rPr>
            </w:pPr>
            <w:r w:rsidRPr="00DD644E">
              <w:rPr>
                <w:rFonts w:ascii="Cambria" w:hAnsi="Cambria"/>
                <w:lang w:val="en-GB"/>
              </w:rPr>
              <w:t>Deployed expert</w:t>
            </w:r>
          </w:p>
        </w:tc>
        <w:tc>
          <w:tcPr>
            <w:tcW w:w="2070" w:type="dxa"/>
            <w:vAlign w:val="center"/>
          </w:tcPr>
          <w:p w14:paraId="26F2B6D8" w14:textId="77777777" w:rsidR="00604DA1" w:rsidRPr="00DD644E" w:rsidRDefault="00604DA1" w:rsidP="00AC5E66">
            <w:pPr>
              <w:rPr>
                <w:rFonts w:ascii="Cambria" w:hAnsi="Cambria"/>
                <w:lang w:val="en-GB"/>
              </w:rPr>
            </w:pPr>
            <w:r w:rsidRPr="00DD644E">
              <w:rPr>
                <w:rFonts w:ascii="Cambria" w:hAnsi="Cambria"/>
                <w:lang w:val="en-GB"/>
              </w:rPr>
              <w:t>-</w:t>
            </w:r>
          </w:p>
        </w:tc>
      </w:tr>
      <w:tr w:rsidR="00604DA1" w:rsidRPr="00EB6D0E" w14:paraId="1E0DE3F4" w14:textId="77777777" w:rsidTr="000B0AD0">
        <w:tblPrEx>
          <w:tblCellMar>
            <w:left w:w="108" w:type="dxa"/>
            <w:right w:w="108" w:type="dxa"/>
          </w:tblCellMar>
        </w:tblPrEx>
        <w:trPr>
          <w:trHeight w:val="567"/>
        </w:trPr>
        <w:tc>
          <w:tcPr>
            <w:tcW w:w="625" w:type="dxa"/>
            <w:shd w:val="clear" w:color="auto" w:fill="8DB3E2" w:themeFill="text2" w:themeFillTint="66"/>
            <w:vAlign w:val="center"/>
          </w:tcPr>
          <w:p w14:paraId="66334352" w14:textId="16064D09" w:rsidR="00604DA1" w:rsidRPr="00DD644E" w:rsidRDefault="00604DA1" w:rsidP="00AC5E66">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3</w:t>
            </w:r>
          </w:p>
        </w:tc>
        <w:tc>
          <w:tcPr>
            <w:tcW w:w="5670" w:type="dxa"/>
            <w:gridSpan w:val="7"/>
            <w:vAlign w:val="center"/>
          </w:tcPr>
          <w:p w14:paraId="57AA9082" w14:textId="77777777" w:rsidR="00604DA1" w:rsidRPr="00DD644E" w:rsidRDefault="00604DA1" w:rsidP="00AC5E66">
            <w:pPr>
              <w:rPr>
                <w:rFonts w:ascii="Cambria" w:hAnsi="Cambria"/>
                <w:lang w:val="en-GB"/>
              </w:rPr>
            </w:pPr>
            <w:r w:rsidRPr="00DD644E">
              <w:rPr>
                <w:rFonts w:ascii="Cambria" w:hAnsi="Cambria"/>
                <w:lang w:val="en-GB"/>
              </w:rPr>
              <w:t>Complete on-boarding process and travel arrangements, inform GOARN when travel booked to confirm deployment dates</w:t>
            </w:r>
          </w:p>
        </w:tc>
        <w:tc>
          <w:tcPr>
            <w:tcW w:w="1440" w:type="dxa"/>
            <w:vAlign w:val="center"/>
          </w:tcPr>
          <w:p w14:paraId="45769E66" w14:textId="77777777" w:rsidR="00604DA1" w:rsidRPr="00DD644E" w:rsidRDefault="00604DA1" w:rsidP="00AC5E66">
            <w:pPr>
              <w:rPr>
                <w:rFonts w:ascii="Cambria" w:hAnsi="Cambria"/>
                <w:lang w:val="en-GB"/>
              </w:rPr>
            </w:pPr>
            <w:r w:rsidRPr="00DD644E">
              <w:rPr>
                <w:rFonts w:ascii="Cambria" w:hAnsi="Cambria"/>
                <w:lang w:val="en-GB"/>
              </w:rPr>
              <w:t>HSW</w:t>
            </w:r>
          </w:p>
        </w:tc>
        <w:tc>
          <w:tcPr>
            <w:tcW w:w="2070" w:type="dxa"/>
            <w:vAlign w:val="center"/>
          </w:tcPr>
          <w:p w14:paraId="72A77A5B" w14:textId="77777777" w:rsidR="00604DA1" w:rsidRPr="00DD644E" w:rsidRDefault="00604DA1" w:rsidP="00AC5E66">
            <w:pPr>
              <w:rPr>
                <w:rFonts w:ascii="Cambria" w:hAnsi="Cambria"/>
                <w:lang w:val="en-GB"/>
              </w:rPr>
            </w:pPr>
            <w:r w:rsidRPr="00DD644E">
              <w:rPr>
                <w:rFonts w:ascii="Cambria" w:hAnsi="Cambria"/>
                <w:lang w:val="en-GB"/>
              </w:rPr>
              <w:t>CO, GOARN</w:t>
            </w:r>
          </w:p>
        </w:tc>
      </w:tr>
      <w:tr w:rsidR="00604DA1" w:rsidRPr="00EB6D0E" w14:paraId="328C081C" w14:textId="77777777" w:rsidTr="000B0AD0">
        <w:tblPrEx>
          <w:tblCellMar>
            <w:left w:w="108" w:type="dxa"/>
            <w:right w:w="108" w:type="dxa"/>
          </w:tblCellMar>
        </w:tblPrEx>
        <w:trPr>
          <w:trHeight w:val="567"/>
        </w:trPr>
        <w:tc>
          <w:tcPr>
            <w:tcW w:w="625" w:type="dxa"/>
            <w:shd w:val="clear" w:color="auto" w:fill="8DB3E2" w:themeFill="text2" w:themeFillTint="66"/>
            <w:vAlign w:val="center"/>
          </w:tcPr>
          <w:p w14:paraId="075008BD" w14:textId="2C2E1280" w:rsidR="00604DA1" w:rsidRPr="00DD644E" w:rsidRDefault="00604DA1" w:rsidP="00AC5E66">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4</w:t>
            </w:r>
          </w:p>
        </w:tc>
        <w:tc>
          <w:tcPr>
            <w:tcW w:w="5670" w:type="dxa"/>
            <w:gridSpan w:val="7"/>
            <w:vAlign w:val="center"/>
          </w:tcPr>
          <w:p w14:paraId="246BFF12" w14:textId="77777777" w:rsidR="00604DA1" w:rsidRPr="00DD644E" w:rsidRDefault="00604DA1" w:rsidP="00AC5E66">
            <w:pPr>
              <w:rPr>
                <w:rFonts w:ascii="Cambria" w:hAnsi="Cambria"/>
                <w:lang w:val="en-GB"/>
              </w:rPr>
            </w:pPr>
            <w:r w:rsidRPr="00DD644E">
              <w:rPr>
                <w:rFonts w:ascii="Cambria" w:hAnsi="Cambria"/>
                <w:lang w:val="en-GB"/>
              </w:rPr>
              <w:t xml:space="preserve">Pre-deployment briefing (administrative and well- being) </w:t>
            </w:r>
          </w:p>
        </w:tc>
        <w:tc>
          <w:tcPr>
            <w:tcW w:w="1440" w:type="dxa"/>
            <w:vAlign w:val="center"/>
          </w:tcPr>
          <w:p w14:paraId="5E252928" w14:textId="77777777" w:rsidR="00604DA1" w:rsidRPr="00DD644E" w:rsidRDefault="00604DA1" w:rsidP="00AC5E66">
            <w:pPr>
              <w:rPr>
                <w:rFonts w:ascii="Cambria" w:hAnsi="Cambria"/>
                <w:lang w:val="en-GB"/>
              </w:rPr>
            </w:pPr>
            <w:r w:rsidRPr="00DD644E">
              <w:rPr>
                <w:rFonts w:ascii="Cambria" w:hAnsi="Cambria"/>
                <w:lang w:val="en-GB"/>
              </w:rPr>
              <w:t>HSW</w:t>
            </w:r>
          </w:p>
        </w:tc>
        <w:tc>
          <w:tcPr>
            <w:tcW w:w="2070" w:type="dxa"/>
            <w:vAlign w:val="center"/>
          </w:tcPr>
          <w:p w14:paraId="52A8D8A5" w14:textId="77777777" w:rsidR="00604DA1" w:rsidRPr="00DD644E" w:rsidRDefault="00604DA1" w:rsidP="00AC5E66">
            <w:pPr>
              <w:rPr>
                <w:rFonts w:ascii="Cambria" w:hAnsi="Cambria"/>
                <w:lang w:val="en-GB"/>
              </w:rPr>
            </w:pPr>
            <w:r w:rsidRPr="00DD644E">
              <w:rPr>
                <w:rFonts w:ascii="Cambria" w:hAnsi="Cambria"/>
                <w:lang w:val="en-GB"/>
              </w:rPr>
              <w:t>-</w:t>
            </w:r>
          </w:p>
        </w:tc>
      </w:tr>
      <w:tr w:rsidR="00604DA1" w:rsidRPr="00EB6D0E" w14:paraId="56BB235B" w14:textId="77777777" w:rsidTr="000B0AD0">
        <w:tblPrEx>
          <w:tblCellMar>
            <w:left w:w="108" w:type="dxa"/>
            <w:right w:w="108" w:type="dxa"/>
          </w:tblCellMar>
        </w:tblPrEx>
        <w:trPr>
          <w:trHeight w:val="567"/>
        </w:trPr>
        <w:tc>
          <w:tcPr>
            <w:tcW w:w="625" w:type="dxa"/>
            <w:shd w:val="clear" w:color="auto" w:fill="FA840E"/>
            <w:vAlign w:val="center"/>
          </w:tcPr>
          <w:p w14:paraId="013A3044" w14:textId="700FFA41" w:rsidR="00604DA1" w:rsidRPr="00DD644E" w:rsidRDefault="00604DA1" w:rsidP="00AC5E66">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5</w:t>
            </w:r>
          </w:p>
        </w:tc>
        <w:tc>
          <w:tcPr>
            <w:tcW w:w="5670" w:type="dxa"/>
            <w:gridSpan w:val="7"/>
            <w:vAlign w:val="center"/>
          </w:tcPr>
          <w:p w14:paraId="305A5C92" w14:textId="77777777" w:rsidR="00604DA1" w:rsidRPr="00DD644E" w:rsidRDefault="00604DA1" w:rsidP="00AC5E66">
            <w:pPr>
              <w:rPr>
                <w:rFonts w:ascii="Cambria" w:hAnsi="Cambria"/>
                <w:lang w:val="en-GB"/>
              </w:rPr>
            </w:pPr>
            <w:r w:rsidRPr="00DD644E">
              <w:rPr>
                <w:rFonts w:ascii="Cambria" w:hAnsi="Cambria"/>
                <w:lang w:val="en-GB"/>
              </w:rPr>
              <w:t xml:space="preserve">Pre-deployment briefing (mission scope and GOARN Related) </w:t>
            </w:r>
          </w:p>
        </w:tc>
        <w:tc>
          <w:tcPr>
            <w:tcW w:w="1440" w:type="dxa"/>
            <w:vAlign w:val="center"/>
          </w:tcPr>
          <w:p w14:paraId="159E2BE7" w14:textId="77777777" w:rsidR="00604DA1" w:rsidRPr="00DD644E" w:rsidRDefault="00604DA1" w:rsidP="00AC5E66">
            <w:pPr>
              <w:rPr>
                <w:rFonts w:ascii="Cambria" w:hAnsi="Cambria"/>
                <w:lang w:val="en-GB"/>
              </w:rPr>
            </w:pPr>
            <w:r w:rsidRPr="00DD644E">
              <w:rPr>
                <w:rFonts w:ascii="Cambria" w:hAnsi="Cambria"/>
                <w:lang w:val="en-GB"/>
              </w:rPr>
              <w:t>GOARN OST</w:t>
            </w:r>
          </w:p>
        </w:tc>
        <w:tc>
          <w:tcPr>
            <w:tcW w:w="2070" w:type="dxa"/>
            <w:vAlign w:val="center"/>
          </w:tcPr>
          <w:p w14:paraId="7006FA3F" w14:textId="77777777" w:rsidR="00604DA1" w:rsidRPr="00DD644E" w:rsidRDefault="00604DA1" w:rsidP="00AC5E66">
            <w:pPr>
              <w:rPr>
                <w:rFonts w:ascii="Cambria" w:hAnsi="Cambria"/>
                <w:lang w:val="en-GB"/>
              </w:rPr>
            </w:pPr>
            <w:r w:rsidRPr="00DD644E">
              <w:rPr>
                <w:rFonts w:ascii="Cambria" w:hAnsi="Cambria"/>
                <w:lang w:val="en-GB"/>
              </w:rPr>
              <w:t>IMST</w:t>
            </w:r>
          </w:p>
        </w:tc>
      </w:tr>
      <w:tr w:rsidR="007F03BF" w:rsidRPr="00EB6D0E" w14:paraId="00F18589" w14:textId="77777777" w:rsidTr="00AC6261">
        <w:tblPrEx>
          <w:tblCellMar>
            <w:left w:w="108" w:type="dxa"/>
            <w:right w:w="108" w:type="dxa"/>
          </w:tblCellMar>
        </w:tblPrEx>
        <w:trPr>
          <w:trHeight w:val="567"/>
        </w:trPr>
        <w:tc>
          <w:tcPr>
            <w:tcW w:w="625" w:type="dxa"/>
            <w:shd w:val="clear" w:color="auto" w:fill="FA840E"/>
            <w:vAlign w:val="center"/>
          </w:tcPr>
          <w:p w14:paraId="4312782C" w14:textId="3B0359E3" w:rsidR="00604DA1" w:rsidRPr="00DD644E" w:rsidRDefault="00604DA1" w:rsidP="00AC5E66">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6</w:t>
            </w:r>
          </w:p>
        </w:tc>
        <w:tc>
          <w:tcPr>
            <w:tcW w:w="5670" w:type="dxa"/>
            <w:gridSpan w:val="7"/>
            <w:vAlign w:val="center"/>
          </w:tcPr>
          <w:p w14:paraId="36990A20" w14:textId="2492037A" w:rsidR="00604DA1" w:rsidRPr="00DD644E" w:rsidRDefault="00604DA1" w:rsidP="00AC5E66">
            <w:pPr>
              <w:rPr>
                <w:rFonts w:ascii="Cambria" w:hAnsi="Cambria"/>
                <w:lang w:val="en-GB"/>
              </w:rPr>
            </w:pPr>
            <w:r w:rsidRPr="00DD644E">
              <w:rPr>
                <w:rFonts w:ascii="Cambria" w:hAnsi="Cambria"/>
                <w:lang w:val="en-GB"/>
              </w:rPr>
              <w:t xml:space="preserve">Enter updated deployment dates on KP </w:t>
            </w:r>
          </w:p>
        </w:tc>
        <w:tc>
          <w:tcPr>
            <w:tcW w:w="1440" w:type="dxa"/>
            <w:vAlign w:val="center"/>
          </w:tcPr>
          <w:p w14:paraId="282634CF" w14:textId="77777777" w:rsidR="00604DA1" w:rsidRPr="00DD644E" w:rsidRDefault="00604DA1" w:rsidP="00AC5E66">
            <w:pPr>
              <w:rPr>
                <w:rFonts w:ascii="Cambria" w:hAnsi="Cambria"/>
                <w:lang w:val="en-GB"/>
              </w:rPr>
            </w:pPr>
            <w:r w:rsidRPr="00DD644E" w:rsidDel="00BD148A">
              <w:rPr>
                <w:rFonts w:ascii="Cambria" w:hAnsi="Cambria"/>
                <w:lang w:val="en-GB"/>
              </w:rPr>
              <w:t>GOARN OST</w:t>
            </w:r>
          </w:p>
        </w:tc>
        <w:tc>
          <w:tcPr>
            <w:tcW w:w="2070" w:type="dxa"/>
            <w:vAlign w:val="center"/>
          </w:tcPr>
          <w:p w14:paraId="5CC4B21A" w14:textId="4FBE36F4" w:rsidR="00604DA1" w:rsidRPr="00DD644E" w:rsidRDefault="007F03BF" w:rsidP="00AC5E66">
            <w:pPr>
              <w:rPr>
                <w:rFonts w:ascii="Cambria" w:hAnsi="Cambria"/>
                <w:lang w:val="en-GB"/>
              </w:rPr>
            </w:pPr>
            <w:r w:rsidRPr="00DD644E">
              <w:rPr>
                <w:rFonts w:ascii="Cambria" w:hAnsi="Cambria"/>
                <w:lang w:val="en-GB"/>
              </w:rPr>
              <w:t>(Knowledge Platform)</w:t>
            </w:r>
          </w:p>
        </w:tc>
      </w:tr>
      <w:tr w:rsidR="00E529BE" w:rsidRPr="00EB6D0E" w14:paraId="4B77A980" w14:textId="77777777" w:rsidTr="00AC5E66">
        <w:trPr>
          <w:trHeight w:val="20"/>
        </w:trPr>
        <w:tc>
          <w:tcPr>
            <w:tcW w:w="1345" w:type="dxa"/>
            <w:gridSpan w:val="2"/>
            <w:vMerge w:val="restart"/>
            <w:tcBorders>
              <w:right w:val="nil"/>
            </w:tcBorders>
            <w:shd w:val="clear" w:color="auto" w:fill="auto"/>
            <w:vAlign w:val="center"/>
          </w:tcPr>
          <w:p w14:paraId="359302D9" w14:textId="77777777" w:rsidR="00E529BE" w:rsidRPr="00DD644E" w:rsidRDefault="00E529BE" w:rsidP="00AC5E66">
            <w:pPr>
              <w:rPr>
                <w:rFonts w:ascii="Cambria" w:hAnsi="Cambria"/>
                <w:bCs/>
                <w:i/>
                <w:color w:val="FFFFFF" w:themeColor="background1"/>
                <w:sz w:val="20"/>
                <w:szCs w:val="20"/>
                <w:lang w:val="en-GB"/>
              </w:rPr>
            </w:pPr>
            <w:bookmarkStart w:id="58" w:name="_Hlk16536376"/>
            <w:r w:rsidRPr="00DD644E">
              <w:rPr>
                <w:rFonts w:ascii="Cambria" w:hAnsi="Cambria"/>
                <w:bCs/>
                <w:i/>
                <w:sz w:val="20"/>
                <w:szCs w:val="20"/>
                <w:lang w:val="en-GB"/>
              </w:rPr>
              <w:t>Responsibility:</w:t>
            </w:r>
          </w:p>
        </w:tc>
        <w:tc>
          <w:tcPr>
            <w:tcW w:w="178" w:type="dxa"/>
            <w:tcBorders>
              <w:top w:val="nil"/>
              <w:left w:val="nil"/>
              <w:bottom w:val="single" w:sz="4" w:space="0" w:color="7F7F7F" w:themeColor="text1" w:themeTint="80"/>
              <w:right w:val="nil"/>
            </w:tcBorders>
            <w:shd w:val="clear" w:color="auto" w:fill="auto"/>
            <w:vAlign w:val="center"/>
          </w:tcPr>
          <w:p w14:paraId="63E1009E" w14:textId="77777777" w:rsidR="00E529BE" w:rsidRPr="00DD644E" w:rsidRDefault="00E529BE" w:rsidP="00AC5E66">
            <w:pPr>
              <w:rPr>
                <w:rFonts w:ascii="Cambria" w:hAnsi="Cambria"/>
                <w:bCs/>
                <w:i/>
                <w:color w:val="FFFFFF" w:themeColor="background1"/>
                <w:sz w:val="20"/>
                <w:szCs w:val="20"/>
                <w:lang w:val="en-GB"/>
              </w:rPr>
            </w:pPr>
          </w:p>
        </w:tc>
        <w:tc>
          <w:tcPr>
            <w:tcW w:w="1352" w:type="dxa"/>
            <w:vMerge w:val="restart"/>
            <w:tcBorders>
              <w:left w:val="nil"/>
              <w:right w:val="nil"/>
            </w:tcBorders>
            <w:shd w:val="clear" w:color="auto" w:fill="auto"/>
            <w:vAlign w:val="center"/>
          </w:tcPr>
          <w:p w14:paraId="49E199AB" w14:textId="77777777" w:rsidR="00E529BE" w:rsidRPr="00DD644E" w:rsidRDefault="00E529BE" w:rsidP="00AC5E66">
            <w:pPr>
              <w:rPr>
                <w:rFonts w:ascii="Cambria" w:hAnsi="Cambria"/>
                <w:bCs/>
                <w:i/>
                <w:sz w:val="20"/>
                <w:szCs w:val="20"/>
                <w:lang w:val="en-GB"/>
              </w:rPr>
            </w:pPr>
            <w:r w:rsidRPr="00DD644E">
              <w:rPr>
                <w:rFonts w:ascii="Cambria" w:hAnsi="Cambria"/>
                <w:bCs/>
                <w:i/>
                <w:sz w:val="20"/>
                <w:szCs w:val="20"/>
                <w:lang w:val="en-GB"/>
              </w:rPr>
              <w:t>GOARN OST</w:t>
            </w:r>
          </w:p>
        </w:tc>
        <w:tc>
          <w:tcPr>
            <w:tcW w:w="180" w:type="dxa"/>
            <w:tcBorders>
              <w:top w:val="nil"/>
              <w:left w:val="nil"/>
              <w:bottom w:val="single" w:sz="4" w:space="0" w:color="7F7F7F" w:themeColor="text1" w:themeTint="80"/>
              <w:right w:val="nil"/>
            </w:tcBorders>
            <w:shd w:val="clear" w:color="auto" w:fill="auto"/>
            <w:vAlign w:val="center"/>
          </w:tcPr>
          <w:p w14:paraId="6ED12104" w14:textId="77777777" w:rsidR="00E529BE" w:rsidRPr="00DD644E" w:rsidRDefault="00E529BE" w:rsidP="00AC5E66">
            <w:pPr>
              <w:rPr>
                <w:rFonts w:ascii="Cambria" w:hAnsi="Cambria"/>
                <w:i/>
                <w:sz w:val="20"/>
                <w:szCs w:val="20"/>
                <w:lang w:val="en-GB"/>
              </w:rPr>
            </w:pPr>
          </w:p>
        </w:tc>
        <w:tc>
          <w:tcPr>
            <w:tcW w:w="2520" w:type="dxa"/>
            <w:vMerge w:val="restart"/>
            <w:tcBorders>
              <w:left w:val="nil"/>
              <w:right w:val="nil"/>
            </w:tcBorders>
            <w:shd w:val="clear" w:color="auto" w:fill="auto"/>
            <w:vAlign w:val="center"/>
          </w:tcPr>
          <w:p w14:paraId="67EC85DF" w14:textId="77777777" w:rsidR="00E529BE" w:rsidRPr="00DD644E" w:rsidRDefault="00E529BE" w:rsidP="00AC5E66">
            <w:pPr>
              <w:rPr>
                <w:rFonts w:ascii="Cambria" w:hAnsi="Cambria"/>
                <w:i/>
                <w:sz w:val="20"/>
                <w:szCs w:val="20"/>
                <w:lang w:val="en-GB"/>
              </w:rPr>
            </w:pPr>
            <w:r w:rsidRPr="00DD644E">
              <w:rPr>
                <w:rFonts w:ascii="Cambria" w:hAnsi="Cambria"/>
                <w:i/>
                <w:sz w:val="20"/>
                <w:szCs w:val="20"/>
                <w:lang w:val="en-GB"/>
              </w:rPr>
              <w:t>Partner institution / Expert</w:t>
            </w:r>
          </w:p>
        </w:tc>
        <w:tc>
          <w:tcPr>
            <w:tcW w:w="178" w:type="dxa"/>
            <w:tcBorders>
              <w:top w:val="nil"/>
              <w:left w:val="nil"/>
              <w:bottom w:val="single" w:sz="4" w:space="0" w:color="7F7F7F" w:themeColor="text1" w:themeTint="80"/>
              <w:right w:val="nil"/>
            </w:tcBorders>
            <w:shd w:val="clear" w:color="auto" w:fill="auto"/>
            <w:vAlign w:val="center"/>
          </w:tcPr>
          <w:p w14:paraId="77D899BE" w14:textId="77777777" w:rsidR="00E529BE" w:rsidRPr="00DD644E" w:rsidRDefault="00E529BE" w:rsidP="00AC5E66">
            <w:pPr>
              <w:rPr>
                <w:rFonts w:ascii="Cambria" w:hAnsi="Cambria"/>
                <w:i/>
                <w:sz w:val="20"/>
                <w:szCs w:val="20"/>
                <w:lang w:val="en-GB"/>
              </w:rPr>
            </w:pPr>
          </w:p>
        </w:tc>
        <w:tc>
          <w:tcPr>
            <w:tcW w:w="4052" w:type="dxa"/>
            <w:gridSpan w:val="3"/>
            <w:vMerge w:val="restart"/>
            <w:tcBorders>
              <w:left w:val="nil"/>
            </w:tcBorders>
            <w:shd w:val="clear" w:color="auto" w:fill="auto"/>
            <w:vAlign w:val="center"/>
          </w:tcPr>
          <w:p w14:paraId="4B8F1724" w14:textId="77777777" w:rsidR="00E529BE" w:rsidRPr="00DD644E" w:rsidRDefault="00E529BE" w:rsidP="00AC5E66">
            <w:pPr>
              <w:rPr>
                <w:rFonts w:ascii="Cambria" w:hAnsi="Cambria"/>
                <w:i/>
                <w:sz w:val="20"/>
                <w:szCs w:val="20"/>
                <w:lang w:val="en-GB"/>
              </w:rPr>
            </w:pPr>
            <w:r w:rsidRPr="00DD644E">
              <w:rPr>
                <w:rFonts w:ascii="Cambria" w:hAnsi="Cambria"/>
                <w:i/>
                <w:sz w:val="20"/>
                <w:szCs w:val="20"/>
                <w:lang w:val="en-GB"/>
              </w:rPr>
              <w:t>WHE HR, Security &amp; Staff Wellbeing (HSW)</w:t>
            </w:r>
          </w:p>
        </w:tc>
      </w:tr>
      <w:tr w:rsidR="00E529BE" w:rsidRPr="00EB6D0E" w14:paraId="6DDB6318" w14:textId="77777777" w:rsidTr="00AC5E66">
        <w:trPr>
          <w:trHeight w:val="20"/>
        </w:trPr>
        <w:tc>
          <w:tcPr>
            <w:tcW w:w="1345" w:type="dxa"/>
            <w:gridSpan w:val="2"/>
            <w:vMerge/>
            <w:shd w:val="clear" w:color="auto" w:fill="auto"/>
            <w:vAlign w:val="center"/>
          </w:tcPr>
          <w:p w14:paraId="48AE8325" w14:textId="77777777" w:rsidR="00E529BE" w:rsidRPr="00DD644E" w:rsidRDefault="00E529BE" w:rsidP="00AC5E66">
            <w:pPr>
              <w:rPr>
                <w:rFonts w:ascii="Cambria" w:hAnsi="Cambria"/>
                <w:bCs/>
                <w:i/>
                <w:sz w:val="20"/>
                <w:szCs w:val="20"/>
                <w:lang w:val="en-GB"/>
              </w:rPr>
            </w:pPr>
          </w:p>
        </w:tc>
        <w:tc>
          <w:tcPr>
            <w:tcW w:w="178" w:type="dxa"/>
            <w:tcBorders>
              <w:bottom w:val="single" w:sz="4" w:space="0" w:color="7F7F7F" w:themeColor="text1" w:themeTint="80"/>
            </w:tcBorders>
            <w:shd w:val="clear" w:color="auto" w:fill="FA840E"/>
            <w:vAlign w:val="center"/>
          </w:tcPr>
          <w:p w14:paraId="69E9EEA4" w14:textId="77777777" w:rsidR="00E529BE" w:rsidRPr="00DD644E" w:rsidRDefault="00E529BE" w:rsidP="00AC5E66">
            <w:pPr>
              <w:rPr>
                <w:rFonts w:ascii="Cambria" w:hAnsi="Cambria"/>
                <w:bCs/>
                <w:i/>
                <w:color w:val="FFFFFF" w:themeColor="background1"/>
                <w:sz w:val="20"/>
                <w:szCs w:val="20"/>
                <w:lang w:val="en-GB"/>
              </w:rPr>
            </w:pPr>
          </w:p>
        </w:tc>
        <w:tc>
          <w:tcPr>
            <w:tcW w:w="1352" w:type="dxa"/>
            <w:vMerge/>
            <w:shd w:val="clear" w:color="auto" w:fill="auto"/>
            <w:vAlign w:val="center"/>
          </w:tcPr>
          <w:p w14:paraId="4E74FF5D" w14:textId="77777777" w:rsidR="00E529BE" w:rsidRPr="00DD644E" w:rsidRDefault="00E529BE" w:rsidP="00AC5E66">
            <w:pPr>
              <w:rPr>
                <w:rFonts w:ascii="Cambria" w:hAnsi="Cambria"/>
                <w:bCs/>
                <w:i/>
                <w:sz w:val="20"/>
                <w:szCs w:val="20"/>
                <w:lang w:val="en-GB"/>
              </w:rPr>
            </w:pPr>
          </w:p>
        </w:tc>
        <w:tc>
          <w:tcPr>
            <w:tcW w:w="180" w:type="dxa"/>
            <w:tcBorders>
              <w:bottom w:val="single" w:sz="4" w:space="0" w:color="7F7F7F" w:themeColor="text1" w:themeTint="80"/>
            </w:tcBorders>
            <w:shd w:val="clear" w:color="auto" w:fill="FCB46E" w:themeFill="accent6" w:themeFillTint="99"/>
            <w:vAlign w:val="center"/>
          </w:tcPr>
          <w:p w14:paraId="7975814D" w14:textId="77777777" w:rsidR="00E529BE" w:rsidRPr="00DD644E" w:rsidRDefault="00E529BE" w:rsidP="00AC5E66">
            <w:pPr>
              <w:rPr>
                <w:rFonts w:ascii="Cambria" w:hAnsi="Cambria"/>
                <w:i/>
                <w:sz w:val="20"/>
                <w:szCs w:val="20"/>
                <w:lang w:val="en-GB"/>
              </w:rPr>
            </w:pPr>
          </w:p>
        </w:tc>
        <w:tc>
          <w:tcPr>
            <w:tcW w:w="2520" w:type="dxa"/>
            <w:vMerge/>
            <w:shd w:val="clear" w:color="auto" w:fill="auto"/>
            <w:vAlign w:val="center"/>
          </w:tcPr>
          <w:p w14:paraId="2BEE641B" w14:textId="77777777" w:rsidR="00E529BE" w:rsidRPr="00DD644E" w:rsidRDefault="00E529BE" w:rsidP="00AC5E66">
            <w:pPr>
              <w:rPr>
                <w:rFonts w:ascii="Cambria" w:hAnsi="Cambria"/>
                <w:i/>
                <w:sz w:val="20"/>
                <w:szCs w:val="20"/>
                <w:lang w:val="en-GB"/>
              </w:rPr>
            </w:pPr>
          </w:p>
        </w:tc>
        <w:tc>
          <w:tcPr>
            <w:tcW w:w="178" w:type="dxa"/>
            <w:tcBorders>
              <w:bottom w:val="single" w:sz="4" w:space="0" w:color="7F7F7F" w:themeColor="text1" w:themeTint="80"/>
            </w:tcBorders>
            <w:shd w:val="clear" w:color="auto" w:fill="8DB3E2" w:themeFill="text2" w:themeFillTint="66"/>
            <w:vAlign w:val="center"/>
          </w:tcPr>
          <w:p w14:paraId="73832078" w14:textId="77777777" w:rsidR="00E529BE" w:rsidRPr="00DD644E" w:rsidRDefault="00E529BE" w:rsidP="00AC5E66">
            <w:pPr>
              <w:rPr>
                <w:rFonts w:ascii="Cambria" w:hAnsi="Cambria"/>
                <w:i/>
                <w:sz w:val="20"/>
                <w:szCs w:val="20"/>
                <w:lang w:val="en-GB"/>
              </w:rPr>
            </w:pPr>
          </w:p>
        </w:tc>
        <w:tc>
          <w:tcPr>
            <w:tcW w:w="4052" w:type="dxa"/>
            <w:gridSpan w:val="3"/>
            <w:vMerge/>
            <w:shd w:val="clear" w:color="auto" w:fill="auto"/>
            <w:vAlign w:val="center"/>
          </w:tcPr>
          <w:p w14:paraId="0881926F" w14:textId="77777777" w:rsidR="00E529BE" w:rsidRPr="00DD644E" w:rsidRDefault="00E529BE" w:rsidP="00AC5E66">
            <w:pPr>
              <w:rPr>
                <w:rFonts w:ascii="Cambria" w:hAnsi="Cambria"/>
                <w:i/>
                <w:sz w:val="20"/>
                <w:szCs w:val="20"/>
                <w:lang w:val="en-GB"/>
              </w:rPr>
            </w:pPr>
          </w:p>
        </w:tc>
      </w:tr>
      <w:tr w:rsidR="00E529BE" w:rsidRPr="00EB6D0E" w14:paraId="11B898A8" w14:textId="77777777" w:rsidTr="00AC5E66">
        <w:trPr>
          <w:trHeight w:val="20"/>
        </w:trPr>
        <w:tc>
          <w:tcPr>
            <w:tcW w:w="1345" w:type="dxa"/>
            <w:gridSpan w:val="2"/>
            <w:vMerge/>
            <w:tcBorders>
              <w:right w:val="nil"/>
            </w:tcBorders>
            <w:shd w:val="clear" w:color="auto" w:fill="auto"/>
            <w:vAlign w:val="center"/>
          </w:tcPr>
          <w:p w14:paraId="14758775" w14:textId="77777777" w:rsidR="00E529BE" w:rsidRPr="00DD644E" w:rsidRDefault="00E529BE" w:rsidP="00AC5E66">
            <w:pPr>
              <w:rPr>
                <w:rFonts w:ascii="Cambria" w:hAnsi="Cambria"/>
                <w:bCs/>
                <w:i/>
                <w:sz w:val="20"/>
                <w:szCs w:val="20"/>
                <w:lang w:val="en-GB"/>
              </w:rPr>
            </w:pPr>
          </w:p>
        </w:tc>
        <w:tc>
          <w:tcPr>
            <w:tcW w:w="178" w:type="dxa"/>
            <w:tcBorders>
              <w:left w:val="nil"/>
              <w:right w:val="nil"/>
            </w:tcBorders>
            <w:shd w:val="clear" w:color="auto" w:fill="auto"/>
            <w:vAlign w:val="center"/>
          </w:tcPr>
          <w:p w14:paraId="7BDA512B" w14:textId="77777777" w:rsidR="00E529BE" w:rsidRPr="00DD644E" w:rsidRDefault="00E529BE" w:rsidP="00AC5E66">
            <w:pPr>
              <w:rPr>
                <w:rFonts w:ascii="Cambria" w:hAnsi="Cambria"/>
                <w:bCs/>
                <w:i/>
                <w:color w:val="FFFFFF" w:themeColor="background1"/>
                <w:sz w:val="20"/>
                <w:szCs w:val="20"/>
                <w:lang w:val="en-GB"/>
              </w:rPr>
            </w:pPr>
          </w:p>
        </w:tc>
        <w:tc>
          <w:tcPr>
            <w:tcW w:w="1352" w:type="dxa"/>
            <w:vMerge/>
            <w:tcBorders>
              <w:left w:val="nil"/>
              <w:right w:val="nil"/>
            </w:tcBorders>
            <w:shd w:val="clear" w:color="auto" w:fill="auto"/>
            <w:vAlign w:val="center"/>
          </w:tcPr>
          <w:p w14:paraId="0168CB45" w14:textId="77777777" w:rsidR="00E529BE" w:rsidRPr="00DD644E" w:rsidRDefault="00E529BE" w:rsidP="00AC5E66">
            <w:pPr>
              <w:rPr>
                <w:rFonts w:ascii="Cambria" w:hAnsi="Cambria"/>
                <w:bCs/>
                <w:i/>
                <w:sz w:val="20"/>
                <w:szCs w:val="20"/>
                <w:lang w:val="en-GB"/>
              </w:rPr>
            </w:pPr>
          </w:p>
        </w:tc>
        <w:tc>
          <w:tcPr>
            <w:tcW w:w="180" w:type="dxa"/>
            <w:tcBorders>
              <w:left w:val="nil"/>
              <w:right w:val="nil"/>
            </w:tcBorders>
            <w:shd w:val="clear" w:color="auto" w:fill="auto"/>
            <w:vAlign w:val="center"/>
          </w:tcPr>
          <w:p w14:paraId="2C4AD83B" w14:textId="77777777" w:rsidR="00E529BE" w:rsidRPr="00DD644E" w:rsidRDefault="00E529BE" w:rsidP="00AC5E66">
            <w:pPr>
              <w:rPr>
                <w:rFonts w:ascii="Cambria" w:hAnsi="Cambria"/>
                <w:i/>
                <w:sz w:val="20"/>
                <w:szCs w:val="20"/>
                <w:lang w:val="en-GB"/>
              </w:rPr>
            </w:pPr>
          </w:p>
        </w:tc>
        <w:tc>
          <w:tcPr>
            <w:tcW w:w="2520" w:type="dxa"/>
            <w:vMerge/>
            <w:tcBorders>
              <w:left w:val="nil"/>
              <w:right w:val="nil"/>
            </w:tcBorders>
            <w:shd w:val="clear" w:color="auto" w:fill="auto"/>
            <w:vAlign w:val="center"/>
          </w:tcPr>
          <w:p w14:paraId="4E5611D2" w14:textId="77777777" w:rsidR="00E529BE" w:rsidRPr="00DD644E" w:rsidRDefault="00E529BE" w:rsidP="00AC5E66">
            <w:pPr>
              <w:rPr>
                <w:rFonts w:ascii="Cambria" w:hAnsi="Cambria"/>
                <w:i/>
                <w:sz w:val="20"/>
                <w:szCs w:val="20"/>
                <w:lang w:val="en-GB"/>
              </w:rPr>
            </w:pPr>
          </w:p>
        </w:tc>
        <w:tc>
          <w:tcPr>
            <w:tcW w:w="178" w:type="dxa"/>
            <w:tcBorders>
              <w:left w:val="nil"/>
              <w:right w:val="nil"/>
            </w:tcBorders>
            <w:shd w:val="clear" w:color="auto" w:fill="auto"/>
            <w:vAlign w:val="center"/>
          </w:tcPr>
          <w:p w14:paraId="56F68815" w14:textId="77777777" w:rsidR="00E529BE" w:rsidRPr="00DD644E" w:rsidRDefault="00E529BE" w:rsidP="00AC5E66">
            <w:pPr>
              <w:rPr>
                <w:rFonts w:ascii="Cambria" w:hAnsi="Cambria"/>
                <w:i/>
                <w:sz w:val="20"/>
                <w:szCs w:val="20"/>
                <w:lang w:val="en-GB"/>
              </w:rPr>
            </w:pPr>
          </w:p>
        </w:tc>
        <w:tc>
          <w:tcPr>
            <w:tcW w:w="4052" w:type="dxa"/>
            <w:gridSpan w:val="3"/>
            <w:vMerge/>
            <w:tcBorders>
              <w:left w:val="nil"/>
            </w:tcBorders>
            <w:shd w:val="clear" w:color="auto" w:fill="auto"/>
            <w:vAlign w:val="center"/>
          </w:tcPr>
          <w:p w14:paraId="4ACF673E" w14:textId="77777777" w:rsidR="00E529BE" w:rsidRPr="00DD644E" w:rsidRDefault="00E529BE" w:rsidP="00AC5E66">
            <w:pPr>
              <w:rPr>
                <w:rFonts w:ascii="Cambria" w:hAnsi="Cambria"/>
                <w:i/>
                <w:sz w:val="20"/>
                <w:szCs w:val="20"/>
                <w:lang w:val="en-GB"/>
              </w:rPr>
            </w:pPr>
          </w:p>
        </w:tc>
      </w:tr>
    </w:tbl>
    <w:p w14:paraId="181DA181" w14:textId="77777777" w:rsidR="00AC5E66" w:rsidRPr="00DD644E" w:rsidRDefault="00AC5E66" w:rsidP="00860910">
      <w:pPr>
        <w:jc w:val="both"/>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69"/>
        <w:gridCol w:w="8501"/>
      </w:tblGrid>
      <w:tr w:rsidR="00AC5E66" w:rsidRPr="00EB6D0E" w14:paraId="785CC0E8" w14:textId="77777777" w:rsidTr="000B0AD0">
        <w:trPr>
          <w:trHeight w:val="1247"/>
        </w:trPr>
        <w:tc>
          <w:tcPr>
            <w:tcW w:w="569" w:type="dxa"/>
            <w:shd w:val="clear" w:color="auto" w:fill="auto"/>
            <w:vAlign w:val="center"/>
          </w:tcPr>
          <w:bookmarkEnd w:id="58"/>
          <w:p w14:paraId="6BB544F4" w14:textId="77777777" w:rsidR="00AC5E66" w:rsidRPr="00DD644E" w:rsidRDefault="00AC5E66" w:rsidP="00AC5E66">
            <w:pPr>
              <w:pStyle w:val="Tableimportantexclamation"/>
              <w:rPr>
                <w:rFonts w:ascii="Cambria" w:hAnsi="Cambria"/>
              </w:rPr>
            </w:pPr>
            <w:r w:rsidRPr="00DD644E">
              <w:rPr>
                <w:rFonts w:ascii="Cambria" w:hAnsi="Cambria"/>
              </w:rPr>
              <w:t>!</w:t>
            </w:r>
          </w:p>
        </w:tc>
        <w:tc>
          <w:tcPr>
            <w:tcW w:w="8501" w:type="dxa"/>
            <w:shd w:val="clear" w:color="auto" w:fill="auto"/>
            <w:vAlign w:val="center"/>
          </w:tcPr>
          <w:p w14:paraId="242346B8" w14:textId="7A18D262" w:rsidR="00AC5E66" w:rsidRPr="00DD644E" w:rsidRDefault="00AC5E66" w:rsidP="00AC5E66">
            <w:pPr>
              <w:pStyle w:val="Tableimportantwording"/>
              <w:rPr>
                <w:rFonts w:ascii="Cambria" w:hAnsi="Cambria"/>
              </w:rPr>
            </w:pPr>
            <w:r w:rsidRPr="00DD644E">
              <w:rPr>
                <w:rFonts w:ascii="Cambria" w:hAnsi="Cambria"/>
              </w:rPr>
              <w:t>This pre-deployment process and the preceding review process may repeat multiple times during a response. It is common that there are multiple rounds of deployments. In addition, if the response needs change, GOARN OST may issue additional requests for assistance.</w:t>
            </w:r>
          </w:p>
        </w:tc>
      </w:tr>
    </w:tbl>
    <w:p w14:paraId="196169BD" w14:textId="77777777" w:rsidR="00AC5E66" w:rsidRPr="00DD644E" w:rsidRDefault="00AC5E66" w:rsidP="00AC5E66">
      <w:pPr>
        <w:rPr>
          <w:rFonts w:ascii="Cambria" w:hAnsi="Cambria"/>
          <w:lang w:val="en-GB"/>
        </w:rPr>
      </w:pPr>
    </w:p>
    <w:p w14:paraId="0F45EAA9" w14:textId="51630F20" w:rsidR="007B4AD2" w:rsidRPr="00DD644E" w:rsidRDefault="005C0EA7" w:rsidP="00860910">
      <w:pPr>
        <w:jc w:val="both"/>
        <w:rPr>
          <w:rFonts w:ascii="Cambria" w:hAnsi="Cambria"/>
          <w:lang w:val="en-GB"/>
        </w:rPr>
      </w:pPr>
      <w:r w:rsidRPr="00DD644E">
        <w:rPr>
          <w:rFonts w:ascii="Cambria" w:hAnsi="Cambria"/>
          <w:lang w:val="en-GB"/>
        </w:rPr>
        <w:t xml:space="preserve">All activities for the pre-deployment are handled by </w:t>
      </w:r>
      <w:r w:rsidR="007B4AD2" w:rsidRPr="00DD644E">
        <w:rPr>
          <w:rFonts w:ascii="Cambria" w:hAnsi="Cambria"/>
          <w:lang w:val="en-GB"/>
        </w:rPr>
        <w:t xml:space="preserve">HSW team. Experts who are deployed through GOARN mechanism are issued standard WHO Short term consultant contract without remuneration. WHO does not typically provide remuneration for experts deployed through GOARN. </w:t>
      </w:r>
    </w:p>
    <w:p w14:paraId="0848092C" w14:textId="77777777" w:rsidR="007B4AD2" w:rsidRPr="00DD644E" w:rsidRDefault="007B4AD2" w:rsidP="007B4AD2">
      <w:pPr>
        <w:jc w:val="both"/>
        <w:rPr>
          <w:rFonts w:ascii="Cambria" w:hAnsi="Cambria"/>
          <w:lang w:val="en-GB"/>
        </w:rPr>
      </w:pPr>
    </w:p>
    <w:p w14:paraId="4E94A42A" w14:textId="23BE7993" w:rsidR="007B4AD2" w:rsidRPr="00DD644E" w:rsidRDefault="007B4AD2" w:rsidP="00860910">
      <w:pPr>
        <w:jc w:val="both"/>
        <w:rPr>
          <w:rFonts w:ascii="Cambria" w:hAnsi="Cambria"/>
          <w:lang w:val="en-GB"/>
        </w:rPr>
      </w:pPr>
      <w:r w:rsidRPr="00DD644E">
        <w:rPr>
          <w:rFonts w:ascii="Cambria" w:hAnsi="Cambria"/>
          <w:lang w:val="en-GB"/>
        </w:rPr>
        <w:t xml:space="preserve">Experts complete </w:t>
      </w:r>
      <w:r w:rsidR="00860910" w:rsidRPr="00DD644E">
        <w:rPr>
          <w:rFonts w:ascii="Cambria" w:hAnsi="Cambria"/>
          <w:lang w:val="en-GB"/>
        </w:rPr>
        <w:t xml:space="preserve">all </w:t>
      </w:r>
      <w:r w:rsidRPr="00DD644E">
        <w:rPr>
          <w:rFonts w:ascii="Cambria" w:hAnsi="Cambria"/>
          <w:lang w:val="en-GB"/>
        </w:rPr>
        <w:t xml:space="preserve">necessary steps required for the issuance of </w:t>
      </w:r>
      <w:r w:rsidR="00860910" w:rsidRPr="00DD644E">
        <w:rPr>
          <w:rFonts w:ascii="Cambria" w:hAnsi="Cambria"/>
          <w:lang w:val="en-GB"/>
        </w:rPr>
        <w:t>a</w:t>
      </w:r>
      <w:r w:rsidRPr="00DD644E">
        <w:rPr>
          <w:rFonts w:ascii="Cambria" w:hAnsi="Cambria"/>
          <w:lang w:val="en-GB"/>
        </w:rPr>
        <w:t xml:space="preserve"> standard WHO Short Term Consultant Contract.  WHO covers the cost of air fare in economy class, and fares for other required travel to and from the duty station.</w:t>
      </w:r>
    </w:p>
    <w:p w14:paraId="376ACE87" w14:textId="77777777" w:rsidR="007B4AD2" w:rsidRPr="00DD644E" w:rsidRDefault="007B4AD2" w:rsidP="007B4AD2">
      <w:pPr>
        <w:jc w:val="both"/>
        <w:rPr>
          <w:rFonts w:ascii="Cambria" w:hAnsi="Cambria"/>
          <w:lang w:val="en-GB"/>
        </w:rPr>
      </w:pPr>
    </w:p>
    <w:p w14:paraId="1781E0C5" w14:textId="77777777" w:rsidR="007B4AD2" w:rsidRPr="00DD644E" w:rsidRDefault="007B4AD2" w:rsidP="00244782">
      <w:pPr>
        <w:jc w:val="both"/>
        <w:rPr>
          <w:rFonts w:ascii="Cambria" w:hAnsi="Cambria"/>
          <w:lang w:val="en-GB"/>
        </w:rPr>
      </w:pPr>
      <w:r w:rsidRPr="00DD644E">
        <w:rPr>
          <w:rFonts w:ascii="Cambria" w:hAnsi="Cambria"/>
          <w:lang w:val="en-GB"/>
        </w:rPr>
        <w:t xml:space="preserve">Living allowance (per diem) for the specific country of deployment is provided to cover local expenses, including accommodation/hotel, food </w:t>
      </w:r>
      <w:r w:rsidR="00244782" w:rsidRPr="00DD644E">
        <w:rPr>
          <w:rFonts w:ascii="Cambria" w:hAnsi="Cambria"/>
          <w:lang w:val="en-GB"/>
        </w:rPr>
        <w:t>etc</w:t>
      </w:r>
      <w:r w:rsidRPr="00DD644E">
        <w:rPr>
          <w:rFonts w:ascii="Cambria" w:hAnsi="Cambria"/>
          <w:lang w:val="en-GB"/>
        </w:rPr>
        <w:t xml:space="preserve">. </w:t>
      </w:r>
    </w:p>
    <w:p w14:paraId="6C98A33B" w14:textId="77777777" w:rsidR="007B4AD2" w:rsidRPr="00DD644E" w:rsidRDefault="007B4AD2" w:rsidP="007B4AD2">
      <w:pPr>
        <w:jc w:val="both"/>
        <w:rPr>
          <w:rFonts w:ascii="Cambria" w:hAnsi="Cambria"/>
          <w:lang w:val="en-GB"/>
        </w:rPr>
      </w:pPr>
    </w:p>
    <w:p w14:paraId="36BAFB15" w14:textId="5D4AB56C" w:rsidR="005C0EA7" w:rsidRPr="00DD644E" w:rsidRDefault="007B4AD2" w:rsidP="007B4AD2">
      <w:pPr>
        <w:jc w:val="both"/>
        <w:rPr>
          <w:rFonts w:ascii="Cambria" w:hAnsi="Cambria"/>
          <w:lang w:val="en-GB"/>
        </w:rPr>
      </w:pPr>
      <w:r w:rsidRPr="00DD644E">
        <w:rPr>
          <w:rFonts w:ascii="Cambria" w:hAnsi="Cambria"/>
          <w:lang w:val="en-GB"/>
        </w:rPr>
        <w:t xml:space="preserve">Basic health insurance is provided as part of the </w:t>
      </w:r>
      <w:r w:rsidR="00686364" w:rsidRPr="00DD644E">
        <w:rPr>
          <w:rFonts w:ascii="Cambria" w:hAnsi="Cambria"/>
          <w:lang w:val="en-GB"/>
        </w:rPr>
        <w:t>short-</w:t>
      </w:r>
      <w:r w:rsidRPr="00DD644E">
        <w:rPr>
          <w:rFonts w:ascii="Cambria" w:hAnsi="Cambria"/>
          <w:lang w:val="en-GB"/>
        </w:rPr>
        <w:t xml:space="preserve">term consultant contractual agreement with WHO. </w:t>
      </w:r>
    </w:p>
    <w:p w14:paraId="155A2C23" w14:textId="77777777" w:rsidR="00244782" w:rsidRPr="00DD644E" w:rsidRDefault="00244782" w:rsidP="000B0AD0">
      <w:pPr>
        <w:pStyle w:val="Heading3"/>
        <w:rPr>
          <w:lang w:val="en-GB"/>
        </w:rPr>
      </w:pPr>
      <w:bookmarkStart w:id="59" w:name="_Toc16539017"/>
      <w:r w:rsidRPr="00DD644E">
        <w:rPr>
          <w:lang w:val="en-GB"/>
        </w:rPr>
        <w:t>Pre-deployment briefings</w:t>
      </w:r>
      <w:bookmarkEnd w:id="59"/>
    </w:p>
    <w:p w14:paraId="3F5BEBA5" w14:textId="77777777" w:rsidR="00244782" w:rsidRPr="00DD644E" w:rsidRDefault="00244782" w:rsidP="00244782">
      <w:pPr>
        <w:rPr>
          <w:rFonts w:ascii="Cambria" w:hAnsi="Cambria"/>
          <w:lang w:val="en-GB"/>
        </w:rPr>
      </w:pPr>
      <w:r w:rsidRPr="00DD644E">
        <w:rPr>
          <w:rFonts w:ascii="Cambria" w:hAnsi="Cambria"/>
          <w:lang w:val="en-GB"/>
        </w:rPr>
        <w:t>These briefings are provided to prepare experts for their mission. Depending on the mission more than one entity may provide pre-deployment briefings.</w:t>
      </w:r>
    </w:p>
    <w:p w14:paraId="446BE3DF" w14:textId="77777777" w:rsidR="00244782" w:rsidRPr="00DD644E" w:rsidRDefault="00244782" w:rsidP="00244782">
      <w:pPr>
        <w:rPr>
          <w:rFonts w:ascii="Cambria" w:hAnsi="Cambria"/>
          <w:lang w:val="en-GB"/>
        </w:rPr>
      </w:pPr>
    </w:p>
    <w:p w14:paraId="7A11AE10" w14:textId="77777777" w:rsidR="00244782" w:rsidRPr="00DD644E" w:rsidRDefault="00244782" w:rsidP="00244782">
      <w:pPr>
        <w:rPr>
          <w:rFonts w:ascii="Cambria" w:hAnsi="Cambria"/>
          <w:lang w:val="en-GB"/>
        </w:rPr>
      </w:pPr>
      <w:r w:rsidRPr="00DD644E">
        <w:rPr>
          <w:rFonts w:ascii="Cambria" w:hAnsi="Cambria"/>
          <w:lang w:val="en-GB"/>
        </w:rPr>
        <w:t>Pre-deployment briefing should include at the minimum</w:t>
      </w:r>
      <w:r w:rsidR="00860910" w:rsidRPr="00DD644E">
        <w:rPr>
          <w:rFonts w:ascii="Cambria" w:hAnsi="Cambria"/>
          <w:lang w:val="en-GB"/>
        </w:rPr>
        <w:t>:</w:t>
      </w:r>
    </w:p>
    <w:p w14:paraId="134F83AB" w14:textId="77777777" w:rsidR="00244782" w:rsidRPr="00DD644E" w:rsidRDefault="00244782" w:rsidP="00244782">
      <w:pPr>
        <w:pStyle w:val="ListParagraph"/>
        <w:numPr>
          <w:ilvl w:val="0"/>
          <w:numId w:val="35"/>
        </w:numPr>
        <w:rPr>
          <w:rFonts w:ascii="Cambria" w:hAnsi="Cambria"/>
          <w:lang w:val="en-GB"/>
        </w:rPr>
      </w:pPr>
      <w:r w:rsidRPr="00DD644E">
        <w:rPr>
          <w:rFonts w:ascii="Cambria" w:hAnsi="Cambria"/>
          <w:lang w:val="en-GB"/>
        </w:rPr>
        <w:t>Administrative issues</w:t>
      </w:r>
      <w:r w:rsidR="00860910" w:rsidRPr="00DD644E">
        <w:rPr>
          <w:rFonts w:ascii="Cambria" w:hAnsi="Cambria"/>
          <w:lang w:val="en-GB"/>
        </w:rPr>
        <w:t>;</w:t>
      </w:r>
    </w:p>
    <w:p w14:paraId="6C7AE14E" w14:textId="77777777" w:rsidR="00244782" w:rsidRPr="00DD644E" w:rsidRDefault="00244782" w:rsidP="00244782">
      <w:pPr>
        <w:pStyle w:val="ListParagraph"/>
        <w:numPr>
          <w:ilvl w:val="0"/>
          <w:numId w:val="35"/>
        </w:numPr>
        <w:rPr>
          <w:rFonts w:ascii="Cambria" w:hAnsi="Cambria"/>
          <w:lang w:val="en-GB"/>
        </w:rPr>
      </w:pPr>
      <w:r w:rsidRPr="00DD644E">
        <w:rPr>
          <w:rFonts w:ascii="Cambria" w:hAnsi="Cambria"/>
          <w:lang w:val="en-GB"/>
        </w:rPr>
        <w:t>Living conditions, staff wellbeing and security</w:t>
      </w:r>
      <w:r w:rsidR="00860910" w:rsidRPr="00DD644E">
        <w:rPr>
          <w:rFonts w:ascii="Cambria" w:hAnsi="Cambria"/>
          <w:lang w:val="en-GB"/>
        </w:rPr>
        <w:t>;</w:t>
      </w:r>
    </w:p>
    <w:p w14:paraId="4122514A" w14:textId="77777777" w:rsidR="00244782" w:rsidRPr="00DD644E" w:rsidRDefault="00244782" w:rsidP="00244782">
      <w:pPr>
        <w:pStyle w:val="ListParagraph"/>
        <w:numPr>
          <w:ilvl w:val="0"/>
          <w:numId w:val="35"/>
        </w:numPr>
        <w:rPr>
          <w:rFonts w:ascii="Cambria" w:hAnsi="Cambria"/>
          <w:lang w:val="en-GB"/>
        </w:rPr>
      </w:pPr>
      <w:r w:rsidRPr="00DD644E">
        <w:rPr>
          <w:rFonts w:ascii="Cambria" w:hAnsi="Cambria"/>
          <w:lang w:val="en-GB"/>
        </w:rPr>
        <w:t>Terms of reference and activities</w:t>
      </w:r>
      <w:r w:rsidR="00860910" w:rsidRPr="00DD644E">
        <w:rPr>
          <w:rFonts w:ascii="Cambria" w:hAnsi="Cambria"/>
          <w:lang w:val="en-GB"/>
        </w:rPr>
        <w:t>;</w:t>
      </w:r>
    </w:p>
    <w:p w14:paraId="5C9569B5" w14:textId="77777777" w:rsidR="00244782" w:rsidRPr="00DD644E" w:rsidRDefault="00244782" w:rsidP="004358DD">
      <w:pPr>
        <w:pStyle w:val="ListParagraph"/>
        <w:numPr>
          <w:ilvl w:val="0"/>
          <w:numId w:val="35"/>
        </w:numPr>
        <w:rPr>
          <w:rFonts w:ascii="Cambria" w:hAnsi="Cambria"/>
          <w:lang w:val="en-GB"/>
        </w:rPr>
      </w:pPr>
      <w:r w:rsidRPr="00DD644E">
        <w:rPr>
          <w:rFonts w:ascii="Cambria" w:hAnsi="Cambria"/>
          <w:lang w:val="en-GB"/>
        </w:rPr>
        <w:t>Reporting lines while on mission</w:t>
      </w:r>
      <w:r w:rsidR="004358DD" w:rsidRPr="00DD644E">
        <w:rPr>
          <w:rFonts w:ascii="Cambria" w:hAnsi="Cambria"/>
          <w:lang w:val="en-GB"/>
        </w:rPr>
        <w:t>.</w:t>
      </w:r>
    </w:p>
    <w:p w14:paraId="1EE0F2D8" w14:textId="77777777" w:rsidR="00C05F18" w:rsidRPr="00DD644E" w:rsidRDefault="00C05F18" w:rsidP="00244782">
      <w:pPr>
        <w:rPr>
          <w:rFonts w:ascii="Cambria" w:hAnsi="Cambria"/>
          <w:lang w:val="en-GB"/>
        </w:rPr>
      </w:pPr>
    </w:p>
    <w:p w14:paraId="42112399" w14:textId="161ED2D8" w:rsidR="00AC5E66" w:rsidRPr="00DD644E" w:rsidRDefault="00AC5E66" w:rsidP="00882542">
      <w:pPr>
        <w:pStyle w:val="Heading2"/>
        <w:rPr>
          <w:lang w:val="en-GB"/>
        </w:rPr>
      </w:pPr>
      <w:bookmarkStart w:id="60" w:name="_Toc16539018"/>
      <w:r w:rsidRPr="00DD644E">
        <w:rPr>
          <w:lang w:val="en-GB"/>
        </w:rPr>
        <w:t>Post</w:t>
      </w:r>
      <w:r w:rsidRPr="000B0AD0">
        <w:rPr>
          <w:color w:val="7F7F7F" w:themeColor="text1" w:themeTint="80"/>
          <w:lang w:val="en-GB"/>
        </w:rPr>
        <w:t>-m</w:t>
      </w:r>
      <w:r w:rsidRPr="00DD644E">
        <w:rPr>
          <w:lang w:val="en-GB"/>
        </w:rPr>
        <w:t>ission</w:t>
      </w:r>
      <w:r w:rsidRPr="000B0AD0">
        <w:rPr>
          <w:color w:val="7F7F7F" w:themeColor="text1" w:themeTint="80"/>
          <w:lang w:val="en-GB"/>
        </w:rPr>
        <w:t xml:space="preserve"> steps</w:t>
      </w:r>
      <w:bookmarkEnd w:id="60"/>
      <w:r w:rsidRPr="00DD644E">
        <w:rPr>
          <w:lang w:val="en-GB"/>
        </w:rPr>
        <w:t xml:space="preserve"> </w:t>
      </w:r>
    </w:p>
    <w:p w14:paraId="596CC8F7" w14:textId="37E3226F" w:rsidR="00AC5E66" w:rsidRPr="00DD644E" w:rsidRDefault="008D3961" w:rsidP="00AC5E66">
      <w:pPr>
        <w:rPr>
          <w:rFonts w:ascii="Cambria" w:hAnsi="Cambria"/>
          <w:lang w:val="en-GB"/>
        </w:rPr>
      </w:pPr>
      <w:r w:rsidRPr="008D3961">
        <w:rPr>
          <w:rFonts w:ascii="Cambria" w:eastAsiaTheme="majorEastAsia" w:hAnsi="Cambria" w:cstheme="majorBidi"/>
          <w:b/>
          <w:bCs/>
          <w:color w:val="003399"/>
          <w:sz w:val="24"/>
          <w:lang w:val="en-GB"/>
        </w:rPr>
        <w:t>Quickstep table</w:t>
      </w:r>
    </w:p>
    <w:tbl>
      <w:tblPr>
        <w:tblStyle w:val="TableGrid"/>
        <w:tblW w:w="9805" w:type="dxa"/>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Layout w:type="fixed"/>
        <w:tblCellMar>
          <w:left w:w="115" w:type="dxa"/>
          <w:right w:w="58" w:type="dxa"/>
        </w:tblCellMar>
        <w:tblLook w:val="04A0" w:firstRow="1" w:lastRow="0" w:firstColumn="1" w:lastColumn="0" w:noHBand="0" w:noVBand="1"/>
      </w:tblPr>
      <w:tblGrid>
        <w:gridCol w:w="625"/>
        <w:gridCol w:w="720"/>
        <w:gridCol w:w="178"/>
        <w:gridCol w:w="1352"/>
        <w:gridCol w:w="180"/>
        <w:gridCol w:w="2520"/>
        <w:gridCol w:w="178"/>
        <w:gridCol w:w="812"/>
        <w:gridCol w:w="1440"/>
        <w:gridCol w:w="1800"/>
      </w:tblGrid>
      <w:tr w:rsidR="00AC5E66" w:rsidRPr="00EB6D0E" w14:paraId="3279238D" w14:textId="77777777" w:rsidTr="000B0AD0">
        <w:trPr>
          <w:trHeight w:val="567"/>
        </w:trPr>
        <w:tc>
          <w:tcPr>
            <w:tcW w:w="625" w:type="dxa"/>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shd w:val="clear" w:color="auto" w:fill="BFBFBF" w:themeFill="background1" w:themeFillShade="BF"/>
            <w:vAlign w:val="center"/>
          </w:tcPr>
          <w:p w14:paraId="2B363611" w14:textId="06BE4CCC" w:rsidR="00AC5E66" w:rsidRPr="00DD644E" w:rsidRDefault="00AC5E66" w:rsidP="000B0AD0">
            <w:pPr>
              <w:rPr>
                <w:rFonts w:ascii="Cambria" w:hAnsi="Cambria"/>
                <w:b/>
                <w:bCs/>
                <w:color w:val="FFFFFF" w:themeColor="background1"/>
                <w:sz w:val="24"/>
                <w:szCs w:val="24"/>
                <w:lang w:val="en-GB"/>
              </w:rPr>
            </w:pPr>
            <w:r w:rsidRPr="00DD644E">
              <w:rPr>
                <w:rFonts w:ascii="Cambria" w:hAnsi="Cambria"/>
                <w:b/>
                <w:bCs/>
                <w:lang w:val="en-GB"/>
              </w:rPr>
              <w:t>Step</w:t>
            </w:r>
          </w:p>
        </w:tc>
        <w:tc>
          <w:tcPr>
            <w:tcW w:w="5940" w:type="dxa"/>
            <w:gridSpan w:val="7"/>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shd w:val="clear" w:color="auto" w:fill="BFBFBF" w:themeFill="background1" w:themeFillShade="BF"/>
            <w:vAlign w:val="center"/>
          </w:tcPr>
          <w:p w14:paraId="59C4F3AE" w14:textId="4D94F42B" w:rsidR="00AC5E66" w:rsidRPr="00DD644E" w:rsidRDefault="00AC5E66" w:rsidP="00AC5E66">
            <w:pPr>
              <w:rPr>
                <w:rFonts w:ascii="Cambria" w:hAnsi="Cambria"/>
                <w:lang w:val="en-GB"/>
              </w:rPr>
            </w:pPr>
            <w:r w:rsidRPr="00DD644E">
              <w:rPr>
                <w:rFonts w:ascii="Cambria" w:hAnsi="Cambria"/>
                <w:b/>
                <w:bCs/>
                <w:lang w:val="en-GB"/>
              </w:rPr>
              <w:t>Name</w:t>
            </w:r>
          </w:p>
        </w:tc>
        <w:tc>
          <w:tcPr>
            <w:tcW w:w="1440" w:type="dxa"/>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shd w:val="clear" w:color="auto" w:fill="BFBFBF" w:themeFill="background1" w:themeFillShade="BF"/>
            <w:vAlign w:val="center"/>
          </w:tcPr>
          <w:p w14:paraId="73C53B51" w14:textId="6667E917" w:rsidR="00AC5E66" w:rsidRPr="00DD644E" w:rsidRDefault="00AC5E66" w:rsidP="00AC5E66">
            <w:pPr>
              <w:rPr>
                <w:rFonts w:ascii="Cambria" w:hAnsi="Cambria"/>
                <w:lang w:val="en-GB"/>
              </w:rPr>
            </w:pPr>
            <w:r w:rsidRPr="00DD644E">
              <w:rPr>
                <w:rFonts w:ascii="Cambria" w:hAnsi="Cambria"/>
                <w:b/>
                <w:bCs/>
                <w:lang w:val="en-GB"/>
              </w:rPr>
              <w:t>Responsible</w:t>
            </w:r>
          </w:p>
        </w:tc>
        <w:tc>
          <w:tcPr>
            <w:tcW w:w="1800" w:type="dxa"/>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shd w:val="clear" w:color="auto" w:fill="BFBFBF" w:themeFill="background1" w:themeFillShade="BF"/>
            <w:vAlign w:val="center"/>
          </w:tcPr>
          <w:p w14:paraId="70817BD9" w14:textId="3B65FE88" w:rsidR="00AC5E66" w:rsidRPr="00DD644E" w:rsidRDefault="00AC5E66" w:rsidP="00AC5E66">
            <w:pPr>
              <w:rPr>
                <w:rFonts w:ascii="Cambria" w:hAnsi="Cambria"/>
                <w:lang w:val="en-GB"/>
              </w:rPr>
            </w:pPr>
            <w:r w:rsidRPr="00DD644E">
              <w:rPr>
                <w:rFonts w:ascii="Cambria" w:hAnsi="Cambria"/>
                <w:b/>
                <w:bCs/>
                <w:lang w:val="en-GB"/>
              </w:rPr>
              <w:t>Consult (+update)</w:t>
            </w:r>
          </w:p>
        </w:tc>
      </w:tr>
      <w:tr w:rsidR="00AC5E66" w:rsidRPr="00EB6D0E" w14:paraId="2C376C8A" w14:textId="77777777" w:rsidTr="000B0AD0">
        <w:trPr>
          <w:trHeight w:val="567"/>
        </w:trPr>
        <w:tc>
          <w:tcPr>
            <w:tcW w:w="625" w:type="dxa"/>
            <w:tcBorders>
              <w:bottom w:val="single" w:sz="4" w:space="0" w:color="7F7F7F" w:themeColor="text1" w:themeTint="80"/>
            </w:tcBorders>
            <w:shd w:val="clear" w:color="auto" w:fill="FA840E"/>
            <w:vAlign w:val="center"/>
          </w:tcPr>
          <w:p w14:paraId="20B7885E" w14:textId="4815DB7E" w:rsidR="00AC5E66" w:rsidRPr="00DD644E" w:rsidRDefault="00AC5E66" w:rsidP="00AC5E66">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1</w:t>
            </w:r>
          </w:p>
        </w:tc>
        <w:tc>
          <w:tcPr>
            <w:tcW w:w="5940" w:type="dxa"/>
            <w:gridSpan w:val="7"/>
            <w:vAlign w:val="center"/>
          </w:tcPr>
          <w:p w14:paraId="3BF75271" w14:textId="77777777" w:rsidR="00AC5E66" w:rsidRPr="00DD644E" w:rsidRDefault="00AC5E66" w:rsidP="00AC5E66">
            <w:pPr>
              <w:rPr>
                <w:rFonts w:ascii="Cambria" w:hAnsi="Cambria"/>
                <w:lang w:val="en-GB"/>
              </w:rPr>
            </w:pPr>
            <w:r w:rsidRPr="00DD644E">
              <w:rPr>
                <w:rFonts w:ascii="Cambria" w:hAnsi="Cambria"/>
                <w:lang w:val="en-GB"/>
              </w:rPr>
              <w:t xml:space="preserve">End of mission debriefing or group debrief </w:t>
            </w:r>
          </w:p>
        </w:tc>
        <w:tc>
          <w:tcPr>
            <w:tcW w:w="1440" w:type="dxa"/>
            <w:vAlign w:val="center"/>
          </w:tcPr>
          <w:p w14:paraId="1A22A028" w14:textId="77777777" w:rsidR="00AC5E66" w:rsidRPr="00DD644E" w:rsidRDefault="00AC5E66" w:rsidP="00AC5E66">
            <w:pPr>
              <w:rPr>
                <w:rFonts w:ascii="Cambria" w:hAnsi="Cambria"/>
                <w:lang w:val="en-GB"/>
              </w:rPr>
            </w:pPr>
            <w:r w:rsidRPr="00DD644E">
              <w:rPr>
                <w:rFonts w:ascii="Cambria" w:hAnsi="Cambria"/>
                <w:lang w:val="en-GB"/>
              </w:rPr>
              <w:t>GOARN OST</w:t>
            </w:r>
          </w:p>
        </w:tc>
        <w:tc>
          <w:tcPr>
            <w:tcW w:w="1800" w:type="dxa"/>
            <w:vAlign w:val="center"/>
          </w:tcPr>
          <w:p w14:paraId="3D66CF9C" w14:textId="77777777" w:rsidR="00AC5E66" w:rsidRPr="00DD644E" w:rsidRDefault="00AC5E66" w:rsidP="00AC5E66">
            <w:pPr>
              <w:rPr>
                <w:rFonts w:ascii="Cambria" w:hAnsi="Cambria"/>
                <w:lang w:val="en-GB"/>
              </w:rPr>
            </w:pPr>
            <w:r w:rsidRPr="00DD644E">
              <w:rPr>
                <w:rFonts w:ascii="Cambria" w:hAnsi="Cambria"/>
                <w:lang w:val="en-GB"/>
              </w:rPr>
              <w:t>Deployed expert</w:t>
            </w:r>
          </w:p>
        </w:tc>
      </w:tr>
      <w:tr w:rsidR="00AC5E66" w:rsidRPr="00EB6D0E" w14:paraId="0F386809" w14:textId="77777777" w:rsidTr="000B0AD0">
        <w:trPr>
          <w:trHeight w:val="705"/>
        </w:trPr>
        <w:tc>
          <w:tcPr>
            <w:tcW w:w="625" w:type="dxa"/>
            <w:tcBorders>
              <w:bottom w:val="single" w:sz="4" w:space="0" w:color="7F7F7F" w:themeColor="text1" w:themeTint="80"/>
            </w:tcBorders>
            <w:shd w:val="clear" w:color="auto" w:fill="FCB46E" w:themeFill="accent6" w:themeFillTint="99"/>
            <w:vAlign w:val="center"/>
          </w:tcPr>
          <w:p w14:paraId="235CDF27" w14:textId="2AF39B2E" w:rsidR="00AC5E66" w:rsidRPr="00DD644E" w:rsidRDefault="00AC5E66" w:rsidP="00AC5E66">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2</w:t>
            </w:r>
          </w:p>
        </w:tc>
        <w:tc>
          <w:tcPr>
            <w:tcW w:w="5940" w:type="dxa"/>
            <w:gridSpan w:val="7"/>
            <w:vAlign w:val="center"/>
          </w:tcPr>
          <w:p w14:paraId="3CE9A486" w14:textId="09BEC5E9" w:rsidR="00AC5E66" w:rsidRPr="00DD644E" w:rsidRDefault="00AC5E66" w:rsidP="00AC5E66">
            <w:pPr>
              <w:rPr>
                <w:rFonts w:ascii="Cambria" w:hAnsi="Cambria"/>
                <w:lang w:val="en-GB"/>
              </w:rPr>
            </w:pPr>
            <w:r w:rsidRPr="00DD644E">
              <w:rPr>
                <w:rFonts w:ascii="Cambria" w:hAnsi="Cambria"/>
                <w:lang w:val="en-GB"/>
              </w:rPr>
              <w:t xml:space="preserve">Send end of mission report with other documents to </w:t>
            </w:r>
            <w:r w:rsidR="000C1968">
              <w:rPr>
                <w:rFonts w:ascii="Cambria" w:hAnsi="Cambria"/>
                <w:lang w:val="en-GB"/>
              </w:rPr>
              <w:t>HSW</w:t>
            </w:r>
            <w:r w:rsidRPr="00DD644E">
              <w:rPr>
                <w:rFonts w:ascii="Cambria" w:hAnsi="Cambria"/>
                <w:lang w:val="en-GB"/>
              </w:rPr>
              <w:t xml:space="preserve"> who forward to GOARN</w:t>
            </w:r>
          </w:p>
        </w:tc>
        <w:tc>
          <w:tcPr>
            <w:tcW w:w="1440" w:type="dxa"/>
            <w:vAlign w:val="center"/>
          </w:tcPr>
          <w:p w14:paraId="6A597BD9" w14:textId="77777777" w:rsidR="00AC5E66" w:rsidRPr="00DD644E" w:rsidRDefault="00AC5E66" w:rsidP="00AC5E66">
            <w:pPr>
              <w:rPr>
                <w:rFonts w:ascii="Cambria" w:hAnsi="Cambria"/>
                <w:lang w:val="en-GB"/>
              </w:rPr>
            </w:pPr>
            <w:r w:rsidRPr="00DD644E">
              <w:rPr>
                <w:rFonts w:ascii="Cambria" w:hAnsi="Cambria"/>
                <w:lang w:val="en-GB"/>
              </w:rPr>
              <w:t>Deployed expert</w:t>
            </w:r>
          </w:p>
        </w:tc>
        <w:tc>
          <w:tcPr>
            <w:tcW w:w="1800" w:type="dxa"/>
            <w:vAlign w:val="center"/>
          </w:tcPr>
          <w:p w14:paraId="05F12581" w14:textId="7E44E689" w:rsidR="00AC5E66" w:rsidRPr="00DD644E" w:rsidRDefault="000C1968" w:rsidP="00AC5E66">
            <w:pPr>
              <w:rPr>
                <w:rFonts w:ascii="Cambria" w:hAnsi="Cambria"/>
                <w:lang w:val="en-GB"/>
              </w:rPr>
            </w:pPr>
            <w:r>
              <w:rPr>
                <w:rFonts w:ascii="Cambria" w:hAnsi="Cambria"/>
                <w:lang w:val="en-GB"/>
              </w:rPr>
              <w:t>HSW</w:t>
            </w:r>
            <w:r w:rsidR="00AC5E66" w:rsidRPr="00DD644E">
              <w:rPr>
                <w:rFonts w:ascii="Cambria" w:hAnsi="Cambria"/>
                <w:lang w:val="en-GB"/>
              </w:rPr>
              <w:t>, GOARN</w:t>
            </w:r>
          </w:p>
        </w:tc>
      </w:tr>
      <w:tr w:rsidR="00516BCD" w:rsidRPr="00DD644E" w14:paraId="5EAA334D" w14:textId="77777777" w:rsidTr="00AC5E66">
        <w:trPr>
          <w:trHeight w:val="705"/>
        </w:trPr>
        <w:tc>
          <w:tcPr>
            <w:tcW w:w="625" w:type="dxa"/>
            <w:tcBorders>
              <w:bottom w:val="single" w:sz="4" w:space="0" w:color="7F7F7F" w:themeColor="text1" w:themeTint="80"/>
            </w:tcBorders>
            <w:shd w:val="clear" w:color="auto" w:fill="FCB46E" w:themeFill="accent6" w:themeFillTint="99"/>
            <w:vAlign w:val="center"/>
          </w:tcPr>
          <w:p w14:paraId="32D53DBD" w14:textId="4D2C2F18" w:rsidR="00516BCD" w:rsidRPr="00DD644E" w:rsidRDefault="00516BCD" w:rsidP="00AC5E66">
            <w:pPr>
              <w:jc w:val="center"/>
              <w:rPr>
                <w:rFonts w:ascii="Cambria" w:hAnsi="Cambria"/>
                <w:b/>
                <w:bCs/>
                <w:color w:val="FFFFFF" w:themeColor="background1"/>
                <w:sz w:val="24"/>
                <w:szCs w:val="24"/>
                <w:lang w:val="en-GB"/>
              </w:rPr>
            </w:pPr>
            <w:r>
              <w:rPr>
                <w:rFonts w:ascii="Cambria" w:hAnsi="Cambria"/>
                <w:b/>
                <w:bCs/>
                <w:color w:val="FFFFFF" w:themeColor="background1"/>
                <w:sz w:val="24"/>
                <w:szCs w:val="24"/>
                <w:lang w:val="en-GB"/>
              </w:rPr>
              <w:t>3</w:t>
            </w:r>
          </w:p>
        </w:tc>
        <w:tc>
          <w:tcPr>
            <w:tcW w:w="5940" w:type="dxa"/>
            <w:gridSpan w:val="7"/>
            <w:vAlign w:val="center"/>
          </w:tcPr>
          <w:p w14:paraId="39AE4E28" w14:textId="223586C1" w:rsidR="00516BCD" w:rsidRPr="00DD644E" w:rsidRDefault="007D5105" w:rsidP="00AC5E66">
            <w:pPr>
              <w:rPr>
                <w:rFonts w:ascii="Cambria" w:hAnsi="Cambria"/>
                <w:lang w:val="en-GB"/>
              </w:rPr>
            </w:pPr>
            <w:r>
              <w:rPr>
                <w:rFonts w:ascii="Cambria" w:hAnsi="Cambria"/>
                <w:lang w:val="en-GB"/>
              </w:rPr>
              <w:t>Request for Assistance closure</w:t>
            </w:r>
          </w:p>
        </w:tc>
        <w:tc>
          <w:tcPr>
            <w:tcW w:w="1440" w:type="dxa"/>
            <w:vAlign w:val="center"/>
          </w:tcPr>
          <w:p w14:paraId="6EF92DD8" w14:textId="500D53BE" w:rsidR="00516BCD" w:rsidRPr="00DD644E" w:rsidRDefault="007D5105" w:rsidP="00AC5E66">
            <w:pPr>
              <w:rPr>
                <w:rFonts w:ascii="Cambria" w:hAnsi="Cambria"/>
                <w:lang w:val="en-GB"/>
              </w:rPr>
            </w:pPr>
            <w:r w:rsidRPr="00761912">
              <w:rPr>
                <w:rFonts w:ascii="Cambria" w:hAnsi="Cambria"/>
                <w:lang w:val="en-GB"/>
              </w:rPr>
              <w:t>GOARN OST</w:t>
            </w:r>
          </w:p>
        </w:tc>
        <w:tc>
          <w:tcPr>
            <w:tcW w:w="1800" w:type="dxa"/>
            <w:vAlign w:val="center"/>
          </w:tcPr>
          <w:p w14:paraId="6860A516" w14:textId="77777777" w:rsidR="00516BCD" w:rsidRPr="00DD644E" w:rsidRDefault="00516BCD" w:rsidP="00AC5E66">
            <w:pPr>
              <w:rPr>
                <w:rFonts w:ascii="Cambria" w:hAnsi="Cambria"/>
                <w:lang w:val="en-GB"/>
              </w:rPr>
            </w:pPr>
          </w:p>
        </w:tc>
      </w:tr>
      <w:tr w:rsidR="00AC5E66" w:rsidRPr="00EB6D0E" w14:paraId="17D82A80" w14:textId="77777777" w:rsidTr="000B0AD0">
        <w:trPr>
          <w:trHeight w:val="567"/>
        </w:trPr>
        <w:tc>
          <w:tcPr>
            <w:tcW w:w="625" w:type="dxa"/>
            <w:shd w:val="clear" w:color="auto" w:fill="FA840E"/>
            <w:vAlign w:val="center"/>
          </w:tcPr>
          <w:p w14:paraId="34208071" w14:textId="6ECA4905" w:rsidR="00AC5E66" w:rsidRPr="00DD644E" w:rsidRDefault="00516BCD" w:rsidP="00AC5E66">
            <w:pPr>
              <w:jc w:val="center"/>
              <w:rPr>
                <w:rFonts w:ascii="Cambria" w:hAnsi="Cambria"/>
                <w:b/>
                <w:bCs/>
                <w:color w:val="FFFFFF" w:themeColor="background1"/>
                <w:sz w:val="24"/>
                <w:szCs w:val="24"/>
                <w:lang w:val="en-GB"/>
              </w:rPr>
            </w:pPr>
            <w:r>
              <w:rPr>
                <w:rFonts w:ascii="Cambria" w:hAnsi="Cambria"/>
                <w:b/>
                <w:bCs/>
                <w:color w:val="FFFFFF" w:themeColor="background1"/>
                <w:sz w:val="24"/>
                <w:szCs w:val="24"/>
                <w:lang w:val="en-GB"/>
              </w:rPr>
              <w:t>4</w:t>
            </w:r>
          </w:p>
        </w:tc>
        <w:tc>
          <w:tcPr>
            <w:tcW w:w="5940" w:type="dxa"/>
            <w:gridSpan w:val="7"/>
            <w:vAlign w:val="center"/>
          </w:tcPr>
          <w:p w14:paraId="5DEC3376" w14:textId="77777777" w:rsidR="00AC5E66" w:rsidRPr="00DD644E" w:rsidRDefault="00AC5E66" w:rsidP="00AC5E66">
            <w:pPr>
              <w:rPr>
                <w:rFonts w:ascii="Cambria" w:hAnsi="Cambria"/>
                <w:lang w:val="en-GB"/>
              </w:rPr>
            </w:pPr>
            <w:r w:rsidRPr="00DD644E">
              <w:rPr>
                <w:rFonts w:ascii="Cambria" w:hAnsi="Cambria"/>
                <w:lang w:val="en-GB"/>
              </w:rPr>
              <w:t>Operation closure</w:t>
            </w:r>
          </w:p>
        </w:tc>
        <w:tc>
          <w:tcPr>
            <w:tcW w:w="1440" w:type="dxa"/>
            <w:vAlign w:val="center"/>
          </w:tcPr>
          <w:p w14:paraId="497F207D" w14:textId="77777777" w:rsidR="00AC5E66" w:rsidRPr="00DD644E" w:rsidRDefault="00AC5E66" w:rsidP="00AC5E66">
            <w:pPr>
              <w:rPr>
                <w:rFonts w:ascii="Cambria" w:hAnsi="Cambria"/>
                <w:lang w:val="en-GB"/>
              </w:rPr>
            </w:pPr>
            <w:r w:rsidRPr="00DD644E">
              <w:rPr>
                <w:rFonts w:ascii="Cambria" w:hAnsi="Cambria"/>
                <w:lang w:val="en-GB"/>
              </w:rPr>
              <w:t>GOARN OST</w:t>
            </w:r>
          </w:p>
        </w:tc>
        <w:tc>
          <w:tcPr>
            <w:tcW w:w="1800" w:type="dxa"/>
            <w:vAlign w:val="center"/>
          </w:tcPr>
          <w:p w14:paraId="2D0E4775" w14:textId="77777777" w:rsidR="00AC5E66" w:rsidRPr="00DD644E" w:rsidRDefault="00AC5E66" w:rsidP="00AC5E66">
            <w:pPr>
              <w:rPr>
                <w:rFonts w:ascii="Cambria" w:hAnsi="Cambria"/>
                <w:lang w:val="en-GB"/>
              </w:rPr>
            </w:pPr>
            <w:r w:rsidRPr="00DD644E">
              <w:rPr>
                <w:rFonts w:ascii="Cambria" w:hAnsi="Cambria"/>
                <w:lang w:val="en-GB"/>
              </w:rPr>
              <w:t>-</w:t>
            </w:r>
          </w:p>
        </w:tc>
      </w:tr>
      <w:tr w:rsidR="00D45378" w:rsidRPr="00EB6D0E" w14:paraId="6695E145" w14:textId="77777777" w:rsidTr="00245159">
        <w:tblPrEx>
          <w:tblCellMar>
            <w:right w:w="14" w:type="dxa"/>
          </w:tblCellMar>
        </w:tblPrEx>
        <w:trPr>
          <w:trHeight w:val="20"/>
        </w:trPr>
        <w:tc>
          <w:tcPr>
            <w:tcW w:w="1345" w:type="dxa"/>
            <w:gridSpan w:val="2"/>
            <w:vMerge w:val="restart"/>
            <w:tcBorders>
              <w:right w:val="nil"/>
            </w:tcBorders>
            <w:shd w:val="clear" w:color="auto" w:fill="auto"/>
            <w:vAlign w:val="center"/>
          </w:tcPr>
          <w:p w14:paraId="761975AD" w14:textId="77777777" w:rsidR="00D45378" w:rsidRPr="00DD644E" w:rsidRDefault="00D45378" w:rsidP="00245159">
            <w:pPr>
              <w:rPr>
                <w:rFonts w:ascii="Cambria" w:hAnsi="Cambria"/>
                <w:bCs/>
                <w:i/>
                <w:color w:val="FFFFFF" w:themeColor="background1"/>
                <w:sz w:val="20"/>
                <w:szCs w:val="20"/>
                <w:lang w:val="en-GB"/>
              </w:rPr>
            </w:pPr>
            <w:r w:rsidRPr="00DD644E">
              <w:rPr>
                <w:rFonts w:ascii="Cambria" w:hAnsi="Cambria"/>
                <w:bCs/>
                <w:i/>
                <w:sz w:val="20"/>
                <w:szCs w:val="20"/>
                <w:lang w:val="en-GB"/>
              </w:rPr>
              <w:t>Responsibility:</w:t>
            </w:r>
          </w:p>
        </w:tc>
        <w:tc>
          <w:tcPr>
            <w:tcW w:w="178" w:type="dxa"/>
            <w:tcBorders>
              <w:top w:val="nil"/>
              <w:left w:val="nil"/>
              <w:bottom w:val="single" w:sz="4" w:space="0" w:color="7F7F7F" w:themeColor="text1" w:themeTint="80"/>
              <w:right w:val="nil"/>
            </w:tcBorders>
            <w:shd w:val="clear" w:color="auto" w:fill="auto"/>
            <w:vAlign w:val="center"/>
          </w:tcPr>
          <w:p w14:paraId="49C45254" w14:textId="77777777" w:rsidR="00D45378" w:rsidRPr="00DD644E" w:rsidRDefault="00D45378" w:rsidP="00245159">
            <w:pPr>
              <w:rPr>
                <w:rFonts w:ascii="Cambria" w:hAnsi="Cambria"/>
                <w:bCs/>
                <w:i/>
                <w:color w:val="FFFFFF" w:themeColor="background1"/>
                <w:sz w:val="20"/>
                <w:szCs w:val="20"/>
                <w:lang w:val="en-GB"/>
              </w:rPr>
            </w:pPr>
          </w:p>
        </w:tc>
        <w:tc>
          <w:tcPr>
            <w:tcW w:w="1352" w:type="dxa"/>
            <w:vMerge w:val="restart"/>
            <w:tcBorders>
              <w:left w:val="nil"/>
              <w:right w:val="nil"/>
            </w:tcBorders>
            <w:shd w:val="clear" w:color="auto" w:fill="auto"/>
            <w:vAlign w:val="center"/>
          </w:tcPr>
          <w:p w14:paraId="0B972A53" w14:textId="77777777" w:rsidR="00D45378" w:rsidRPr="00DD644E" w:rsidRDefault="00D45378" w:rsidP="00245159">
            <w:pPr>
              <w:rPr>
                <w:rFonts w:ascii="Cambria" w:hAnsi="Cambria"/>
                <w:bCs/>
                <w:i/>
                <w:sz w:val="20"/>
                <w:szCs w:val="20"/>
                <w:lang w:val="en-GB"/>
              </w:rPr>
            </w:pPr>
            <w:r w:rsidRPr="00DD644E">
              <w:rPr>
                <w:rFonts w:ascii="Cambria" w:hAnsi="Cambria"/>
                <w:bCs/>
                <w:i/>
                <w:sz w:val="20"/>
                <w:szCs w:val="20"/>
                <w:lang w:val="en-GB"/>
              </w:rPr>
              <w:t>GOARN OST</w:t>
            </w:r>
          </w:p>
        </w:tc>
        <w:tc>
          <w:tcPr>
            <w:tcW w:w="180" w:type="dxa"/>
            <w:tcBorders>
              <w:top w:val="nil"/>
              <w:left w:val="nil"/>
              <w:bottom w:val="single" w:sz="4" w:space="0" w:color="7F7F7F" w:themeColor="text1" w:themeTint="80"/>
              <w:right w:val="nil"/>
            </w:tcBorders>
            <w:shd w:val="clear" w:color="auto" w:fill="auto"/>
            <w:vAlign w:val="center"/>
          </w:tcPr>
          <w:p w14:paraId="413F6268" w14:textId="77777777" w:rsidR="00D45378" w:rsidRPr="00DD644E" w:rsidRDefault="00D45378" w:rsidP="00245159">
            <w:pPr>
              <w:rPr>
                <w:rFonts w:ascii="Cambria" w:hAnsi="Cambria"/>
                <w:i/>
                <w:sz w:val="20"/>
                <w:szCs w:val="20"/>
                <w:lang w:val="en-GB"/>
              </w:rPr>
            </w:pPr>
          </w:p>
        </w:tc>
        <w:tc>
          <w:tcPr>
            <w:tcW w:w="2520" w:type="dxa"/>
            <w:vMerge w:val="restart"/>
            <w:tcBorders>
              <w:left w:val="nil"/>
              <w:right w:val="nil"/>
            </w:tcBorders>
            <w:shd w:val="clear" w:color="auto" w:fill="auto"/>
            <w:vAlign w:val="center"/>
          </w:tcPr>
          <w:p w14:paraId="37AF08B9" w14:textId="77777777" w:rsidR="00D45378" w:rsidRPr="00DD644E" w:rsidRDefault="00D45378" w:rsidP="00245159">
            <w:pPr>
              <w:rPr>
                <w:rFonts w:ascii="Cambria" w:hAnsi="Cambria"/>
                <w:i/>
                <w:sz w:val="20"/>
                <w:szCs w:val="20"/>
                <w:lang w:val="en-GB"/>
              </w:rPr>
            </w:pPr>
            <w:r w:rsidRPr="00DD644E">
              <w:rPr>
                <w:rFonts w:ascii="Cambria" w:hAnsi="Cambria"/>
                <w:i/>
                <w:sz w:val="20"/>
                <w:szCs w:val="20"/>
                <w:lang w:val="en-GB"/>
              </w:rPr>
              <w:t>Partner institution / Expert</w:t>
            </w:r>
          </w:p>
        </w:tc>
        <w:tc>
          <w:tcPr>
            <w:tcW w:w="178" w:type="dxa"/>
            <w:tcBorders>
              <w:top w:val="nil"/>
              <w:left w:val="nil"/>
              <w:bottom w:val="single" w:sz="4" w:space="0" w:color="7F7F7F" w:themeColor="text1" w:themeTint="80"/>
              <w:right w:val="nil"/>
            </w:tcBorders>
            <w:shd w:val="clear" w:color="auto" w:fill="auto"/>
            <w:vAlign w:val="center"/>
          </w:tcPr>
          <w:p w14:paraId="50EE6BFC" w14:textId="77777777" w:rsidR="00D45378" w:rsidRPr="00DD644E" w:rsidRDefault="00D45378" w:rsidP="00245159">
            <w:pPr>
              <w:rPr>
                <w:rFonts w:ascii="Cambria" w:hAnsi="Cambria"/>
                <w:i/>
                <w:sz w:val="20"/>
                <w:szCs w:val="20"/>
                <w:lang w:val="en-GB"/>
              </w:rPr>
            </w:pPr>
          </w:p>
        </w:tc>
        <w:tc>
          <w:tcPr>
            <w:tcW w:w="4052" w:type="dxa"/>
            <w:gridSpan w:val="3"/>
            <w:vMerge w:val="restart"/>
            <w:tcBorders>
              <w:left w:val="nil"/>
            </w:tcBorders>
            <w:shd w:val="clear" w:color="auto" w:fill="auto"/>
            <w:vAlign w:val="center"/>
          </w:tcPr>
          <w:p w14:paraId="65B18706" w14:textId="77777777" w:rsidR="00D45378" w:rsidRPr="00DD644E" w:rsidRDefault="00D45378" w:rsidP="00245159">
            <w:pPr>
              <w:rPr>
                <w:rFonts w:ascii="Cambria" w:hAnsi="Cambria"/>
                <w:i/>
                <w:sz w:val="20"/>
                <w:szCs w:val="20"/>
                <w:lang w:val="en-GB"/>
              </w:rPr>
            </w:pPr>
            <w:r w:rsidRPr="00DD644E">
              <w:rPr>
                <w:rFonts w:ascii="Cambria" w:hAnsi="Cambria"/>
                <w:i/>
                <w:sz w:val="20"/>
                <w:szCs w:val="20"/>
                <w:lang w:val="en-GB"/>
              </w:rPr>
              <w:t>WHE HR, Security &amp; Staff Wellbeing (HSW)</w:t>
            </w:r>
          </w:p>
        </w:tc>
      </w:tr>
      <w:tr w:rsidR="00D45378" w:rsidRPr="00EB6D0E" w14:paraId="4FB01BE4" w14:textId="77777777" w:rsidTr="00245159">
        <w:tblPrEx>
          <w:tblCellMar>
            <w:right w:w="14" w:type="dxa"/>
          </w:tblCellMar>
        </w:tblPrEx>
        <w:trPr>
          <w:trHeight w:val="20"/>
        </w:trPr>
        <w:tc>
          <w:tcPr>
            <w:tcW w:w="1345" w:type="dxa"/>
            <w:gridSpan w:val="2"/>
            <w:vMerge/>
            <w:shd w:val="clear" w:color="auto" w:fill="auto"/>
            <w:vAlign w:val="center"/>
          </w:tcPr>
          <w:p w14:paraId="1EF00A15" w14:textId="77777777" w:rsidR="00D45378" w:rsidRPr="00DD644E" w:rsidRDefault="00D45378" w:rsidP="00245159">
            <w:pPr>
              <w:rPr>
                <w:rFonts w:ascii="Cambria" w:hAnsi="Cambria"/>
                <w:bCs/>
                <w:i/>
                <w:sz w:val="20"/>
                <w:szCs w:val="20"/>
                <w:lang w:val="en-GB"/>
              </w:rPr>
            </w:pPr>
          </w:p>
        </w:tc>
        <w:tc>
          <w:tcPr>
            <w:tcW w:w="178" w:type="dxa"/>
            <w:tcBorders>
              <w:bottom w:val="single" w:sz="4" w:space="0" w:color="7F7F7F" w:themeColor="text1" w:themeTint="80"/>
            </w:tcBorders>
            <w:shd w:val="clear" w:color="auto" w:fill="FA840E"/>
            <w:vAlign w:val="center"/>
          </w:tcPr>
          <w:p w14:paraId="79BF7E53" w14:textId="77777777" w:rsidR="00D45378" w:rsidRPr="00DD644E" w:rsidRDefault="00D45378" w:rsidP="00245159">
            <w:pPr>
              <w:rPr>
                <w:rFonts w:ascii="Cambria" w:hAnsi="Cambria"/>
                <w:bCs/>
                <w:i/>
                <w:color w:val="FFFFFF" w:themeColor="background1"/>
                <w:sz w:val="20"/>
                <w:szCs w:val="20"/>
                <w:lang w:val="en-GB"/>
              </w:rPr>
            </w:pPr>
          </w:p>
        </w:tc>
        <w:tc>
          <w:tcPr>
            <w:tcW w:w="1352" w:type="dxa"/>
            <w:vMerge/>
            <w:shd w:val="clear" w:color="auto" w:fill="auto"/>
            <w:vAlign w:val="center"/>
          </w:tcPr>
          <w:p w14:paraId="425E26EB" w14:textId="77777777" w:rsidR="00D45378" w:rsidRPr="00DD644E" w:rsidRDefault="00D45378" w:rsidP="00245159">
            <w:pPr>
              <w:rPr>
                <w:rFonts w:ascii="Cambria" w:hAnsi="Cambria"/>
                <w:bCs/>
                <w:i/>
                <w:sz w:val="20"/>
                <w:szCs w:val="20"/>
                <w:lang w:val="en-GB"/>
              </w:rPr>
            </w:pPr>
          </w:p>
        </w:tc>
        <w:tc>
          <w:tcPr>
            <w:tcW w:w="180" w:type="dxa"/>
            <w:tcBorders>
              <w:bottom w:val="single" w:sz="4" w:space="0" w:color="7F7F7F" w:themeColor="text1" w:themeTint="80"/>
            </w:tcBorders>
            <w:shd w:val="clear" w:color="auto" w:fill="FCB46E" w:themeFill="accent6" w:themeFillTint="99"/>
            <w:vAlign w:val="center"/>
          </w:tcPr>
          <w:p w14:paraId="3107ED73" w14:textId="77777777" w:rsidR="00D45378" w:rsidRPr="00DD644E" w:rsidRDefault="00D45378" w:rsidP="00245159">
            <w:pPr>
              <w:rPr>
                <w:rFonts w:ascii="Cambria" w:hAnsi="Cambria"/>
                <w:i/>
                <w:sz w:val="20"/>
                <w:szCs w:val="20"/>
                <w:lang w:val="en-GB"/>
              </w:rPr>
            </w:pPr>
          </w:p>
        </w:tc>
        <w:tc>
          <w:tcPr>
            <w:tcW w:w="2520" w:type="dxa"/>
            <w:vMerge/>
            <w:shd w:val="clear" w:color="auto" w:fill="auto"/>
            <w:vAlign w:val="center"/>
          </w:tcPr>
          <w:p w14:paraId="182D13B8" w14:textId="77777777" w:rsidR="00D45378" w:rsidRPr="00DD644E" w:rsidRDefault="00D45378" w:rsidP="00245159">
            <w:pPr>
              <w:rPr>
                <w:rFonts w:ascii="Cambria" w:hAnsi="Cambria"/>
                <w:i/>
                <w:sz w:val="20"/>
                <w:szCs w:val="20"/>
                <w:lang w:val="en-GB"/>
              </w:rPr>
            </w:pPr>
          </w:p>
        </w:tc>
        <w:tc>
          <w:tcPr>
            <w:tcW w:w="178" w:type="dxa"/>
            <w:tcBorders>
              <w:bottom w:val="single" w:sz="4" w:space="0" w:color="7F7F7F" w:themeColor="text1" w:themeTint="80"/>
            </w:tcBorders>
            <w:shd w:val="clear" w:color="auto" w:fill="8DB3E2" w:themeFill="text2" w:themeFillTint="66"/>
            <w:vAlign w:val="center"/>
          </w:tcPr>
          <w:p w14:paraId="145A4380" w14:textId="77777777" w:rsidR="00D45378" w:rsidRPr="00DD644E" w:rsidRDefault="00D45378" w:rsidP="00245159">
            <w:pPr>
              <w:rPr>
                <w:rFonts w:ascii="Cambria" w:hAnsi="Cambria"/>
                <w:i/>
                <w:sz w:val="20"/>
                <w:szCs w:val="20"/>
                <w:lang w:val="en-GB"/>
              </w:rPr>
            </w:pPr>
          </w:p>
        </w:tc>
        <w:tc>
          <w:tcPr>
            <w:tcW w:w="4052" w:type="dxa"/>
            <w:gridSpan w:val="3"/>
            <w:vMerge/>
            <w:shd w:val="clear" w:color="auto" w:fill="auto"/>
            <w:vAlign w:val="center"/>
          </w:tcPr>
          <w:p w14:paraId="65DC4E2E" w14:textId="77777777" w:rsidR="00D45378" w:rsidRPr="00DD644E" w:rsidRDefault="00D45378" w:rsidP="00245159">
            <w:pPr>
              <w:rPr>
                <w:rFonts w:ascii="Cambria" w:hAnsi="Cambria"/>
                <w:i/>
                <w:sz w:val="20"/>
                <w:szCs w:val="20"/>
                <w:lang w:val="en-GB"/>
              </w:rPr>
            </w:pPr>
          </w:p>
        </w:tc>
      </w:tr>
      <w:tr w:rsidR="00D45378" w:rsidRPr="00EB6D0E" w14:paraId="28B68129" w14:textId="77777777" w:rsidTr="00245159">
        <w:tblPrEx>
          <w:tblCellMar>
            <w:right w:w="14" w:type="dxa"/>
          </w:tblCellMar>
        </w:tblPrEx>
        <w:trPr>
          <w:trHeight w:val="20"/>
        </w:trPr>
        <w:tc>
          <w:tcPr>
            <w:tcW w:w="1345" w:type="dxa"/>
            <w:gridSpan w:val="2"/>
            <w:vMerge/>
            <w:tcBorders>
              <w:right w:val="nil"/>
            </w:tcBorders>
            <w:shd w:val="clear" w:color="auto" w:fill="auto"/>
            <w:vAlign w:val="center"/>
          </w:tcPr>
          <w:p w14:paraId="322AEA39" w14:textId="77777777" w:rsidR="00D45378" w:rsidRPr="00DD644E" w:rsidRDefault="00D45378" w:rsidP="00245159">
            <w:pPr>
              <w:rPr>
                <w:rFonts w:ascii="Cambria" w:hAnsi="Cambria"/>
                <w:bCs/>
                <w:i/>
                <w:sz w:val="20"/>
                <w:szCs w:val="20"/>
                <w:lang w:val="en-GB"/>
              </w:rPr>
            </w:pPr>
          </w:p>
        </w:tc>
        <w:tc>
          <w:tcPr>
            <w:tcW w:w="178" w:type="dxa"/>
            <w:tcBorders>
              <w:left w:val="nil"/>
              <w:right w:val="nil"/>
            </w:tcBorders>
            <w:shd w:val="clear" w:color="auto" w:fill="auto"/>
            <w:vAlign w:val="center"/>
          </w:tcPr>
          <w:p w14:paraId="336851DE" w14:textId="77777777" w:rsidR="00D45378" w:rsidRPr="00DD644E" w:rsidRDefault="00D45378" w:rsidP="00245159">
            <w:pPr>
              <w:rPr>
                <w:rFonts w:ascii="Cambria" w:hAnsi="Cambria"/>
                <w:bCs/>
                <w:i/>
                <w:color w:val="FFFFFF" w:themeColor="background1"/>
                <w:sz w:val="20"/>
                <w:szCs w:val="20"/>
                <w:lang w:val="en-GB"/>
              </w:rPr>
            </w:pPr>
          </w:p>
        </w:tc>
        <w:tc>
          <w:tcPr>
            <w:tcW w:w="1352" w:type="dxa"/>
            <w:vMerge/>
            <w:tcBorders>
              <w:left w:val="nil"/>
              <w:right w:val="nil"/>
            </w:tcBorders>
            <w:shd w:val="clear" w:color="auto" w:fill="auto"/>
            <w:vAlign w:val="center"/>
          </w:tcPr>
          <w:p w14:paraId="44197E3A" w14:textId="77777777" w:rsidR="00D45378" w:rsidRPr="00DD644E" w:rsidRDefault="00D45378" w:rsidP="00245159">
            <w:pPr>
              <w:rPr>
                <w:rFonts w:ascii="Cambria" w:hAnsi="Cambria"/>
                <w:bCs/>
                <w:i/>
                <w:sz w:val="20"/>
                <w:szCs w:val="20"/>
                <w:lang w:val="en-GB"/>
              </w:rPr>
            </w:pPr>
          </w:p>
        </w:tc>
        <w:tc>
          <w:tcPr>
            <w:tcW w:w="180" w:type="dxa"/>
            <w:tcBorders>
              <w:left w:val="nil"/>
              <w:right w:val="nil"/>
            </w:tcBorders>
            <w:shd w:val="clear" w:color="auto" w:fill="auto"/>
            <w:vAlign w:val="center"/>
          </w:tcPr>
          <w:p w14:paraId="210C42FA" w14:textId="77777777" w:rsidR="00D45378" w:rsidRPr="00DD644E" w:rsidRDefault="00D45378" w:rsidP="00245159">
            <w:pPr>
              <w:rPr>
                <w:rFonts w:ascii="Cambria" w:hAnsi="Cambria"/>
                <w:i/>
                <w:sz w:val="20"/>
                <w:szCs w:val="20"/>
                <w:lang w:val="en-GB"/>
              </w:rPr>
            </w:pPr>
          </w:p>
        </w:tc>
        <w:tc>
          <w:tcPr>
            <w:tcW w:w="2520" w:type="dxa"/>
            <w:vMerge/>
            <w:tcBorders>
              <w:left w:val="nil"/>
              <w:right w:val="nil"/>
            </w:tcBorders>
            <w:shd w:val="clear" w:color="auto" w:fill="auto"/>
            <w:vAlign w:val="center"/>
          </w:tcPr>
          <w:p w14:paraId="6E72245E" w14:textId="77777777" w:rsidR="00D45378" w:rsidRPr="00DD644E" w:rsidRDefault="00D45378" w:rsidP="00245159">
            <w:pPr>
              <w:rPr>
                <w:rFonts w:ascii="Cambria" w:hAnsi="Cambria"/>
                <w:i/>
                <w:sz w:val="20"/>
                <w:szCs w:val="20"/>
                <w:lang w:val="en-GB"/>
              </w:rPr>
            </w:pPr>
          </w:p>
        </w:tc>
        <w:tc>
          <w:tcPr>
            <w:tcW w:w="178" w:type="dxa"/>
            <w:tcBorders>
              <w:left w:val="nil"/>
              <w:right w:val="nil"/>
            </w:tcBorders>
            <w:shd w:val="clear" w:color="auto" w:fill="auto"/>
            <w:vAlign w:val="center"/>
          </w:tcPr>
          <w:p w14:paraId="2BEA2927" w14:textId="77777777" w:rsidR="00D45378" w:rsidRPr="00DD644E" w:rsidRDefault="00D45378" w:rsidP="00245159">
            <w:pPr>
              <w:rPr>
                <w:rFonts w:ascii="Cambria" w:hAnsi="Cambria"/>
                <w:i/>
                <w:sz w:val="20"/>
                <w:szCs w:val="20"/>
                <w:lang w:val="en-GB"/>
              </w:rPr>
            </w:pPr>
          </w:p>
        </w:tc>
        <w:tc>
          <w:tcPr>
            <w:tcW w:w="4052" w:type="dxa"/>
            <w:gridSpan w:val="3"/>
            <w:vMerge/>
            <w:tcBorders>
              <w:left w:val="nil"/>
            </w:tcBorders>
            <w:shd w:val="clear" w:color="auto" w:fill="auto"/>
            <w:vAlign w:val="center"/>
          </w:tcPr>
          <w:p w14:paraId="51399283" w14:textId="77777777" w:rsidR="00D45378" w:rsidRPr="00DD644E" w:rsidRDefault="00D45378" w:rsidP="00245159">
            <w:pPr>
              <w:rPr>
                <w:rFonts w:ascii="Cambria" w:hAnsi="Cambria"/>
                <w:i/>
                <w:sz w:val="20"/>
                <w:szCs w:val="20"/>
                <w:lang w:val="en-GB"/>
              </w:rPr>
            </w:pPr>
          </w:p>
        </w:tc>
      </w:tr>
    </w:tbl>
    <w:p w14:paraId="7C85C600" w14:textId="77777777" w:rsidR="00D45378" w:rsidRPr="00DD644E" w:rsidRDefault="00D45378" w:rsidP="00D45378">
      <w:pPr>
        <w:jc w:val="both"/>
        <w:rPr>
          <w:rFonts w:ascii="Cambria" w:hAnsi="Cambria"/>
          <w:lang w:val="en-GB"/>
        </w:rPr>
      </w:pPr>
    </w:p>
    <w:p w14:paraId="5B08ABF7" w14:textId="77777777" w:rsidR="00AC5E66" w:rsidRPr="00DD644E" w:rsidRDefault="00AC5E66" w:rsidP="000B0AD0">
      <w:pPr>
        <w:pStyle w:val="Heading3"/>
        <w:rPr>
          <w:lang w:val="en-GB"/>
        </w:rPr>
      </w:pPr>
      <w:bookmarkStart w:id="61" w:name="_Toc16539019"/>
      <w:r w:rsidRPr="00DD644E">
        <w:rPr>
          <w:lang w:val="en-GB"/>
        </w:rPr>
        <w:t>Mission-end debriefs</w:t>
      </w:r>
      <w:bookmarkEnd w:id="61"/>
    </w:p>
    <w:p w14:paraId="517DB8BB" w14:textId="77777777" w:rsidR="005C0EA7" w:rsidRPr="00DD644E" w:rsidRDefault="005C0EA7" w:rsidP="00860910">
      <w:pPr>
        <w:jc w:val="both"/>
        <w:rPr>
          <w:rFonts w:ascii="Cambria" w:hAnsi="Cambria"/>
          <w:lang w:val="en-GB"/>
        </w:rPr>
      </w:pPr>
      <w:r w:rsidRPr="00DD644E">
        <w:rPr>
          <w:rFonts w:ascii="Cambria" w:hAnsi="Cambria"/>
          <w:lang w:val="en-GB"/>
        </w:rPr>
        <w:t>T</w:t>
      </w:r>
      <w:r w:rsidR="00350EF0" w:rsidRPr="00DD644E">
        <w:rPr>
          <w:rFonts w:ascii="Cambria" w:hAnsi="Cambria"/>
          <w:lang w:val="en-GB"/>
        </w:rPr>
        <w:t xml:space="preserve">his activity should be conducted at the end of the </w:t>
      </w:r>
      <w:r w:rsidR="00244782" w:rsidRPr="00DD644E">
        <w:rPr>
          <w:rFonts w:ascii="Cambria" w:hAnsi="Cambria"/>
          <w:lang w:val="en-GB"/>
        </w:rPr>
        <w:t>mission</w:t>
      </w:r>
      <w:r w:rsidR="005C7B8C" w:rsidRPr="00DD644E">
        <w:rPr>
          <w:rFonts w:ascii="Cambria" w:hAnsi="Cambria"/>
          <w:lang w:val="en-GB"/>
        </w:rPr>
        <w:t>, preferably within a week from experts return fr</w:t>
      </w:r>
      <w:r w:rsidR="00860910" w:rsidRPr="00DD644E">
        <w:rPr>
          <w:rFonts w:ascii="Cambria" w:hAnsi="Cambria"/>
          <w:lang w:val="en-GB"/>
        </w:rPr>
        <w:t>o</w:t>
      </w:r>
      <w:r w:rsidR="005C7B8C" w:rsidRPr="00DD644E">
        <w:rPr>
          <w:rFonts w:ascii="Cambria" w:hAnsi="Cambria"/>
          <w:lang w:val="en-GB"/>
        </w:rPr>
        <w:t>m the mission</w:t>
      </w:r>
      <w:r w:rsidR="003258C2" w:rsidRPr="00DD644E">
        <w:rPr>
          <w:rFonts w:ascii="Cambria" w:hAnsi="Cambria"/>
          <w:lang w:val="en-GB"/>
        </w:rPr>
        <w:t>. In cases of operations which continue for a long time this activity may be conducted several times in during the operation.</w:t>
      </w:r>
    </w:p>
    <w:p w14:paraId="5F24BCA4" w14:textId="77777777" w:rsidR="005C7B8C" w:rsidRPr="00DD644E" w:rsidRDefault="005C7B8C" w:rsidP="005C7B8C">
      <w:pPr>
        <w:jc w:val="both"/>
        <w:rPr>
          <w:rFonts w:ascii="Cambria" w:hAnsi="Cambria"/>
          <w:lang w:val="en-GB"/>
        </w:rPr>
      </w:pPr>
    </w:p>
    <w:p w14:paraId="1F65D033" w14:textId="77777777" w:rsidR="005C7B8C" w:rsidRPr="00DD644E" w:rsidRDefault="005C7B8C" w:rsidP="00860910">
      <w:pPr>
        <w:jc w:val="both"/>
        <w:rPr>
          <w:rFonts w:ascii="Cambria" w:hAnsi="Cambria"/>
          <w:lang w:val="en-GB"/>
        </w:rPr>
      </w:pPr>
      <w:r w:rsidRPr="00DD644E">
        <w:rPr>
          <w:rFonts w:ascii="Cambria" w:hAnsi="Cambria"/>
          <w:lang w:val="en-GB"/>
        </w:rPr>
        <w:t xml:space="preserve">Mission-end debriefs can be conducted individually </w:t>
      </w:r>
      <w:r w:rsidR="00860910" w:rsidRPr="00DD644E">
        <w:rPr>
          <w:rFonts w:ascii="Cambria" w:hAnsi="Cambria"/>
          <w:lang w:val="en-GB"/>
        </w:rPr>
        <w:t xml:space="preserve">or </w:t>
      </w:r>
      <w:r w:rsidRPr="00DD644E">
        <w:rPr>
          <w:rFonts w:ascii="Cambria" w:hAnsi="Cambria"/>
          <w:lang w:val="en-GB"/>
        </w:rPr>
        <w:t>in groups</w:t>
      </w:r>
      <w:r w:rsidR="00020CFB" w:rsidRPr="00DD644E">
        <w:rPr>
          <w:rFonts w:ascii="Cambria" w:hAnsi="Cambria"/>
          <w:lang w:val="en-GB"/>
        </w:rPr>
        <w:t>.</w:t>
      </w:r>
      <w:r w:rsidRPr="00DD644E">
        <w:rPr>
          <w:rFonts w:ascii="Cambria" w:hAnsi="Cambria"/>
          <w:lang w:val="en-GB"/>
        </w:rPr>
        <w:t xml:space="preserve"> </w:t>
      </w:r>
    </w:p>
    <w:p w14:paraId="1FF0E83B" w14:textId="77777777" w:rsidR="005C7B8C" w:rsidRPr="00DD644E" w:rsidRDefault="005C7B8C" w:rsidP="00860910">
      <w:pPr>
        <w:pStyle w:val="ListParagraph"/>
        <w:numPr>
          <w:ilvl w:val="0"/>
          <w:numId w:val="37"/>
        </w:numPr>
        <w:jc w:val="both"/>
        <w:rPr>
          <w:rFonts w:ascii="Cambria" w:hAnsi="Cambria"/>
          <w:lang w:val="en-GB"/>
        </w:rPr>
      </w:pPr>
      <w:r w:rsidRPr="00DD644E">
        <w:rPr>
          <w:rFonts w:ascii="Cambria" w:hAnsi="Cambria"/>
          <w:lang w:val="en-GB"/>
        </w:rPr>
        <w:t>By roles covered in the field</w:t>
      </w:r>
      <w:r w:rsidR="00020CFB" w:rsidRPr="00DD644E">
        <w:rPr>
          <w:rFonts w:ascii="Cambria" w:hAnsi="Cambria"/>
          <w:lang w:val="en-GB"/>
        </w:rPr>
        <w:t xml:space="preserve"> (e.g. debriefing of epidemiologists)</w:t>
      </w:r>
      <w:r w:rsidR="00860910" w:rsidRPr="00DD644E">
        <w:rPr>
          <w:rFonts w:ascii="Cambria" w:hAnsi="Cambria"/>
          <w:lang w:val="en-GB"/>
        </w:rPr>
        <w:t>;</w:t>
      </w:r>
    </w:p>
    <w:p w14:paraId="7809DFA5" w14:textId="54253840" w:rsidR="005C7B8C" w:rsidRPr="00DD644E" w:rsidRDefault="005C7B8C" w:rsidP="004358DD">
      <w:pPr>
        <w:pStyle w:val="ListParagraph"/>
        <w:numPr>
          <w:ilvl w:val="0"/>
          <w:numId w:val="37"/>
        </w:numPr>
        <w:jc w:val="both"/>
        <w:rPr>
          <w:rFonts w:ascii="Cambria" w:hAnsi="Cambria"/>
          <w:lang w:val="en-GB"/>
        </w:rPr>
      </w:pPr>
      <w:r w:rsidRPr="00DD644E">
        <w:rPr>
          <w:rFonts w:ascii="Cambria" w:hAnsi="Cambria"/>
          <w:lang w:val="en-GB"/>
        </w:rPr>
        <w:t>By experts</w:t>
      </w:r>
      <w:r w:rsidR="00A24215" w:rsidRPr="00DD644E">
        <w:rPr>
          <w:rFonts w:ascii="Cambria" w:hAnsi="Cambria"/>
          <w:lang w:val="en-GB"/>
        </w:rPr>
        <w:t>’</w:t>
      </w:r>
      <w:r w:rsidRPr="00DD644E">
        <w:rPr>
          <w:rFonts w:ascii="Cambria" w:hAnsi="Cambria"/>
          <w:lang w:val="en-GB"/>
        </w:rPr>
        <w:t xml:space="preserve"> home institu</w:t>
      </w:r>
      <w:r w:rsidR="00020CFB" w:rsidRPr="00DD644E">
        <w:rPr>
          <w:rFonts w:ascii="Cambria" w:hAnsi="Cambria"/>
          <w:lang w:val="en-GB"/>
        </w:rPr>
        <w:t xml:space="preserve">tions (e.g. </w:t>
      </w:r>
      <w:r w:rsidR="004358DD" w:rsidRPr="00DD644E">
        <w:rPr>
          <w:rFonts w:ascii="Cambria" w:hAnsi="Cambria"/>
          <w:lang w:val="en-GB"/>
        </w:rPr>
        <w:t xml:space="preserve">debriefing </w:t>
      </w:r>
      <w:r w:rsidR="00020CFB" w:rsidRPr="00DD644E">
        <w:rPr>
          <w:rFonts w:ascii="Cambria" w:hAnsi="Cambria"/>
          <w:lang w:val="en-GB"/>
        </w:rPr>
        <w:t>of experts from Institution A)</w:t>
      </w:r>
      <w:r w:rsidR="00860910" w:rsidRPr="00DD644E">
        <w:rPr>
          <w:rFonts w:ascii="Cambria" w:hAnsi="Cambria"/>
          <w:lang w:val="en-GB"/>
        </w:rPr>
        <w:t>;</w:t>
      </w:r>
    </w:p>
    <w:p w14:paraId="2DD5B055" w14:textId="4760132B" w:rsidR="00020CFB" w:rsidRPr="00DD644E" w:rsidRDefault="00020CFB" w:rsidP="00860910">
      <w:pPr>
        <w:pStyle w:val="ListParagraph"/>
        <w:numPr>
          <w:ilvl w:val="0"/>
          <w:numId w:val="37"/>
        </w:numPr>
        <w:jc w:val="both"/>
        <w:rPr>
          <w:rFonts w:ascii="Cambria" w:hAnsi="Cambria"/>
          <w:lang w:val="en-GB"/>
        </w:rPr>
      </w:pPr>
      <w:r w:rsidRPr="00DD644E">
        <w:rPr>
          <w:rFonts w:ascii="Cambria" w:hAnsi="Cambria"/>
          <w:lang w:val="en-GB"/>
        </w:rPr>
        <w:t>By deployment time frame (e.g. experts deployed during June and July)</w:t>
      </w:r>
      <w:r w:rsidR="00860910" w:rsidRPr="00DD644E">
        <w:rPr>
          <w:rFonts w:ascii="Cambria" w:hAnsi="Cambria"/>
          <w:lang w:val="en-GB"/>
        </w:rPr>
        <w:t>;</w:t>
      </w:r>
    </w:p>
    <w:p w14:paraId="79DA7C3A" w14:textId="77777777" w:rsidR="00020CFB" w:rsidRPr="00DD644E" w:rsidRDefault="00020CFB" w:rsidP="00020CFB">
      <w:pPr>
        <w:pStyle w:val="ListParagraph"/>
        <w:numPr>
          <w:ilvl w:val="0"/>
          <w:numId w:val="37"/>
        </w:numPr>
        <w:jc w:val="both"/>
        <w:rPr>
          <w:rFonts w:ascii="Cambria" w:hAnsi="Cambria"/>
          <w:lang w:val="en-GB"/>
        </w:rPr>
      </w:pPr>
      <w:r w:rsidRPr="00DD644E">
        <w:rPr>
          <w:rFonts w:ascii="Cambria" w:hAnsi="Cambria"/>
          <w:lang w:val="en-GB"/>
        </w:rPr>
        <w:t>Combination of criteria above.</w:t>
      </w:r>
    </w:p>
    <w:p w14:paraId="4DDCA49F" w14:textId="12946DD4" w:rsidR="005C7B8C" w:rsidRDefault="00CC6F49" w:rsidP="000B0AD0">
      <w:pPr>
        <w:pStyle w:val="Heading3"/>
        <w:rPr>
          <w:lang w:val="en-GB"/>
        </w:rPr>
      </w:pPr>
      <w:r w:rsidRPr="00CC6F49">
        <w:rPr>
          <w:lang w:val="en-GB"/>
        </w:rPr>
        <w:t>Send end of mission report with other documents to HSW who forward to GOARN</w:t>
      </w:r>
    </w:p>
    <w:p w14:paraId="63460EB8" w14:textId="17E9B794" w:rsidR="00CC6F49" w:rsidRPr="00DD644E" w:rsidRDefault="00CC6F49" w:rsidP="005C7B8C">
      <w:pPr>
        <w:jc w:val="both"/>
        <w:rPr>
          <w:rFonts w:ascii="Cambria" w:hAnsi="Cambria"/>
          <w:lang w:val="en-GB"/>
        </w:rPr>
      </w:pPr>
      <w:r>
        <w:rPr>
          <w:rFonts w:ascii="Cambria" w:hAnsi="Cambria"/>
          <w:lang w:val="en-GB"/>
        </w:rPr>
        <w:t xml:space="preserve">Upon receiving the mission report </w:t>
      </w:r>
      <w:r w:rsidR="009B75D3">
        <w:rPr>
          <w:rFonts w:ascii="Cambria" w:hAnsi="Cambria"/>
          <w:lang w:val="en-GB"/>
        </w:rPr>
        <w:t xml:space="preserve">and performance evaluation </w:t>
      </w:r>
      <w:r>
        <w:rPr>
          <w:rFonts w:ascii="Cambria" w:hAnsi="Cambria"/>
          <w:lang w:val="en-GB"/>
        </w:rPr>
        <w:t xml:space="preserve">GOARN OST should read the document to </w:t>
      </w:r>
      <w:r w:rsidR="009B75D3">
        <w:rPr>
          <w:rFonts w:ascii="Cambria" w:hAnsi="Cambria"/>
          <w:lang w:val="en-GB"/>
        </w:rPr>
        <w:t>identify key issues</w:t>
      </w:r>
      <w:r w:rsidR="004C4C40">
        <w:rPr>
          <w:rFonts w:ascii="Cambria" w:hAnsi="Cambria"/>
          <w:lang w:val="en-GB"/>
        </w:rPr>
        <w:t>/actions</w:t>
      </w:r>
      <w:r w:rsidR="009B75D3">
        <w:rPr>
          <w:rFonts w:ascii="Cambria" w:hAnsi="Cambria"/>
          <w:lang w:val="en-GB"/>
        </w:rPr>
        <w:t>. The mission report should be filed in the shared folder under the relevant operation, then sent to the HQ emergency officer for the operation, the relevant technical lead for the expert deployed and copying relevant GOARN OST. The performance evaluation should also be filed and is not normally shared further unless there are issues.</w:t>
      </w:r>
      <w:r w:rsidR="00A4599E">
        <w:rPr>
          <w:rFonts w:ascii="Cambria" w:hAnsi="Cambria"/>
          <w:lang w:val="en-GB"/>
        </w:rPr>
        <w:t xml:space="preserve"> </w:t>
      </w:r>
      <w:r w:rsidR="00A4599E" w:rsidRPr="00A4599E">
        <w:rPr>
          <w:rFonts w:ascii="Cambria" w:hAnsi="Cambria"/>
          <w:color w:val="0070C0"/>
          <w:lang w:val="en-GB"/>
        </w:rPr>
        <w:t>The mission report should also be added to the individual deployment on the knowledge platform under RESTRICTED classification by clicking the mission report ‘+’ symbol against the deployment.</w:t>
      </w:r>
    </w:p>
    <w:p w14:paraId="6D40CEF6" w14:textId="3D00649E" w:rsidR="00516BCD" w:rsidRDefault="00516BCD" w:rsidP="000B0AD0">
      <w:pPr>
        <w:pStyle w:val="Heading3"/>
        <w:rPr>
          <w:lang w:val="en-GB"/>
        </w:rPr>
      </w:pPr>
      <w:bookmarkStart w:id="62" w:name="_Toc16539020"/>
      <w:r>
        <w:rPr>
          <w:lang w:val="en-GB"/>
        </w:rPr>
        <w:t>R</w:t>
      </w:r>
      <w:r w:rsidR="007D5105">
        <w:rPr>
          <w:lang w:val="en-GB"/>
        </w:rPr>
        <w:t xml:space="preserve">equest for Assistance </w:t>
      </w:r>
      <w:r>
        <w:rPr>
          <w:lang w:val="en-GB"/>
        </w:rPr>
        <w:t>closure</w:t>
      </w:r>
      <w:bookmarkStart w:id="63" w:name="_GoBack"/>
      <w:bookmarkEnd w:id="63"/>
    </w:p>
    <w:p w14:paraId="58930B87" w14:textId="3EA370AB" w:rsidR="00516BCD" w:rsidRPr="000B0AD0" w:rsidRDefault="007D5105" w:rsidP="000B0AD0">
      <w:r w:rsidRPr="000B0AD0">
        <w:rPr>
          <w:rFonts w:ascii="Cambria" w:hAnsi="Cambria"/>
        </w:rPr>
        <w:t xml:space="preserve">An RFA can should be kept open if it </w:t>
      </w:r>
      <w:r>
        <w:rPr>
          <w:rFonts w:ascii="Cambria" w:hAnsi="Cambria"/>
        </w:rPr>
        <w:t xml:space="preserve">remains possible there will be an additional need for experts. When there is no further need for deployments </w:t>
      </w:r>
      <w:r w:rsidR="00FF50A4">
        <w:rPr>
          <w:rFonts w:ascii="Cambria" w:hAnsi="Cambria"/>
        </w:rPr>
        <w:t xml:space="preserve">to avoid partners submitting further candidates </w:t>
      </w:r>
      <w:r>
        <w:rPr>
          <w:rFonts w:ascii="Cambria" w:hAnsi="Cambria"/>
        </w:rPr>
        <w:t xml:space="preserve">the RFA should be closed </w:t>
      </w:r>
      <w:r w:rsidR="007B3B2E">
        <w:rPr>
          <w:rFonts w:ascii="Cambria" w:hAnsi="Cambria"/>
        </w:rPr>
        <w:t xml:space="preserve">on the KP </w:t>
      </w:r>
      <w:r>
        <w:rPr>
          <w:rFonts w:ascii="Cambria" w:hAnsi="Cambria"/>
        </w:rPr>
        <w:t xml:space="preserve">by </w:t>
      </w:r>
      <w:r w:rsidR="007B3B2E">
        <w:rPr>
          <w:rFonts w:ascii="Cambria" w:hAnsi="Cambria"/>
        </w:rPr>
        <w:t xml:space="preserve">going to </w:t>
      </w:r>
      <w:r w:rsidR="007B3B2E" w:rsidRPr="000B0AD0">
        <w:rPr>
          <w:rStyle w:val="KPActionChar"/>
          <w:rFonts w:ascii="Cambria" w:hAnsi="Cambria"/>
        </w:rPr>
        <w:t>admin settings</w:t>
      </w:r>
      <w:r w:rsidR="007B3B2E">
        <w:rPr>
          <w:rFonts w:ascii="Cambria" w:hAnsi="Cambria"/>
        </w:rPr>
        <w:t xml:space="preserve"> then </w:t>
      </w:r>
      <w:r w:rsidR="007B3B2E" w:rsidRPr="000B0AD0">
        <w:rPr>
          <w:rStyle w:val="KPActionChar"/>
          <w:rFonts w:ascii="Cambria" w:hAnsi="Cambria"/>
        </w:rPr>
        <w:t>content</w:t>
      </w:r>
      <w:r w:rsidR="007B3B2E">
        <w:rPr>
          <w:rFonts w:ascii="Cambria" w:hAnsi="Cambria"/>
        </w:rPr>
        <w:t xml:space="preserve"> to search for the relevant operation</w:t>
      </w:r>
      <w:r w:rsidR="00FF50A4">
        <w:rPr>
          <w:rFonts w:ascii="Cambria" w:hAnsi="Cambria"/>
        </w:rPr>
        <w:t>,</w:t>
      </w:r>
      <w:r w:rsidR="007B3B2E">
        <w:rPr>
          <w:rFonts w:ascii="Cambria" w:hAnsi="Cambria"/>
        </w:rPr>
        <w:t xml:space="preserve"> then upon editing there is an option to select </w:t>
      </w:r>
      <w:r w:rsidR="007B3B2E" w:rsidRPr="000B0AD0">
        <w:rPr>
          <w:rStyle w:val="KPActionChar"/>
          <w:rFonts w:ascii="Cambria" w:hAnsi="Cambria"/>
        </w:rPr>
        <w:t>close RFA</w:t>
      </w:r>
      <w:r w:rsidR="007B3B2E" w:rsidRPr="000B0AD0">
        <w:rPr>
          <w:rFonts w:ascii="Cambria" w:hAnsi="Cambria"/>
          <w:color w:val="FFC000"/>
        </w:rPr>
        <w:t xml:space="preserve"> </w:t>
      </w:r>
      <w:r w:rsidR="007B3B2E">
        <w:rPr>
          <w:rFonts w:ascii="Cambria" w:hAnsi="Cambria"/>
        </w:rPr>
        <w:t>at the bottom.</w:t>
      </w:r>
      <w:r w:rsidR="00C241BC">
        <w:rPr>
          <w:rFonts w:ascii="Cambria" w:hAnsi="Cambria"/>
        </w:rPr>
        <w:t xml:space="preserve"> The RFA can be reopened if needed by unselecting </w:t>
      </w:r>
      <w:r w:rsidR="00C241BC" w:rsidRPr="000B0AD0">
        <w:rPr>
          <w:rStyle w:val="KPActionChar"/>
          <w:rFonts w:ascii="Cambria" w:hAnsi="Cambria"/>
        </w:rPr>
        <w:t>close RFA</w:t>
      </w:r>
      <w:r w:rsidR="00C241BC" w:rsidRPr="000B0AD0">
        <w:rPr>
          <w:rFonts w:ascii="Cambria" w:hAnsi="Cambria"/>
        </w:rPr>
        <w:t>.</w:t>
      </w:r>
    </w:p>
    <w:p w14:paraId="24A442CD" w14:textId="665EA955" w:rsidR="005C0EA7" w:rsidRPr="00DD644E" w:rsidRDefault="005C0EA7" w:rsidP="000B0AD0">
      <w:pPr>
        <w:pStyle w:val="Heading3"/>
        <w:rPr>
          <w:lang w:val="en-GB"/>
        </w:rPr>
      </w:pPr>
      <w:r w:rsidRPr="00DD644E">
        <w:rPr>
          <w:lang w:val="en-GB"/>
        </w:rPr>
        <w:t>Operation closure</w:t>
      </w:r>
      <w:bookmarkEnd w:id="62"/>
    </w:p>
    <w:p w14:paraId="4CA3808C" w14:textId="77777777" w:rsidR="005C0EA7" w:rsidRPr="00DD644E" w:rsidRDefault="005C0EA7" w:rsidP="00846BE3">
      <w:pPr>
        <w:jc w:val="both"/>
        <w:rPr>
          <w:rFonts w:ascii="Cambria" w:hAnsi="Cambria"/>
          <w:lang w:val="en-GB"/>
        </w:rPr>
      </w:pPr>
      <w:r w:rsidRPr="00DD644E">
        <w:rPr>
          <w:rFonts w:ascii="Cambria" w:hAnsi="Cambria"/>
          <w:lang w:val="en-GB"/>
        </w:rPr>
        <w:t xml:space="preserve">GOARN OST </w:t>
      </w:r>
      <w:r w:rsidR="00244782" w:rsidRPr="00DD644E">
        <w:rPr>
          <w:rFonts w:ascii="Cambria" w:hAnsi="Cambria"/>
          <w:lang w:val="en-GB"/>
        </w:rPr>
        <w:t>member (</w:t>
      </w:r>
      <w:r w:rsidR="00244782" w:rsidRPr="00DD644E">
        <w:rPr>
          <w:rStyle w:val="KPActionChar"/>
          <w:rFonts w:ascii="Cambria" w:hAnsi="Cambria"/>
        </w:rPr>
        <w:t>GOARN administrator</w:t>
      </w:r>
      <w:r w:rsidR="00244782" w:rsidRPr="00DD644E">
        <w:rPr>
          <w:rFonts w:ascii="Cambria" w:hAnsi="Cambria"/>
          <w:lang w:val="en-GB"/>
        </w:rPr>
        <w:t xml:space="preserve">) </w:t>
      </w:r>
      <w:r w:rsidRPr="00DD644E">
        <w:rPr>
          <w:rFonts w:ascii="Cambria" w:hAnsi="Cambria"/>
          <w:lang w:val="en-GB"/>
        </w:rPr>
        <w:t>will mark operation as closed typically when all activities from GOAR</w:t>
      </w:r>
      <w:r w:rsidR="007B4AD2" w:rsidRPr="00DD644E">
        <w:rPr>
          <w:rFonts w:ascii="Cambria" w:hAnsi="Cambria"/>
          <w:lang w:val="en-GB"/>
        </w:rPr>
        <w:t>N</w:t>
      </w:r>
      <w:r w:rsidRPr="00DD644E">
        <w:rPr>
          <w:rFonts w:ascii="Cambria" w:hAnsi="Cambria"/>
          <w:lang w:val="en-GB"/>
        </w:rPr>
        <w:t xml:space="preserve"> partner </w:t>
      </w:r>
      <w:r w:rsidR="007B4AD2" w:rsidRPr="00DD644E">
        <w:rPr>
          <w:rFonts w:ascii="Cambria" w:hAnsi="Cambria"/>
          <w:lang w:val="en-GB"/>
        </w:rPr>
        <w:t>institutions</w:t>
      </w:r>
      <w:r w:rsidRPr="00DD644E">
        <w:rPr>
          <w:rFonts w:ascii="Cambria" w:hAnsi="Cambria"/>
          <w:lang w:val="en-GB"/>
        </w:rPr>
        <w:t xml:space="preserve"> </w:t>
      </w:r>
      <w:r w:rsidR="00846BE3" w:rsidRPr="00DD644E">
        <w:rPr>
          <w:rFonts w:ascii="Cambria" w:hAnsi="Cambria"/>
          <w:lang w:val="en-GB"/>
        </w:rPr>
        <w:t xml:space="preserve">related to specific operation </w:t>
      </w:r>
      <w:r w:rsidRPr="00DD644E">
        <w:rPr>
          <w:rFonts w:ascii="Cambria" w:hAnsi="Cambria"/>
          <w:lang w:val="en-GB"/>
        </w:rPr>
        <w:t xml:space="preserve">have ended. </w:t>
      </w:r>
      <w:r w:rsidR="00846BE3" w:rsidRPr="00DD644E">
        <w:rPr>
          <w:rFonts w:ascii="Cambria" w:hAnsi="Cambria"/>
          <w:lang w:val="en-GB"/>
        </w:rPr>
        <w:t>M</w:t>
      </w:r>
      <w:r w:rsidRPr="00DD644E">
        <w:rPr>
          <w:rFonts w:ascii="Cambria" w:hAnsi="Cambria"/>
          <w:lang w:val="en-GB"/>
        </w:rPr>
        <w:t xml:space="preserve">ost of the time </w:t>
      </w:r>
      <w:r w:rsidR="00846BE3" w:rsidRPr="00DD644E">
        <w:rPr>
          <w:rFonts w:ascii="Cambria" w:hAnsi="Cambria"/>
          <w:lang w:val="en-GB"/>
        </w:rPr>
        <w:t xml:space="preserve">this </w:t>
      </w:r>
      <w:r w:rsidRPr="00DD644E">
        <w:rPr>
          <w:rFonts w:ascii="Cambria" w:hAnsi="Cambria"/>
          <w:lang w:val="en-GB"/>
        </w:rPr>
        <w:t>coincides with the rec</w:t>
      </w:r>
      <w:r w:rsidR="007B4AD2" w:rsidRPr="00DD644E">
        <w:rPr>
          <w:rFonts w:ascii="Cambria" w:hAnsi="Cambria"/>
          <w:lang w:val="en-GB"/>
        </w:rPr>
        <w:t>eipt</w:t>
      </w:r>
      <w:r w:rsidRPr="00DD644E">
        <w:rPr>
          <w:rFonts w:ascii="Cambria" w:hAnsi="Cambria"/>
          <w:lang w:val="en-GB"/>
        </w:rPr>
        <w:t xml:space="preserve"> of the last mission report</w:t>
      </w:r>
      <w:r w:rsidR="007B4AD2" w:rsidRPr="00DD644E">
        <w:rPr>
          <w:rFonts w:ascii="Cambria" w:hAnsi="Cambria"/>
          <w:lang w:val="en-GB"/>
        </w:rPr>
        <w:t>.</w:t>
      </w:r>
    </w:p>
    <w:p w14:paraId="37875F0A" w14:textId="666AEC2F" w:rsidR="002072C7" w:rsidRDefault="002072C7">
      <w:pPr>
        <w:spacing w:after="200"/>
        <w:rPr>
          <w:rFonts w:ascii="Cambria" w:eastAsiaTheme="majorEastAsia" w:hAnsi="Cambria" w:cstheme="majorBidi"/>
          <w:b/>
          <w:bCs/>
          <w:color w:val="404040" w:themeColor="text1" w:themeTint="BF"/>
          <w:sz w:val="36"/>
          <w:szCs w:val="28"/>
          <w:lang w:val="en-GB"/>
        </w:rPr>
      </w:pPr>
      <w:r>
        <w:rPr>
          <w:lang w:val="en-GB"/>
        </w:rPr>
        <w:br w:type="page"/>
      </w:r>
    </w:p>
    <w:p w14:paraId="337892E8" w14:textId="788CA1FF" w:rsidR="00954FFF" w:rsidRPr="00DD644E" w:rsidRDefault="00443655" w:rsidP="00EE1373">
      <w:pPr>
        <w:pStyle w:val="Heading1"/>
        <w:rPr>
          <w:lang w:val="en-GB"/>
        </w:rPr>
      </w:pPr>
      <w:bookmarkStart w:id="64" w:name="_Toc16539021"/>
      <w:r w:rsidRPr="00DD644E">
        <w:rPr>
          <w:lang w:val="en-GB"/>
        </w:rPr>
        <w:lastRenderedPageBreak/>
        <w:t>ALERT AND RISK ASSESSMENT</w:t>
      </w:r>
      <w:bookmarkEnd w:id="64"/>
    </w:p>
    <w:p w14:paraId="33A8A38D" w14:textId="462FADB2" w:rsidR="006C382A" w:rsidRPr="00DD644E" w:rsidRDefault="006C382A" w:rsidP="00954FFF">
      <w:pPr>
        <w:pStyle w:val="Heading2"/>
        <w:rPr>
          <w:lang w:val="en-GB"/>
        </w:rPr>
      </w:pPr>
      <w:bookmarkStart w:id="65" w:name="_Toc16539022"/>
      <w:r w:rsidRPr="00DD644E">
        <w:rPr>
          <w:lang w:val="en-GB"/>
        </w:rPr>
        <w:t>GOARN Weekly Op</w:t>
      </w:r>
      <w:r w:rsidR="006E381F" w:rsidRPr="00DD644E">
        <w:rPr>
          <w:lang w:val="en-GB"/>
        </w:rPr>
        <w:t>erational</w:t>
      </w:r>
      <w:r w:rsidRPr="00DD644E">
        <w:rPr>
          <w:lang w:val="en-GB"/>
        </w:rPr>
        <w:t xml:space="preserve"> </w:t>
      </w:r>
      <w:r w:rsidR="007F03BF" w:rsidRPr="00DD644E">
        <w:rPr>
          <w:lang w:val="en-GB"/>
        </w:rPr>
        <w:t>Call</w:t>
      </w:r>
      <w:bookmarkEnd w:id="65"/>
    </w:p>
    <w:p w14:paraId="2CB934E2" w14:textId="49BAA8D2" w:rsidR="006C382A" w:rsidRPr="00DD644E" w:rsidRDefault="006C382A" w:rsidP="006E381F">
      <w:pPr>
        <w:jc w:val="both"/>
        <w:rPr>
          <w:rFonts w:ascii="Cambria" w:hAnsi="Cambria"/>
          <w:lang w:val="en-GB"/>
        </w:rPr>
      </w:pPr>
      <w:r w:rsidRPr="00DD644E">
        <w:rPr>
          <w:rFonts w:ascii="Cambria" w:hAnsi="Cambria"/>
          <w:lang w:val="en-GB"/>
        </w:rPr>
        <w:t xml:space="preserve">GOARN Weekly </w:t>
      </w:r>
      <w:r w:rsidR="006E381F" w:rsidRPr="00DD644E">
        <w:rPr>
          <w:rFonts w:ascii="Cambria" w:hAnsi="Cambria"/>
          <w:lang w:val="en-GB"/>
        </w:rPr>
        <w:t xml:space="preserve">Operational </w:t>
      </w:r>
      <w:r w:rsidRPr="00DD644E">
        <w:rPr>
          <w:rFonts w:ascii="Cambria" w:hAnsi="Cambria"/>
          <w:lang w:val="en-GB"/>
        </w:rPr>
        <w:t xml:space="preserve">calls have been instituted on 26 January </w:t>
      </w:r>
      <w:r w:rsidR="00A24215" w:rsidRPr="00DD644E">
        <w:rPr>
          <w:rFonts w:ascii="Cambria" w:hAnsi="Cambria"/>
          <w:lang w:val="en-GB"/>
        </w:rPr>
        <w:t>2017</w:t>
      </w:r>
      <w:r w:rsidRPr="00DD644E">
        <w:rPr>
          <w:rFonts w:ascii="Cambria" w:hAnsi="Cambria"/>
          <w:lang w:val="en-GB"/>
        </w:rPr>
        <w:t xml:space="preserve"> and have been running since then on regular basis. Typically</w:t>
      </w:r>
      <w:r w:rsidR="008626DA" w:rsidRPr="00DD644E">
        <w:rPr>
          <w:rFonts w:ascii="Cambria" w:hAnsi="Cambria"/>
          <w:lang w:val="en-GB"/>
        </w:rPr>
        <w:t>,</w:t>
      </w:r>
      <w:r w:rsidRPr="00DD644E">
        <w:rPr>
          <w:rFonts w:ascii="Cambria" w:hAnsi="Cambria"/>
          <w:lang w:val="en-GB"/>
        </w:rPr>
        <w:t xml:space="preserve"> GOARN weekly ops calls take place on Thursdays, at 14:00 Geneva time.</w:t>
      </w:r>
    </w:p>
    <w:p w14:paraId="582E9FD6" w14:textId="77777777" w:rsidR="006C382A" w:rsidRPr="00DD644E" w:rsidRDefault="006C382A" w:rsidP="006C382A">
      <w:pPr>
        <w:rPr>
          <w:rFonts w:ascii="Cambria" w:hAnsi="Cambria"/>
          <w:lang w:val="en-GB"/>
        </w:rPr>
      </w:pPr>
    </w:p>
    <w:p w14:paraId="0FB6B780" w14:textId="77777777" w:rsidR="006C382A" w:rsidRPr="00DD644E" w:rsidRDefault="006C382A" w:rsidP="006C382A">
      <w:pPr>
        <w:rPr>
          <w:rFonts w:ascii="Cambria" w:hAnsi="Cambria"/>
          <w:lang w:val="en-GB"/>
        </w:rPr>
      </w:pPr>
      <w:r w:rsidRPr="00DD644E">
        <w:rPr>
          <w:rFonts w:ascii="Cambria" w:hAnsi="Cambria"/>
          <w:lang w:val="en-GB"/>
        </w:rPr>
        <w:t xml:space="preserve">The process to prepare </w:t>
      </w:r>
      <w:r w:rsidR="004358DD" w:rsidRPr="00DD644E">
        <w:rPr>
          <w:rFonts w:ascii="Cambria" w:hAnsi="Cambria"/>
          <w:lang w:val="en-GB"/>
        </w:rPr>
        <w:t xml:space="preserve">and conduct </w:t>
      </w:r>
      <w:r w:rsidRPr="00DD644E">
        <w:rPr>
          <w:rFonts w:ascii="Cambria" w:hAnsi="Cambria"/>
          <w:lang w:val="en-GB"/>
        </w:rPr>
        <w:t>weekly ops calls consists of the following main steps</w:t>
      </w:r>
      <w:r w:rsidR="006E381F" w:rsidRPr="00DD644E">
        <w:rPr>
          <w:rFonts w:ascii="Cambria" w:hAnsi="Cambria"/>
          <w:lang w:val="en-GB"/>
        </w:rPr>
        <w:t>:</w:t>
      </w:r>
    </w:p>
    <w:p w14:paraId="6FAA6C69" w14:textId="5B2311B8" w:rsidR="006C382A" w:rsidRPr="00DD644E" w:rsidRDefault="007F03BF" w:rsidP="000B0AD0">
      <w:pPr>
        <w:pStyle w:val="Heading3"/>
        <w:rPr>
          <w:lang w:val="en-GB"/>
        </w:rPr>
      </w:pPr>
      <w:r w:rsidRPr="00DD644E">
        <w:rPr>
          <w:lang w:val="en-GB"/>
        </w:rPr>
        <w:t>Quickstep table</w:t>
      </w:r>
    </w:p>
    <w:tbl>
      <w:tblPr>
        <w:tblStyle w:val="TableGrid"/>
        <w:tblW w:w="9805" w:type="dxa"/>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Look w:val="04A0" w:firstRow="1" w:lastRow="0" w:firstColumn="1" w:lastColumn="0" w:noHBand="0" w:noVBand="1"/>
      </w:tblPr>
      <w:tblGrid>
        <w:gridCol w:w="659"/>
        <w:gridCol w:w="806"/>
        <w:gridCol w:w="176"/>
        <w:gridCol w:w="1330"/>
        <w:gridCol w:w="178"/>
        <w:gridCol w:w="2465"/>
        <w:gridCol w:w="176"/>
        <w:gridCol w:w="767"/>
        <w:gridCol w:w="1454"/>
        <w:gridCol w:w="1794"/>
      </w:tblGrid>
      <w:tr w:rsidR="006C382A" w:rsidRPr="00EB6D0E" w14:paraId="36D7E111" w14:textId="77777777" w:rsidTr="000B0AD0">
        <w:trPr>
          <w:trHeight w:val="510"/>
        </w:trPr>
        <w:tc>
          <w:tcPr>
            <w:tcW w:w="626" w:type="dxa"/>
            <w:tcBorders>
              <w:top w:val="single" w:sz="4" w:space="0" w:color="808080" w:themeColor="background1" w:themeShade="80"/>
              <w:left w:val="single" w:sz="4" w:space="0" w:color="808080" w:themeColor="background1" w:themeShade="80"/>
              <w:bottom w:val="single" w:sz="4" w:space="0" w:color="7F7F7F" w:themeColor="text1" w:themeTint="80"/>
              <w:right w:val="single" w:sz="4" w:space="0" w:color="808080" w:themeColor="background1" w:themeShade="80"/>
            </w:tcBorders>
            <w:shd w:val="clear" w:color="auto" w:fill="BFBFBF" w:themeFill="background1" w:themeFillShade="BF"/>
            <w:vAlign w:val="center"/>
          </w:tcPr>
          <w:p w14:paraId="780DD9D9" w14:textId="77777777" w:rsidR="006C382A" w:rsidRPr="00DD644E" w:rsidRDefault="006C382A" w:rsidP="00123DDF">
            <w:pPr>
              <w:rPr>
                <w:rFonts w:ascii="Cambria" w:hAnsi="Cambria"/>
                <w:b/>
                <w:bCs/>
                <w:lang w:val="en-GB"/>
              </w:rPr>
            </w:pPr>
            <w:r w:rsidRPr="00DD644E">
              <w:rPr>
                <w:rFonts w:ascii="Cambria" w:hAnsi="Cambria"/>
                <w:b/>
                <w:bCs/>
                <w:lang w:val="en-GB"/>
              </w:rPr>
              <w:t>Step</w:t>
            </w:r>
          </w:p>
        </w:tc>
        <w:tc>
          <w:tcPr>
            <w:tcW w:w="5939" w:type="dxa"/>
            <w:gridSpan w:val="7"/>
            <w:tcBorders>
              <w:top w:val="single" w:sz="4" w:space="0" w:color="808080" w:themeColor="background1" w:themeShade="80"/>
              <w:left w:val="single" w:sz="4" w:space="0" w:color="808080" w:themeColor="background1" w:themeShade="80"/>
              <w:bottom w:val="single" w:sz="4" w:space="0" w:color="7F7F7F" w:themeColor="text1" w:themeTint="80"/>
              <w:right w:val="single" w:sz="4" w:space="0" w:color="808080" w:themeColor="background1" w:themeShade="80"/>
            </w:tcBorders>
            <w:shd w:val="clear" w:color="auto" w:fill="BFBFBF" w:themeFill="background1" w:themeFillShade="BF"/>
            <w:vAlign w:val="center"/>
          </w:tcPr>
          <w:p w14:paraId="466B54A4" w14:textId="77777777" w:rsidR="006C382A" w:rsidRPr="00DD644E" w:rsidRDefault="006C382A" w:rsidP="00123DDF">
            <w:pPr>
              <w:rPr>
                <w:rFonts w:ascii="Cambria" w:hAnsi="Cambria"/>
                <w:b/>
                <w:bCs/>
                <w:lang w:val="en-GB"/>
              </w:rPr>
            </w:pPr>
            <w:r w:rsidRPr="00DD644E">
              <w:rPr>
                <w:rFonts w:ascii="Cambria" w:hAnsi="Cambria"/>
                <w:b/>
                <w:bCs/>
                <w:lang w:val="en-GB"/>
              </w:rPr>
              <w:t>Name</w:t>
            </w:r>
          </w:p>
        </w:tc>
        <w:tc>
          <w:tcPr>
            <w:tcW w:w="1440" w:type="dxa"/>
            <w:tcBorders>
              <w:top w:val="single" w:sz="4" w:space="0" w:color="808080" w:themeColor="background1" w:themeShade="80"/>
              <w:left w:val="single" w:sz="4" w:space="0" w:color="808080" w:themeColor="background1" w:themeShade="80"/>
              <w:bottom w:val="single" w:sz="4" w:space="0" w:color="7F7F7F" w:themeColor="text1" w:themeTint="80"/>
              <w:right w:val="single" w:sz="4" w:space="0" w:color="808080" w:themeColor="background1" w:themeShade="80"/>
            </w:tcBorders>
            <w:shd w:val="clear" w:color="auto" w:fill="BFBFBF" w:themeFill="background1" w:themeFillShade="BF"/>
            <w:vAlign w:val="center"/>
          </w:tcPr>
          <w:p w14:paraId="1E9AE655" w14:textId="77777777" w:rsidR="006C382A" w:rsidRPr="00DD644E" w:rsidRDefault="006C382A" w:rsidP="00123DDF">
            <w:pPr>
              <w:rPr>
                <w:rFonts w:ascii="Cambria" w:hAnsi="Cambria"/>
                <w:b/>
                <w:bCs/>
                <w:lang w:val="en-GB"/>
              </w:rPr>
            </w:pPr>
            <w:r w:rsidRPr="00DD644E">
              <w:rPr>
                <w:rFonts w:ascii="Cambria" w:hAnsi="Cambria"/>
                <w:b/>
                <w:bCs/>
                <w:lang w:val="en-GB"/>
              </w:rPr>
              <w:t>Responsible</w:t>
            </w:r>
          </w:p>
        </w:tc>
        <w:tc>
          <w:tcPr>
            <w:tcW w:w="1800" w:type="dxa"/>
            <w:tcBorders>
              <w:top w:val="single" w:sz="4" w:space="0" w:color="808080" w:themeColor="background1" w:themeShade="80"/>
              <w:left w:val="single" w:sz="4" w:space="0" w:color="808080" w:themeColor="background1" w:themeShade="80"/>
              <w:bottom w:val="single" w:sz="4" w:space="0" w:color="7F7F7F" w:themeColor="text1" w:themeTint="80"/>
              <w:right w:val="single" w:sz="4" w:space="0" w:color="808080" w:themeColor="background1" w:themeShade="80"/>
            </w:tcBorders>
            <w:shd w:val="clear" w:color="auto" w:fill="BFBFBF" w:themeFill="background1" w:themeFillShade="BF"/>
            <w:vAlign w:val="center"/>
          </w:tcPr>
          <w:p w14:paraId="3782FAAF" w14:textId="77777777" w:rsidR="006C382A" w:rsidRPr="00DD644E" w:rsidRDefault="006C382A" w:rsidP="00123DDF">
            <w:pPr>
              <w:rPr>
                <w:rFonts w:ascii="Cambria" w:hAnsi="Cambria"/>
                <w:b/>
                <w:bCs/>
                <w:lang w:val="en-GB"/>
              </w:rPr>
            </w:pPr>
            <w:r w:rsidRPr="00DD644E">
              <w:rPr>
                <w:rFonts w:ascii="Cambria" w:hAnsi="Cambria"/>
                <w:b/>
                <w:bCs/>
                <w:lang w:val="en-GB"/>
              </w:rPr>
              <w:t>Consult</w:t>
            </w:r>
          </w:p>
        </w:tc>
      </w:tr>
      <w:tr w:rsidR="006C382A" w:rsidRPr="00EB6D0E" w14:paraId="20960791" w14:textId="77777777" w:rsidTr="000B0AD0">
        <w:trPr>
          <w:trHeight w:val="567"/>
        </w:trPr>
        <w:tc>
          <w:tcPr>
            <w:tcW w:w="626" w:type="dxa"/>
            <w:tcBorders>
              <w:top w:val="single" w:sz="4" w:space="0" w:color="7F7F7F" w:themeColor="text1" w:themeTint="80"/>
              <w:bottom w:val="single" w:sz="4" w:space="0" w:color="7F7F7F" w:themeColor="text1" w:themeTint="80"/>
            </w:tcBorders>
            <w:shd w:val="clear" w:color="auto" w:fill="FA840E"/>
            <w:vAlign w:val="center"/>
          </w:tcPr>
          <w:p w14:paraId="12E22CAF" w14:textId="77777777" w:rsidR="006C382A" w:rsidRPr="00DD644E" w:rsidRDefault="006C382A" w:rsidP="00123DDF">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1</w:t>
            </w:r>
          </w:p>
        </w:tc>
        <w:tc>
          <w:tcPr>
            <w:tcW w:w="5939" w:type="dxa"/>
            <w:gridSpan w:val="7"/>
            <w:tcBorders>
              <w:top w:val="single" w:sz="4" w:space="0" w:color="7F7F7F" w:themeColor="text1" w:themeTint="80"/>
            </w:tcBorders>
            <w:vAlign w:val="center"/>
          </w:tcPr>
          <w:p w14:paraId="09D8F172" w14:textId="77777777" w:rsidR="006C382A" w:rsidRPr="00DD644E" w:rsidRDefault="006C382A" w:rsidP="00123DDF">
            <w:pPr>
              <w:rPr>
                <w:rFonts w:ascii="Cambria" w:hAnsi="Cambria"/>
                <w:lang w:val="en-GB"/>
              </w:rPr>
            </w:pPr>
            <w:r w:rsidRPr="00DD644E">
              <w:rPr>
                <w:rFonts w:ascii="Cambria" w:hAnsi="Cambria"/>
                <w:lang w:val="en-GB"/>
              </w:rPr>
              <w:t>Define agenda based on the incoming signals and current situation</w:t>
            </w:r>
          </w:p>
        </w:tc>
        <w:tc>
          <w:tcPr>
            <w:tcW w:w="1440" w:type="dxa"/>
            <w:tcBorders>
              <w:top w:val="single" w:sz="4" w:space="0" w:color="7F7F7F" w:themeColor="text1" w:themeTint="80"/>
            </w:tcBorders>
            <w:vAlign w:val="center"/>
          </w:tcPr>
          <w:p w14:paraId="62B35AE9" w14:textId="77777777" w:rsidR="006C382A" w:rsidRPr="00DD644E" w:rsidRDefault="006C382A" w:rsidP="00123DDF">
            <w:pPr>
              <w:rPr>
                <w:rFonts w:ascii="Cambria" w:hAnsi="Cambria"/>
                <w:lang w:val="en-GB"/>
              </w:rPr>
            </w:pPr>
            <w:r w:rsidRPr="00DD644E">
              <w:rPr>
                <w:rFonts w:ascii="Cambria" w:hAnsi="Cambria"/>
                <w:lang w:val="en-GB"/>
              </w:rPr>
              <w:t>GOARN OST</w:t>
            </w:r>
          </w:p>
        </w:tc>
        <w:tc>
          <w:tcPr>
            <w:tcW w:w="1800" w:type="dxa"/>
            <w:tcBorders>
              <w:top w:val="single" w:sz="4" w:space="0" w:color="7F7F7F" w:themeColor="text1" w:themeTint="80"/>
            </w:tcBorders>
            <w:vAlign w:val="center"/>
          </w:tcPr>
          <w:p w14:paraId="15B374D7" w14:textId="29F57A27" w:rsidR="006C382A" w:rsidRPr="00DD644E" w:rsidRDefault="006C382A" w:rsidP="00123DDF">
            <w:pPr>
              <w:rPr>
                <w:rFonts w:ascii="Cambria" w:hAnsi="Cambria"/>
                <w:lang w:val="en-GB"/>
              </w:rPr>
            </w:pPr>
            <w:r w:rsidRPr="00DD644E">
              <w:rPr>
                <w:rFonts w:ascii="Cambria" w:hAnsi="Cambria"/>
                <w:lang w:val="en-GB"/>
              </w:rPr>
              <w:t>DVA, RO</w:t>
            </w:r>
            <w:r w:rsidR="007B1BAC" w:rsidRPr="00DD644E">
              <w:rPr>
                <w:rFonts w:ascii="Cambria" w:hAnsi="Cambria"/>
                <w:lang w:val="en-GB"/>
              </w:rPr>
              <w:t>, CO</w:t>
            </w:r>
            <w:r w:rsidR="0050128F" w:rsidRPr="00DD644E">
              <w:rPr>
                <w:rFonts w:ascii="Cambria" w:hAnsi="Cambria"/>
                <w:lang w:val="en-GB"/>
              </w:rPr>
              <w:t>, technical teams</w:t>
            </w:r>
          </w:p>
        </w:tc>
      </w:tr>
      <w:tr w:rsidR="006C382A" w:rsidRPr="00EB6D0E" w14:paraId="6541D6F4" w14:textId="77777777" w:rsidTr="000B0AD0">
        <w:trPr>
          <w:trHeight w:val="567"/>
        </w:trPr>
        <w:tc>
          <w:tcPr>
            <w:tcW w:w="626" w:type="dxa"/>
            <w:shd w:val="clear" w:color="auto" w:fill="FA840E"/>
            <w:vAlign w:val="center"/>
          </w:tcPr>
          <w:p w14:paraId="36AD06A4" w14:textId="77777777" w:rsidR="006C382A" w:rsidRPr="00DD644E" w:rsidRDefault="006C382A" w:rsidP="00123DDF">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2</w:t>
            </w:r>
          </w:p>
        </w:tc>
        <w:tc>
          <w:tcPr>
            <w:tcW w:w="5939" w:type="dxa"/>
            <w:gridSpan w:val="7"/>
            <w:vAlign w:val="center"/>
          </w:tcPr>
          <w:p w14:paraId="26E48790" w14:textId="77777777" w:rsidR="006C382A" w:rsidRPr="00DD644E" w:rsidRDefault="006C382A" w:rsidP="00123DDF">
            <w:pPr>
              <w:rPr>
                <w:rFonts w:ascii="Cambria" w:hAnsi="Cambria"/>
                <w:lang w:val="en-GB"/>
              </w:rPr>
            </w:pPr>
            <w:r w:rsidRPr="00DD644E">
              <w:rPr>
                <w:rFonts w:ascii="Cambria" w:hAnsi="Cambria"/>
                <w:lang w:val="en-GB"/>
              </w:rPr>
              <w:t>Send out meeting invitation to participants</w:t>
            </w:r>
            <w:r w:rsidR="0047102F" w:rsidRPr="00DD644E">
              <w:rPr>
                <w:rFonts w:ascii="Cambria" w:hAnsi="Cambria"/>
                <w:lang w:val="en-GB"/>
              </w:rPr>
              <w:t xml:space="preserve"> including agenda</w:t>
            </w:r>
            <w:r w:rsidR="00457D3E" w:rsidRPr="00DD644E">
              <w:rPr>
                <w:rFonts w:ascii="Cambria" w:hAnsi="Cambria"/>
                <w:lang w:val="en-GB"/>
              </w:rPr>
              <w:t xml:space="preserve"> (minimum 2 days before the call)</w:t>
            </w:r>
          </w:p>
        </w:tc>
        <w:tc>
          <w:tcPr>
            <w:tcW w:w="1440" w:type="dxa"/>
            <w:vAlign w:val="center"/>
          </w:tcPr>
          <w:p w14:paraId="28316BD1" w14:textId="77777777" w:rsidR="006C382A" w:rsidRPr="00DD644E" w:rsidRDefault="006C382A" w:rsidP="00123DDF">
            <w:pPr>
              <w:rPr>
                <w:rFonts w:ascii="Cambria" w:hAnsi="Cambria"/>
                <w:lang w:val="en-GB"/>
              </w:rPr>
            </w:pPr>
            <w:r w:rsidRPr="00DD644E">
              <w:rPr>
                <w:rFonts w:ascii="Cambria" w:hAnsi="Cambria"/>
                <w:lang w:val="en-GB"/>
              </w:rPr>
              <w:t>GOARN OST</w:t>
            </w:r>
          </w:p>
        </w:tc>
        <w:tc>
          <w:tcPr>
            <w:tcW w:w="1800" w:type="dxa"/>
            <w:vAlign w:val="center"/>
          </w:tcPr>
          <w:p w14:paraId="0B01F5DD" w14:textId="77777777" w:rsidR="006C382A" w:rsidRPr="00DD644E" w:rsidRDefault="006C382A" w:rsidP="00123DDF">
            <w:pPr>
              <w:rPr>
                <w:rFonts w:ascii="Cambria" w:hAnsi="Cambria"/>
                <w:lang w:val="en-GB"/>
              </w:rPr>
            </w:pPr>
            <w:r w:rsidRPr="00DD644E">
              <w:rPr>
                <w:rFonts w:ascii="Cambria" w:hAnsi="Cambria"/>
                <w:lang w:val="en-GB"/>
              </w:rPr>
              <w:t>-</w:t>
            </w:r>
          </w:p>
        </w:tc>
      </w:tr>
      <w:tr w:rsidR="004358DD" w:rsidRPr="00EB6D0E" w14:paraId="0BFBEA4C" w14:textId="77777777" w:rsidTr="000B0AD0">
        <w:trPr>
          <w:trHeight w:val="567"/>
        </w:trPr>
        <w:tc>
          <w:tcPr>
            <w:tcW w:w="626" w:type="dxa"/>
            <w:shd w:val="clear" w:color="auto" w:fill="FA840E"/>
            <w:vAlign w:val="center"/>
          </w:tcPr>
          <w:p w14:paraId="29E04D45" w14:textId="77777777" w:rsidR="004358DD" w:rsidRPr="00DD644E" w:rsidRDefault="004358DD" w:rsidP="00123DDF">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3</w:t>
            </w:r>
          </w:p>
        </w:tc>
        <w:tc>
          <w:tcPr>
            <w:tcW w:w="5939" w:type="dxa"/>
            <w:gridSpan w:val="7"/>
            <w:vAlign w:val="center"/>
          </w:tcPr>
          <w:p w14:paraId="1D0128DC" w14:textId="77777777" w:rsidR="004358DD" w:rsidRPr="00DD644E" w:rsidRDefault="004358DD" w:rsidP="00123DDF">
            <w:pPr>
              <w:rPr>
                <w:rFonts w:ascii="Cambria" w:hAnsi="Cambria"/>
                <w:lang w:val="en-GB"/>
              </w:rPr>
            </w:pPr>
            <w:r w:rsidRPr="00DD644E">
              <w:rPr>
                <w:rFonts w:ascii="Cambria" w:hAnsi="Cambria"/>
                <w:lang w:val="en-GB"/>
              </w:rPr>
              <w:t>Assign presenters and collect presentation materials</w:t>
            </w:r>
          </w:p>
        </w:tc>
        <w:tc>
          <w:tcPr>
            <w:tcW w:w="1440" w:type="dxa"/>
            <w:vAlign w:val="center"/>
          </w:tcPr>
          <w:p w14:paraId="50893CC3" w14:textId="77777777" w:rsidR="004358DD" w:rsidRPr="00DD644E" w:rsidRDefault="004358DD" w:rsidP="0047102F">
            <w:pPr>
              <w:rPr>
                <w:rFonts w:ascii="Cambria" w:hAnsi="Cambria"/>
                <w:lang w:val="en-GB"/>
              </w:rPr>
            </w:pPr>
            <w:r w:rsidRPr="00DD644E">
              <w:rPr>
                <w:rFonts w:ascii="Cambria" w:hAnsi="Cambria"/>
                <w:lang w:val="en-GB"/>
              </w:rPr>
              <w:t>GOARN OST</w:t>
            </w:r>
          </w:p>
        </w:tc>
        <w:tc>
          <w:tcPr>
            <w:tcW w:w="1800" w:type="dxa"/>
            <w:vAlign w:val="center"/>
          </w:tcPr>
          <w:p w14:paraId="3BECF190" w14:textId="2E4126F9" w:rsidR="004358DD" w:rsidRPr="00DD644E" w:rsidRDefault="004358DD" w:rsidP="00123DDF">
            <w:pPr>
              <w:rPr>
                <w:rFonts w:ascii="Cambria" w:hAnsi="Cambria"/>
                <w:lang w:val="en-GB"/>
              </w:rPr>
            </w:pPr>
            <w:r w:rsidRPr="00DD644E">
              <w:rPr>
                <w:rFonts w:ascii="Cambria" w:hAnsi="Cambria"/>
                <w:lang w:val="en-GB"/>
              </w:rPr>
              <w:t>DVA, RO, CO</w:t>
            </w:r>
            <w:r w:rsidR="0050128F" w:rsidRPr="00DD644E">
              <w:rPr>
                <w:rFonts w:ascii="Cambria" w:hAnsi="Cambria"/>
                <w:lang w:val="en-GB"/>
              </w:rPr>
              <w:t>, technical teams</w:t>
            </w:r>
          </w:p>
        </w:tc>
      </w:tr>
      <w:tr w:rsidR="006C382A" w:rsidRPr="00EB6D0E" w14:paraId="7BB55C8B" w14:textId="77777777" w:rsidTr="000B0AD0">
        <w:trPr>
          <w:trHeight w:val="567"/>
        </w:trPr>
        <w:tc>
          <w:tcPr>
            <w:tcW w:w="626" w:type="dxa"/>
            <w:shd w:val="clear" w:color="auto" w:fill="FA840E"/>
            <w:vAlign w:val="center"/>
          </w:tcPr>
          <w:p w14:paraId="5A5815F0" w14:textId="77777777" w:rsidR="006C382A" w:rsidRPr="00DD644E" w:rsidRDefault="004358DD" w:rsidP="004358DD">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4</w:t>
            </w:r>
          </w:p>
        </w:tc>
        <w:tc>
          <w:tcPr>
            <w:tcW w:w="5939" w:type="dxa"/>
            <w:gridSpan w:val="7"/>
            <w:vAlign w:val="center"/>
          </w:tcPr>
          <w:p w14:paraId="004E781A" w14:textId="77777777" w:rsidR="006C382A" w:rsidRPr="00DD644E" w:rsidRDefault="006C382A" w:rsidP="00123DDF">
            <w:pPr>
              <w:rPr>
                <w:rFonts w:ascii="Cambria" w:hAnsi="Cambria"/>
                <w:lang w:val="en-GB"/>
              </w:rPr>
            </w:pPr>
            <w:r w:rsidRPr="00DD644E">
              <w:rPr>
                <w:rFonts w:ascii="Cambria" w:hAnsi="Cambria"/>
                <w:lang w:val="en-GB"/>
              </w:rPr>
              <w:t>Conduct the call</w:t>
            </w:r>
          </w:p>
        </w:tc>
        <w:tc>
          <w:tcPr>
            <w:tcW w:w="1440" w:type="dxa"/>
            <w:vAlign w:val="center"/>
          </w:tcPr>
          <w:p w14:paraId="5D621DBD" w14:textId="77777777" w:rsidR="006C382A" w:rsidRPr="00DD644E" w:rsidRDefault="0047102F" w:rsidP="0047102F">
            <w:pPr>
              <w:rPr>
                <w:rFonts w:ascii="Cambria" w:hAnsi="Cambria"/>
                <w:lang w:val="en-GB"/>
              </w:rPr>
            </w:pPr>
            <w:r w:rsidRPr="00DD644E">
              <w:rPr>
                <w:rFonts w:ascii="Cambria" w:hAnsi="Cambria"/>
                <w:lang w:val="en-GB"/>
              </w:rPr>
              <w:t>GOARN OST</w:t>
            </w:r>
          </w:p>
        </w:tc>
        <w:tc>
          <w:tcPr>
            <w:tcW w:w="1800" w:type="dxa"/>
            <w:vAlign w:val="center"/>
          </w:tcPr>
          <w:p w14:paraId="181BC085" w14:textId="77777777" w:rsidR="006C382A" w:rsidRPr="00DD644E" w:rsidRDefault="004358DD" w:rsidP="00123DDF">
            <w:pPr>
              <w:rPr>
                <w:rFonts w:ascii="Cambria" w:hAnsi="Cambria"/>
                <w:lang w:val="en-GB"/>
              </w:rPr>
            </w:pPr>
            <w:r w:rsidRPr="00DD644E">
              <w:rPr>
                <w:rFonts w:ascii="Cambria" w:hAnsi="Cambria"/>
                <w:lang w:val="en-GB"/>
              </w:rPr>
              <w:t>-</w:t>
            </w:r>
          </w:p>
        </w:tc>
      </w:tr>
      <w:tr w:rsidR="006C382A" w:rsidRPr="00EB6D0E" w14:paraId="3D62B061" w14:textId="77777777" w:rsidTr="000B0AD0">
        <w:trPr>
          <w:trHeight w:val="567"/>
        </w:trPr>
        <w:tc>
          <w:tcPr>
            <w:tcW w:w="626" w:type="dxa"/>
            <w:shd w:val="clear" w:color="auto" w:fill="FA840E"/>
            <w:vAlign w:val="center"/>
          </w:tcPr>
          <w:p w14:paraId="77AC4378" w14:textId="77777777" w:rsidR="006C382A" w:rsidRPr="00DD644E" w:rsidRDefault="004358DD" w:rsidP="004358DD">
            <w:pPr>
              <w:jc w:val="center"/>
              <w:rPr>
                <w:rFonts w:ascii="Cambria" w:hAnsi="Cambria"/>
                <w:b/>
                <w:bCs/>
                <w:color w:val="FFFFFF" w:themeColor="background1"/>
                <w:sz w:val="24"/>
                <w:szCs w:val="24"/>
                <w:lang w:val="en-GB"/>
              </w:rPr>
            </w:pPr>
            <w:r w:rsidRPr="00DD644E">
              <w:rPr>
                <w:rFonts w:ascii="Cambria" w:hAnsi="Cambria"/>
                <w:b/>
                <w:bCs/>
                <w:color w:val="FFFFFF" w:themeColor="background1"/>
                <w:sz w:val="24"/>
                <w:szCs w:val="24"/>
                <w:lang w:val="en-GB"/>
              </w:rPr>
              <w:t>5</w:t>
            </w:r>
          </w:p>
        </w:tc>
        <w:tc>
          <w:tcPr>
            <w:tcW w:w="5939" w:type="dxa"/>
            <w:gridSpan w:val="7"/>
            <w:vAlign w:val="center"/>
          </w:tcPr>
          <w:p w14:paraId="26A53FEA" w14:textId="77777777" w:rsidR="006C382A" w:rsidRPr="00DD644E" w:rsidRDefault="006E381F" w:rsidP="006E381F">
            <w:pPr>
              <w:rPr>
                <w:rFonts w:ascii="Cambria" w:hAnsi="Cambria"/>
                <w:lang w:val="en-GB"/>
              </w:rPr>
            </w:pPr>
            <w:r w:rsidRPr="00DD644E">
              <w:rPr>
                <w:rFonts w:ascii="Cambria" w:hAnsi="Cambria"/>
                <w:lang w:val="en-GB"/>
              </w:rPr>
              <w:t xml:space="preserve">Post-call activities, including </w:t>
            </w:r>
            <w:r w:rsidR="006C382A" w:rsidRPr="00DD644E">
              <w:rPr>
                <w:rFonts w:ascii="Cambria" w:hAnsi="Cambria"/>
                <w:lang w:val="en-GB"/>
              </w:rPr>
              <w:t>minutes of the call</w:t>
            </w:r>
          </w:p>
        </w:tc>
        <w:tc>
          <w:tcPr>
            <w:tcW w:w="1440" w:type="dxa"/>
            <w:vAlign w:val="center"/>
          </w:tcPr>
          <w:p w14:paraId="2C91CE73" w14:textId="77777777" w:rsidR="006C382A" w:rsidRPr="00DD644E" w:rsidRDefault="006C382A" w:rsidP="00123DDF">
            <w:pPr>
              <w:rPr>
                <w:rFonts w:ascii="Cambria" w:hAnsi="Cambria"/>
                <w:lang w:val="en-GB"/>
              </w:rPr>
            </w:pPr>
            <w:r w:rsidRPr="00DD644E">
              <w:rPr>
                <w:rFonts w:ascii="Cambria" w:hAnsi="Cambria"/>
                <w:lang w:val="en-GB"/>
              </w:rPr>
              <w:t>GOARN OST</w:t>
            </w:r>
          </w:p>
        </w:tc>
        <w:tc>
          <w:tcPr>
            <w:tcW w:w="1800" w:type="dxa"/>
            <w:vAlign w:val="center"/>
          </w:tcPr>
          <w:p w14:paraId="70A9CE77" w14:textId="77777777" w:rsidR="006C382A" w:rsidRPr="00DD644E" w:rsidRDefault="006C382A" w:rsidP="00123DDF">
            <w:pPr>
              <w:rPr>
                <w:rFonts w:ascii="Cambria" w:hAnsi="Cambria"/>
                <w:lang w:val="en-GB"/>
              </w:rPr>
            </w:pPr>
            <w:r w:rsidRPr="00DD644E">
              <w:rPr>
                <w:rFonts w:ascii="Cambria" w:hAnsi="Cambria"/>
                <w:lang w:val="en-GB"/>
              </w:rPr>
              <w:t>Participants</w:t>
            </w:r>
          </w:p>
        </w:tc>
      </w:tr>
      <w:tr w:rsidR="000035EC" w:rsidRPr="00EB6D0E" w14:paraId="617769AB" w14:textId="77777777" w:rsidTr="000B0AD0">
        <w:tblPrEx>
          <w:tblCellMar>
            <w:left w:w="115" w:type="dxa"/>
            <w:right w:w="14" w:type="dxa"/>
          </w:tblCellMar>
        </w:tblPrEx>
        <w:trPr>
          <w:trHeight w:val="271"/>
        </w:trPr>
        <w:tc>
          <w:tcPr>
            <w:tcW w:w="1433" w:type="dxa"/>
            <w:gridSpan w:val="2"/>
            <w:vMerge w:val="restart"/>
            <w:tcBorders>
              <w:right w:val="nil"/>
            </w:tcBorders>
            <w:shd w:val="clear" w:color="auto" w:fill="auto"/>
            <w:vAlign w:val="center"/>
          </w:tcPr>
          <w:p w14:paraId="4D81FA31" w14:textId="77777777" w:rsidR="000035EC" w:rsidRPr="00DD644E" w:rsidRDefault="000035EC" w:rsidP="0078423A">
            <w:pPr>
              <w:rPr>
                <w:rFonts w:ascii="Cambria" w:hAnsi="Cambria"/>
                <w:bCs/>
                <w:i/>
                <w:color w:val="FFFFFF" w:themeColor="background1"/>
                <w:sz w:val="20"/>
                <w:szCs w:val="20"/>
                <w:lang w:val="en-GB"/>
              </w:rPr>
            </w:pPr>
            <w:r w:rsidRPr="00DD644E">
              <w:rPr>
                <w:rFonts w:ascii="Cambria" w:hAnsi="Cambria"/>
                <w:bCs/>
                <w:i/>
                <w:sz w:val="20"/>
                <w:szCs w:val="20"/>
                <w:lang w:val="en-GB"/>
              </w:rPr>
              <w:t>Responsibility:</w:t>
            </w:r>
          </w:p>
        </w:tc>
        <w:tc>
          <w:tcPr>
            <w:tcW w:w="177" w:type="dxa"/>
            <w:tcBorders>
              <w:top w:val="nil"/>
              <w:left w:val="nil"/>
              <w:bottom w:val="single" w:sz="4" w:space="0" w:color="7F7F7F" w:themeColor="text1" w:themeTint="80"/>
              <w:right w:val="nil"/>
            </w:tcBorders>
            <w:shd w:val="clear" w:color="auto" w:fill="auto"/>
            <w:vAlign w:val="center"/>
          </w:tcPr>
          <w:p w14:paraId="0E6806B7" w14:textId="77777777" w:rsidR="000035EC" w:rsidRPr="00DD644E" w:rsidRDefault="000035EC" w:rsidP="0078423A">
            <w:pPr>
              <w:rPr>
                <w:rFonts w:ascii="Cambria" w:hAnsi="Cambria"/>
                <w:bCs/>
                <w:i/>
                <w:color w:val="FFFFFF" w:themeColor="background1"/>
                <w:sz w:val="20"/>
                <w:szCs w:val="20"/>
                <w:lang w:val="en-GB"/>
              </w:rPr>
            </w:pPr>
          </w:p>
        </w:tc>
        <w:tc>
          <w:tcPr>
            <w:tcW w:w="1338" w:type="dxa"/>
            <w:vMerge w:val="restart"/>
            <w:tcBorders>
              <w:left w:val="nil"/>
              <w:right w:val="nil"/>
            </w:tcBorders>
            <w:shd w:val="clear" w:color="auto" w:fill="auto"/>
            <w:vAlign w:val="center"/>
          </w:tcPr>
          <w:p w14:paraId="47D656F3" w14:textId="77777777" w:rsidR="000035EC" w:rsidRPr="00DD644E" w:rsidRDefault="000035EC" w:rsidP="0078423A">
            <w:pPr>
              <w:rPr>
                <w:rFonts w:ascii="Cambria" w:hAnsi="Cambria"/>
                <w:bCs/>
                <w:i/>
                <w:sz w:val="20"/>
                <w:szCs w:val="20"/>
                <w:lang w:val="en-GB"/>
              </w:rPr>
            </w:pPr>
            <w:r w:rsidRPr="00DD644E">
              <w:rPr>
                <w:rFonts w:ascii="Cambria" w:hAnsi="Cambria"/>
                <w:bCs/>
                <w:i/>
                <w:sz w:val="20"/>
                <w:szCs w:val="20"/>
                <w:lang w:val="en-GB"/>
              </w:rPr>
              <w:t>GOARN OST</w:t>
            </w:r>
          </w:p>
        </w:tc>
        <w:tc>
          <w:tcPr>
            <w:tcW w:w="179" w:type="dxa"/>
            <w:tcBorders>
              <w:top w:val="nil"/>
              <w:left w:val="nil"/>
              <w:bottom w:val="single" w:sz="4" w:space="0" w:color="7F7F7F" w:themeColor="text1" w:themeTint="80"/>
              <w:right w:val="nil"/>
            </w:tcBorders>
            <w:shd w:val="clear" w:color="auto" w:fill="auto"/>
            <w:vAlign w:val="center"/>
          </w:tcPr>
          <w:p w14:paraId="04D27229" w14:textId="77777777" w:rsidR="000035EC" w:rsidRPr="00DD644E" w:rsidRDefault="000035EC" w:rsidP="0078423A">
            <w:pPr>
              <w:rPr>
                <w:rFonts w:ascii="Cambria" w:hAnsi="Cambria"/>
                <w:i/>
                <w:sz w:val="20"/>
                <w:szCs w:val="20"/>
                <w:lang w:val="en-GB"/>
              </w:rPr>
            </w:pPr>
          </w:p>
        </w:tc>
        <w:tc>
          <w:tcPr>
            <w:tcW w:w="2484" w:type="dxa"/>
            <w:vMerge w:val="restart"/>
            <w:tcBorders>
              <w:left w:val="nil"/>
              <w:right w:val="nil"/>
            </w:tcBorders>
            <w:shd w:val="clear" w:color="auto" w:fill="auto"/>
            <w:vAlign w:val="center"/>
          </w:tcPr>
          <w:p w14:paraId="1872461F" w14:textId="77777777" w:rsidR="000035EC" w:rsidRPr="00DD644E" w:rsidRDefault="000035EC" w:rsidP="0078423A">
            <w:pPr>
              <w:rPr>
                <w:rFonts w:ascii="Cambria" w:hAnsi="Cambria"/>
                <w:i/>
                <w:sz w:val="20"/>
                <w:szCs w:val="20"/>
                <w:lang w:val="en-GB"/>
              </w:rPr>
            </w:pPr>
            <w:r w:rsidRPr="00DD644E">
              <w:rPr>
                <w:rFonts w:ascii="Cambria" w:hAnsi="Cambria"/>
                <w:i/>
                <w:sz w:val="20"/>
                <w:szCs w:val="20"/>
                <w:lang w:val="en-GB"/>
              </w:rPr>
              <w:t>Partner institution / Expert</w:t>
            </w:r>
          </w:p>
        </w:tc>
        <w:tc>
          <w:tcPr>
            <w:tcW w:w="177" w:type="dxa"/>
            <w:tcBorders>
              <w:top w:val="nil"/>
              <w:left w:val="nil"/>
              <w:bottom w:val="single" w:sz="4" w:space="0" w:color="7F7F7F" w:themeColor="text1" w:themeTint="80"/>
              <w:right w:val="nil"/>
            </w:tcBorders>
            <w:shd w:val="clear" w:color="auto" w:fill="auto"/>
            <w:vAlign w:val="center"/>
          </w:tcPr>
          <w:p w14:paraId="72F8C1B7" w14:textId="77777777" w:rsidR="000035EC" w:rsidRPr="00DD644E" w:rsidRDefault="000035EC" w:rsidP="0078423A">
            <w:pPr>
              <w:rPr>
                <w:rFonts w:ascii="Cambria" w:hAnsi="Cambria"/>
                <w:i/>
                <w:sz w:val="20"/>
                <w:szCs w:val="20"/>
                <w:lang w:val="en-GB"/>
              </w:rPr>
            </w:pPr>
          </w:p>
        </w:tc>
        <w:tc>
          <w:tcPr>
            <w:tcW w:w="4017" w:type="dxa"/>
            <w:gridSpan w:val="3"/>
            <w:vMerge w:val="restart"/>
            <w:tcBorders>
              <w:left w:val="nil"/>
            </w:tcBorders>
            <w:shd w:val="clear" w:color="auto" w:fill="auto"/>
            <w:vAlign w:val="center"/>
          </w:tcPr>
          <w:p w14:paraId="4C2C7AFF" w14:textId="77777777" w:rsidR="000035EC" w:rsidRPr="00DD644E" w:rsidRDefault="000035EC" w:rsidP="0078423A">
            <w:pPr>
              <w:rPr>
                <w:rFonts w:ascii="Cambria" w:hAnsi="Cambria"/>
                <w:i/>
                <w:sz w:val="20"/>
                <w:szCs w:val="20"/>
                <w:lang w:val="en-GB"/>
              </w:rPr>
            </w:pPr>
            <w:r w:rsidRPr="00DD644E">
              <w:rPr>
                <w:rFonts w:ascii="Cambria" w:hAnsi="Cambria"/>
                <w:i/>
                <w:sz w:val="20"/>
                <w:szCs w:val="20"/>
                <w:lang w:val="en-GB"/>
              </w:rPr>
              <w:t>WHE HR, Security &amp; Staff Wellbeing (HSW)</w:t>
            </w:r>
          </w:p>
        </w:tc>
      </w:tr>
      <w:tr w:rsidR="000035EC" w:rsidRPr="00EB6D0E" w14:paraId="1A76CFBF" w14:textId="77777777" w:rsidTr="000B0AD0">
        <w:tblPrEx>
          <w:tblCellMar>
            <w:left w:w="115" w:type="dxa"/>
            <w:right w:w="14" w:type="dxa"/>
          </w:tblCellMar>
        </w:tblPrEx>
        <w:trPr>
          <w:trHeight w:val="271"/>
        </w:trPr>
        <w:tc>
          <w:tcPr>
            <w:tcW w:w="1433" w:type="dxa"/>
            <w:gridSpan w:val="2"/>
            <w:vMerge/>
            <w:shd w:val="clear" w:color="auto" w:fill="auto"/>
            <w:vAlign w:val="center"/>
          </w:tcPr>
          <w:p w14:paraId="3D1DA794" w14:textId="77777777" w:rsidR="000035EC" w:rsidRPr="00DD644E" w:rsidRDefault="000035EC" w:rsidP="0078423A">
            <w:pPr>
              <w:rPr>
                <w:rFonts w:ascii="Cambria" w:hAnsi="Cambria"/>
                <w:bCs/>
                <w:i/>
                <w:sz w:val="20"/>
                <w:szCs w:val="20"/>
                <w:lang w:val="en-GB"/>
              </w:rPr>
            </w:pPr>
          </w:p>
        </w:tc>
        <w:tc>
          <w:tcPr>
            <w:tcW w:w="177" w:type="dxa"/>
            <w:tcBorders>
              <w:bottom w:val="single" w:sz="4" w:space="0" w:color="7F7F7F" w:themeColor="text1" w:themeTint="80"/>
            </w:tcBorders>
            <w:shd w:val="clear" w:color="auto" w:fill="FA840E"/>
            <w:vAlign w:val="center"/>
          </w:tcPr>
          <w:p w14:paraId="35B2A62B" w14:textId="77777777" w:rsidR="000035EC" w:rsidRPr="00DD644E" w:rsidRDefault="000035EC" w:rsidP="0078423A">
            <w:pPr>
              <w:rPr>
                <w:rFonts w:ascii="Cambria" w:hAnsi="Cambria"/>
                <w:bCs/>
                <w:i/>
                <w:color w:val="FFFFFF" w:themeColor="background1"/>
                <w:sz w:val="20"/>
                <w:szCs w:val="20"/>
                <w:lang w:val="en-GB"/>
              </w:rPr>
            </w:pPr>
          </w:p>
        </w:tc>
        <w:tc>
          <w:tcPr>
            <w:tcW w:w="1338" w:type="dxa"/>
            <w:vMerge/>
            <w:shd w:val="clear" w:color="auto" w:fill="auto"/>
            <w:vAlign w:val="center"/>
          </w:tcPr>
          <w:p w14:paraId="219D8B73" w14:textId="77777777" w:rsidR="000035EC" w:rsidRPr="00DD644E" w:rsidRDefault="000035EC" w:rsidP="0078423A">
            <w:pPr>
              <w:rPr>
                <w:rFonts w:ascii="Cambria" w:hAnsi="Cambria"/>
                <w:bCs/>
                <w:i/>
                <w:sz w:val="20"/>
                <w:szCs w:val="20"/>
                <w:lang w:val="en-GB"/>
              </w:rPr>
            </w:pPr>
          </w:p>
        </w:tc>
        <w:tc>
          <w:tcPr>
            <w:tcW w:w="179" w:type="dxa"/>
            <w:tcBorders>
              <w:bottom w:val="single" w:sz="4" w:space="0" w:color="7F7F7F" w:themeColor="text1" w:themeTint="80"/>
            </w:tcBorders>
            <w:shd w:val="clear" w:color="auto" w:fill="FCB46E" w:themeFill="accent6" w:themeFillTint="99"/>
            <w:vAlign w:val="center"/>
          </w:tcPr>
          <w:p w14:paraId="33FB8DB9" w14:textId="77777777" w:rsidR="000035EC" w:rsidRPr="00DD644E" w:rsidRDefault="000035EC" w:rsidP="0078423A">
            <w:pPr>
              <w:rPr>
                <w:rFonts w:ascii="Cambria" w:hAnsi="Cambria"/>
                <w:i/>
                <w:sz w:val="20"/>
                <w:szCs w:val="20"/>
                <w:lang w:val="en-GB"/>
              </w:rPr>
            </w:pPr>
          </w:p>
        </w:tc>
        <w:tc>
          <w:tcPr>
            <w:tcW w:w="2484" w:type="dxa"/>
            <w:vMerge/>
            <w:shd w:val="clear" w:color="auto" w:fill="auto"/>
            <w:vAlign w:val="center"/>
          </w:tcPr>
          <w:p w14:paraId="5478CEF8" w14:textId="77777777" w:rsidR="000035EC" w:rsidRPr="00DD644E" w:rsidRDefault="000035EC" w:rsidP="0078423A">
            <w:pPr>
              <w:rPr>
                <w:rFonts w:ascii="Cambria" w:hAnsi="Cambria"/>
                <w:i/>
                <w:sz w:val="20"/>
                <w:szCs w:val="20"/>
                <w:lang w:val="en-GB"/>
              </w:rPr>
            </w:pPr>
          </w:p>
        </w:tc>
        <w:tc>
          <w:tcPr>
            <w:tcW w:w="177" w:type="dxa"/>
            <w:tcBorders>
              <w:bottom w:val="single" w:sz="4" w:space="0" w:color="7F7F7F" w:themeColor="text1" w:themeTint="80"/>
            </w:tcBorders>
            <w:shd w:val="clear" w:color="auto" w:fill="C6D9F1" w:themeFill="text2" w:themeFillTint="33"/>
            <w:vAlign w:val="center"/>
          </w:tcPr>
          <w:p w14:paraId="39A8D4FD" w14:textId="77777777" w:rsidR="000035EC" w:rsidRPr="00DD644E" w:rsidRDefault="000035EC" w:rsidP="0078423A">
            <w:pPr>
              <w:rPr>
                <w:rFonts w:ascii="Cambria" w:hAnsi="Cambria"/>
                <w:i/>
                <w:sz w:val="20"/>
                <w:szCs w:val="20"/>
                <w:lang w:val="en-GB"/>
              </w:rPr>
            </w:pPr>
          </w:p>
        </w:tc>
        <w:tc>
          <w:tcPr>
            <w:tcW w:w="4017" w:type="dxa"/>
            <w:gridSpan w:val="3"/>
            <w:vMerge/>
            <w:shd w:val="clear" w:color="auto" w:fill="auto"/>
            <w:vAlign w:val="center"/>
          </w:tcPr>
          <w:p w14:paraId="1CFFC009" w14:textId="77777777" w:rsidR="000035EC" w:rsidRPr="00DD644E" w:rsidRDefault="000035EC" w:rsidP="0078423A">
            <w:pPr>
              <w:rPr>
                <w:rFonts w:ascii="Cambria" w:hAnsi="Cambria"/>
                <w:i/>
                <w:sz w:val="20"/>
                <w:szCs w:val="20"/>
                <w:lang w:val="en-GB"/>
              </w:rPr>
            </w:pPr>
          </w:p>
        </w:tc>
      </w:tr>
      <w:tr w:rsidR="000035EC" w:rsidRPr="00EB6D0E" w14:paraId="49FA6C3D" w14:textId="77777777" w:rsidTr="000B0AD0">
        <w:tblPrEx>
          <w:tblCellMar>
            <w:left w:w="115" w:type="dxa"/>
            <w:right w:w="14" w:type="dxa"/>
          </w:tblCellMar>
        </w:tblPrEx>
        <w:trPr>
          <w:trHeight w:val="271"/>
        </w:trPr>
        <w:tc>
          <w:tcPr>
            <w:tcW w:w="1433" w:type="dxa"/>
            <w:gridSpan w:val="2"/>
            <w:vMerge/>
            <w:tcBorders>
              <w:right w:val="nil"/>
            </w:tcBorders>
            <w:shd w:val="clear" w:color="auto" w:fill="auto"/>
            <w:vAlign w:val="center"/>
          </w:tcPr>
          <w:p w14:paraId="5B0C87E2" w14:textId="77777777" w:rsidR="000035EC" w:rsidRPr="00DD644E" w:rsidRDefault="000035EC" w:rsidP="0078423A">
            <w:pPr>
              <w:rPr>
                <w:rFonts w:ascii="Cambria" w:hAnsi="Cambria"/>
                <w:bCs/>
                <w:i/>
                <w:sz w:val="20"/>
                <w:szCs w:val="20"/>
                <w:lang w:val="en-GB"/>
              </w:rPr>
            </w:pPr>
          </w:p>
        </w:tc>
        <w:tc>
          <w:tcPr>
            <w:tcW w:w="177" w:type="dxa"/>
            <w:tcBorders>
              <w:left w:val="nil"/>
              <w:right w:val="nil"/>
            </w:tcBorders>
            <w:shd w:val="clear" w:color="auto" w:fill="auto"/>
            <w:vAlign w:val="center"/>
          </w:tcPr>
          <w:p w14:paraId="0AC5DD78" w14:textId="77777777" w:rsidR="000035EC" w:rsidRPr="00DD644E" w:rsidRDefault="000035EC" w:rsidP="0078423A">
            <w:pPr>
              <w:rPr>
                <w:rFonts w:ascii="Cambria" w:hAnsi="Cambria"/>
                <w:bCs/>
                <w:i/>
                <w:color w:val="FFFFFF" w:themeColor="background1"/>
                <w:sz w:val="20"/>
                <w:szCs w:val="20"/>
                <w:lang w:val="en-GB"/>
              </w:rPr>
            </w:pPr>
          </w:p>
        </w:tc>
        <w:tc>
          <w:tcPr>
            <w:tcW w:w="1338" w:type="dxa"/>
            <w:vMerge/>
            <w:tcBorders>
              <w:left w:val="nil"/>
              <w:right w:val="nil"/>
            </w:tcBorders>
            <w:shd w:val="clear" w:color="auto" w:fill="auto"/>
            <w:vAlign w:val="center"/>
          </w:tcPr>
          <w:p w14:paraId="63CDFB70" w14:textId="77777777" w:rsidR="000035EC" w:rsidRPr="00DD644E" w:rsidRDefault="000035EC" w:rsidP="0078423A">
            <w:pPr>
              <w:rPr>
                <w:rFonts w:ascii="Cambria" w:hAnsi="Cambria"/>
                <w:bCs/>
                <w:i/>
                <w:sz w:val="20"/>
                <w:szCs w:val="20"/>
                <w:lang w:val="en-GB"/>
              </w:rPr>
            </w:pPr>
          </w:p>
        </w:tc>
        <w:tc>
          <w:tcPr>
            <w:tcW w:w="179" w:type="dxa"/>
            <w:tcBorders>
              <w:left w:val="nil"/>
              <w:right w:val="nil"/>
            </w:tcBorders>
            <w:shd w:val="clear" w:color="auto" w:fill="auto"/>
            <w:vAlign w:val="center"/>
          </w:tcPr>
          <w:p w14:paraId="7033F663" w14:textId="77777777" w:rsidR="000035EC" w:rsidRPr="00DD644E" w:rsidRDefault="000035EC" w:rsidP="0078423A">
            <w:pPr>
              <w:rPr>
                <w:rFonts w:ascii="Cambria" w:hAnsi="Cambria"/>
                <w:i/>
                <w:sz w:val="20"/>
                <w:szCs w:val="20"/>
                <w:lang w:val="en-GB"/>
              </w:rPr>
            </w:pPr>
          </w:p>
        </w:tc>
        <w:tc>
          <w:tcPr>
            <w:tcW w:w="2484" w:type="dxa"/>
            <w:vMerge/>
            <w:tcBorders>
              <w:left w:val="nil"/>
              <w:right w:val="nil"/>
            </w:tcBorders>
            <w:shd w:val="clear" w:color="auto" w:fill="auto"/>
            <w:vAlign w:val="center"/>
          </w:tcPr>
          <w:p w14:paraId="14803A17" w14:textId="77777777" w:rsidR="000035EC" w:rsidRPr="00DD644E" w:rsidRDefault="000035EC" w:rsidP="0078423A">
            <w:pPr>
              <w:rPr>
                <w:rFonts w:ascii="Cambria" w:hAnsi="Cambria"/>
                <w:i/>
                <w:sz w:val="20"/>
                <w:szCs w:val="20"/>
                <w:lang w:val="en-GB"/>
              </w:rPr>
            </w:pPr>
          </w:p>
        </w:tc>
        <w:tc>
          <w:tcPr>
            <w:tcW w:w="177" w:type="dxa"/>
            <w:tcBorders>
              <w:left w:val="nil"/>
              <w:right w:val="nil"/>
            </w:tcBorders>
            <w:shd w:val="clear" w:color="auto" w:fill="auto"/>
            <w:vAlign w:val="center"/>
          </w:tcPr>
          <w:p w14:paraId="16413D3B" w14:textId="77777777" w:rsidR="000035EC" w:rsidRPr="00DD644E" w:rsidRDefault="000035EC" w:rsidP="0078423A">
            <w:pPr>
              <w:rPr>
                <w:rFonts w:ascii="Cambria" w:hAnsi="Cambria"/>
                <w:i/>
                <w:sz w:val="20"/>
                <w:szCs w:val="20"/>
                <w:lang w:val="en-GB"/>
              </w:rPr>
            </w:pPr>
          </w:p>
        </w:tc>
        <w:tc>
          <w:tcPr>
            <w:tcW w:w="4017" w:type="dxa"/>
            <w:gridSpan w:val="3"/>
            <w:vMerge/>
            <w:tcBorders>
              <w:left w:val="nil"/>
            </w:tcBorders>
            <w:shd w:val="clear" w:color="auto" w:fill="auto"/>
            <w:vAlign w:val="center"/>
          </w:tcPr>
          <w:p w14:paraId="5FD6AEBD" w14:textId="77777777" w:rsidR="000035EC" w:rsidRPr="00DD644E" w:rsidRDefault="000035EC" w:rsidP="0078423A">
            <w:pPr>
              <w:rPr>
                <w:rFonts w:ascii="Cambria" w:hAnsi="Cambria"/>
                <w:i/>
                <w:sz w:val="20"/>
                <w:szCs w:val="20"/>
                <w:lang w:val="en-GB"/>
              </w:rPr>
            </w:pPr>
          </w:p>
        </w:tc>
      </w:tr>
    </w:tbl>
    <w:p w14:paraId="2717495C" w14:textId="77777777" w:rsidR="000035EC" w:rsidRPr="00DD644E" w:rsidRDefault="000035EC" w:rsidP="000035EC">
      <w:pPr>
        <w:rPr>
          <w:rFonts w:ascii="Cambria" w:hAnsi="Cambria"/>
          <w:lang w:val="en-GB"/>
        </w:rPr>
      </w:pPr>
    </w:p>
    <w:p w14:paraId="298ED398" w14:textId="77777777" w:rsidR="007B1BAC" w:rsidRPr="00DD644E" w:rsidRDefault="00B01F98" w:rsidP="007B1BAC">
      <w:pPr>
        <w:jc w:val="both"/>
        <w:rPr>
          <w:rFonts w:ascii="Cambria" w:hAnsi="Cambria"/>
          <w:lang w:val="en-GB"/>
        </w:rPr>
      </w:pPr>
      <w:r w:rsidRPr="00DD644E">
        <w:rPr>
          <w:rFonts w:ascii="Cambria" w:hAnsi="Cambria"/>
          <w:lang w:val="en-GB"/>
        </w:rPr>
        <w:t>Regular p</w:t>
      </w:r>
      <w:r w:rsidR="000307A2" w:rsidRPr="00DD644E">
        <w:rPr>
          <w:rFonts w:ascii="Cambria" w:hAnsi="Cambria"/>
          <w:lang w:val="en-GB"/>
        </w:rPr>
        <w:t>articipants on the weekly ops call are</w:t>
      </w:r>
      <w:r w:rsidR="007B1BAC" w:rsidRPr="00DD644E">
        <w:rPr>
          <w:rFonts w:ascii="Cambria" w:hAnsi="Cambria"/>
          <w:lang w:val="en-GB"/>
        </w:rPr>
        <w:t>:</w:t>
      </w:r>
    </w:p>
    <w:p w14:paraId="675828D0" w14:textId="77777777" w:rsidR="007B1BAC" w:rsidRPr="00DD644E" w:rsidRDefault="007B1BAC" w:rsidP="007B1BAC">
      <w:pPr>
        <w:pStyle w:val="ListParagraph"/>
        <w:numPr>
          <w:ilvl w:val="0"/>
          <w:numId w:val="39"/>
        </w:numPr>
        <w:jc w:val="both"/>
        <w:rPr>
          <w:rFonts w:ascii="Cambria" w:hAnsi="Cambria"/>
          <w:lang w:val="en-GB"/>
        </w:rPr>
      </w:pPr>
      <w:r w:rsidRPr="00DD644E">
        <w:rPr>
          <w:rFonts w:ascii="Cambria" w:hAnsi="Cambria"/>
          <w:lang w:val="en-GB"/>
        </w:rPr>
        <w:t>C</w:t>
      </w:r>
      <w:r w:rsidR="000307A2" w:rsidRPr="00DD644E">
        <w:rPr>
          <w:rFonts w:ascii="Cambria" w:hAnsi="Cambria"/>
          <w:lang w:val="en-GB"/>
        </w:rPr>
        <w:t>urrent members of the GO</w:t>
      </w:r>
      <w:r w:rsidRPr="00DD644E">
        <w:rPr>
          <w:rFonts w:ascii="Cambria" w:hAnsi="Cambria"/>
          <w:lang w:val="en-GB"/>
        </w:rPr>
        <w:t>ARN Steering Committee (SCOM);</w:t>
      </w:r>
    </w:p>
    <w:p w14:paraId="3C228F0D" w14:textId="77777777" w:rsidR="007B1BAC" w:rsidRPr="00DD644E" w:rsidRDefault="007B1BAC" w:rsidP="007B1BAC">
      <w:pPr>
        <w:pStyle w:val="ListParagraph"/>
        <w:numPr>
          <w:ilvl w:val="0"/>
          <w:numId w:val="39"/>
        </w:numPr>
        <w:jc w:val="both"/>
        <w:rPr>
          <w:rFonts w:ascii="Cambria" w:hAnsi="Cambria"/>
          <w:lang w:val="en-GB"/>
        </w:rPr>
      </w:pPr>
      <w:r w:rsidRPr="00DD644E">
        <w:rPr>
          <w:rFonts w:ascii="Cambria" w:hAnsi="Cambria"/>
          <w:lang w:val="en-GB"/>
        </w:rPr>
        <w:t>Technical leads in WHO HQ;</w:t>
      </w:r>
    </w:p>
    <w:p w14:paraId="14D6B73F" w14:textId="77777777" w:rsidR="007B1BAC" w:rsidRPr="00DD644E" w:rsidRDefault="00B01F98" w:rsidP="007B1BAC">
      <w:pPr>
        <w:pStyle w:val="ListParagraph"/>
        <w:numPr>
          <w:ilvl w:val="0"/>
          <w:numId w:val="39"/>
        </w:numPr>
        <w:jc w:val="both"/>
        <w:rPr>
          <w:rFonts w:ascii="Cambria" w:hAnsi="Cambria"/>
          <w:lang w:val="en-GB"/>
        </w:rPr>
      </w:pPr>
      <w:r w:rsidRPr="00DD644E">
        <w:rPr>
          <w:rFonts w:ascii="Cambria" w:hAnsi="Cambria"/>
          <w:lang w:val="en-GB"/>
        </w:rPr>
        <w:t>Regional foc</w:t>
      </w:r>
      <w:r w:rsidR="007B1BAC" w:rsidRPr="00DD644E">
        <w:rPr>
          <w:rFonts w:ascii="Cambria" w:hAnsi="Cambria"/>
          <w:lang w:val="en-GB"/>
        </w:rPr>
        <w:t>al points for GOARN activities;</w:t>
      </w:r>
    </w:p>
    <w:p w14:paraId="0C40B758" w14:textId="77777777" w:rsidR="007B1BAC" w:rsidRPr="00DD644E" w:rsidRDefault="007B1BAC" w:rsidP="007B1BAC">
      <w:pPr>
        <w:pStyle w:val="ListParagraph"/>
        <w:numPr>
          <w:ilvl w:val="0"/>
          <w:numId w:val="39"/>
        </w:numPr>
        <w:jc w:val="both"/>
        <w:rPr>
          <w:rFonts w:ascii="Cambria" w:hAnsi="Cambria"/>
          <w:lang w:val="en-GB"/>
        </w:rPr>
      </w:pPr>
      <w:r w:rsidRPr="00DD644E">
        <w:rPr>
          <w:rFonts w:ascii="Cambria" w:hAnsi="Cambria"/>
          <w:lang w:val="en-GB"/>
        </w:rPr>
        <w:t>P</w:t>
      </w:r>
      <w:r w:rsidR="00BF2390" w:rsidRPr="00DD644E">
        <w:rPr>
          <w:rFonts w:ascii="Cambria" w:hAnsi="Cambria"/>
          <w:lang w:val="en-GB"/>
        </w:rPr>
        <w:t xml:space="preserve">artners with global programmes. </w:t>
      </w:r>
    </w:p>
    <w:p w14:paraId="29C65B13" w14:textId="77777777" w:rsidR="007B1BAC" w:rsidRPr="00DD644E" w:rsidRDefault="007B1BAC" w:rsidP="00BF2390">
      <w:pPr>
        <w:jc w:val="both"/>
        <w:rPr>
          <w:rFonts w:ascii="Cambria" w:hAnsi="Cambria"/>
          <w:lang w:val="en-GB"/>
        </w:rPr>
      </w:pPr>
    </w:p>
    <w:p w14:paraId="39A0B2E8" w14:textId="77777777" w:rsidR="0040408F" w:rsidRPr="00DD644E" w:rsidRDefault="00BF2390" w:rsidP="00BF2390">
      <w:pPr>
        <w:jc w:val="both"/>
        <w:rPr>
          <w:rFonts w:ascii="Cambria" w:hAnsi="Cambria"/>
          <w:lang w:val="en-GB"/>
        </w:rPr>
      </w:pPr>
      <w:r w:rsidRPr="00DD644E">
        <w:rPr>
          <w:rFonts w:ascii="Cambria" w:hAnsi="Cambria"/>
          <w:lang w:val="en-GB"/>
        </w:rPr>
        <w:t>Additional partners are invited to the calls depending on the events included in the agenda.</w:t>
      </w:r>
    </w:p>
    <w:p w14:paraId="64FC414D" w14:textId="77777777" w:rsidR="00BF2390" w:rsidRPr="00DD644E" w:rsidRDefault="00BF2390" w:rsidP="00BF2390">
      <w:pPr>
        <w:jc w:val="both"/>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68"/>
        <w:gridCol w:w="8502"/>
      </w:tblGrid>
      <w:tr w:rsidR="00BF2390" w:rsidRPr="00EB6D0E" w14:paraId="20DF59C2" w14:textId="77777777" w:rsidTr="00922DE9">
        <w:trPr>
          <w:trHeight w:val="1247"/>
        </w:trPr>
        <w:tc>
          <w:tcPr>
            <w:tcW w:w="569" w:type="dxa"/>
            <w:shd w:val="clear" w:color="auto" w:fill="auto"/>
            <w:vAlign w:val="center"/>
          </w:tcPr>
          <w:p w14:paraId="3C620AB4" w14:textId="77777777" w:rsidR="00BF2390" w:rsidRPr="00DD644E" w:rsidRDefault="00BF2390" w:rsidP="00922DE9">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18416C2B" w14:textId="77777777" w:rsidR="00BF2390" w:rsidRPr="00DD644E" w:rsidRDefault="00BF2390" w:rsidP="00BF2390">
            <w:pPr>
              <w:pStyle w:val="Tableimportantwording"/>
              <w:rPr>
                <w:rFonts w:ascii="Cambria" w:hAnsi="Cambria"/>
              </w:rPr>
            </w:pPr>
            <w:r w:rsidRPr="00DD644E">
              <w:rPr>
                <w:rFonts w:ascii="Cambria" w:hAnsi="Cambria"/>
              </w:rPr>
              <w:t>The list of regular participants on the GOARN Weekly Ops call is maintained on the GOARN knowledge platform under “GOARN Weekly Operational Call” space.</w:t>
            </w:r>
          </w:p>
        </w:tc>
      </w:tr>
    </w:tbl>
    <w:p w14:paraId="33831A6E" w14:textId="77777777" w:rsidR="00BF2390" w:rsidRPr="00DD644E" w:rsidRDefault="00BF2390" w:rsidP="00BF2390">
      <w:pPr>
        <w:jc w:val="both"/>
        <w:rPr>
          <w:rFonts w:ascii="Cambria" w:hAnsi="Cambria"/>
          <w:lang w:val="en-GB"/>
        </w:rPr>
      </w:pPr>
    </w:p>
    <w:p w14:paraId="4799B538" w14:textId="77777777" w:rsidR="00BF2390" w:rsidRPr="00DD644E" w:rsidRDefault="00BF2390" w:rsidP="006C382A">
      <w:pPr>
        <w:rPr>
          <w:rFonts w:ascii="Cambria" w:hAnsi="Cambria"/>
          <w:lang w:val="en-GB"/>
        </w:rPr>
      </w:pPr>
      <w:r w:rsidRPr="00DD644E">
        <w:rPr>
          <w:rFonts w:ascii="Cambria" w:hAnsi="Cambria"/>
          <w:lang w:val="en-GB"/>
        </w:rPr>
        <w:t>Infrastructure required for the GOARN Weekly Ops call includes:</w:t>
      </w:r>
    </w:p>
    <w:p w14:paraId="6EC9F537" w14:textId="77777777" w:rsidR="00E913E5" w:rsidRPr="00DD644E" w:rsidRDefault="00E913E5" w:rsidP="006C382A">
      <w:pPr>
        <w:rPr>
          <w:rFonts w:ascii="Cambria" w:hAnsi="Cambria"/>
          <w:lang w:val="en-GB"/>
        </w:rPr>
      </w:pPr>
    </w:p>
    <w:p w14:paraId="54D130F2" w14:textId="34723A91" w:rsidR="00BF2390" w:rsidRPr="00DD644E" w:rsidRDefault="00BF2390" w:rsidP="007B1BAC">
      <w:pPr>
        <w:pStyle w:val="ListParagraph"/>
        <w:numPr>
          <w:ilvl w:val="0"/>
          <w:numId w:val="34"/>
        </w:numPr>
        <w:rPr>
          <w:rFonts w:ascii="Cambria" w:hAnsi="Cambria"/>
          <w:lang w:val="en-GB"/>
        </w:rPr>
      </w:pPr>
      <w:r w:rsidRPr="00DD644E">
        <w:rPr>
          <w:rFonts w:ascii="Cambria" w:hAnsi="Cambria"/>
          <w:b/>
          <w:bCs/>
          <w:lang w:val="en-GB"/>
        </w:rPr>
        <w:t>Meeting room</w:t>
      </w:r>
      <w:r w:rsidRPr="00DD644E">
        <w:rPr>
          <w:rFonts w:ascii="Cambria" w:hAnsi="Cambria"/>
          <w:lang w:val="en-GB"/>
        </w:rPr>
        <w:t xml:space="preserve">, typically upper SHOC room in </w:t>
      </w:r>
      <w:r w:rsidR="007B1BAC" w:rsidRPr="00DD644E">
        <w:rPr>
          <w:rFonts w:ascii="Cambria" w:hAnsi="Cambria"/>
          <w:lang w:val="en-GB"/>
        </w:rPr>
        <w:t>WHO</w:t>
      </w:r>
      <w:r w:rsidRPr="00DD644E">
        <w:rPr>
          <w:rFonts w:ascii="Cambria" w:hAnsi="Cambria"/>
          <w:lang w:val="en-GB"/>
        </w:rPr>
        <w:t xml:space="preserve"> HQ</w:t>
      </w:r>
      <w:r w:rsidR="007B1BAC" w:rsidRPr="00DD644E">
        <w:rPr>
          <w:rFonts w:ascii="Cambria" w:hAnsi="Cambria"/>
          <w:lang w:val="en-GB"/>
        </w:rPr>
        <w:t xml:space="preserve"> in Geneva</w:t>
      </w:r>
      <w:r w:rsidRPr="00DD644E">
        <w:rPr>
          <w:rFonts w:ascii="Cambria" w:hAnsi="Cambria"/>
          <w:lang w:val="en-GB"/>
        </w:rPr>
        <w:t>, for participants joining the meeting in person</w:t>
      </w:r>
      <w:r w:rsidR="00E913E5" w:rsidRPr="00DD644E">
        <w:rPr>
          <w:rFonts w:ascii="Cambria" w:hAnsi="Cambria"/>
          <w:lang w:val="en-GB"/>
        </w:rPr>
        <w:t>.</w:t>
      </w:r>
    </w:p>
    <w:p w14:paraId="784F9864" w14:textId="77777777" w:rsidR="00E913E5" w:rsidRPr="00DD644E" w:rsidRDefault="00BF2390" w:rsidP="00E913E5">
      <w:pPr>
        <w:pStyle w:val="ListParagraph"/>
        <w:numPr>
          <w:ilvl w:val="0"/>
          <w:numId w:val="34"/>
        </w:numPr>
        <w:rPr>
          <w:rFonts w:ascii="Cambria" w:hAnsi="Cambria"/>
          <w:lang w:val="en-GB"/>
        </w:rPr>
      </w:pPr>
      <w:r w:rsidRPr="00DD644E">
        <w:rPr>
          <w:rFonts w:ascii="Cambria" w:hAnsi="Cambria"/>
          <w:b/>
          <w:bCs/>
          <w:lang w:val="en-GB"/>
        </w:rPr>
        <w:t>WebEx meeting</w:t>
      </w:r>
      <w:r w:rsidRPr="00DD644E">
        <w:rPr>
          <w:rFonts w:ascii="Cambria" w:hAnsi="Cambria"/>
          <w:lang w:val="en-GB"/>
        </w:rPr>
        <w:t>, which is setup</w:t>
      </w:r>
      <w:r w:rsidR="00E913E5" w:rsidRPr="00DD644E">
        <w:rPr>
          <w:rFonts w:ascii="Cambria" w:hAnsi="Cambria"/>
          <w:lang w:val="en-GB"/>
        </w:rPr>
        <w:t xml:space="preserve"> directly on the WebEx platform (</w:t>
      </w:r>
      <w:hyperlink r:id="rId27" w:history="1">
        <w:r w:rsidR="00E913E5" w:rsidRPr="00DD644E">
          <w:rPr>
            <w:rStyle w:val="Hyperlink"/>
            <w:rFonts w:ascii="Cambria" w:hAnsi="Cambria"/>
            <w:lang w:val="en-GB"/>
          </w:rPr>
          <w:t>https://who-meeting.webex.com/</w:t>
        </w:r>
      </w:hyperlink>
      <w:r w:rsidR="00E913E5" w:rsidRPr="00DD644E">
        <w:rPr>
          <w:rFonts w:ascii="Cambria" w:hAnsi="Cambria"/>
          <w:lang w:val="en-GB"/>
        </w:rPr>
        <w:t>)  as a recurring meeting.</w:t>
      </w:r>
    </w:p>
    <w:p w14:paraId="2096246C" w14:textId="34F104E0" w:rsidR="006C382A" w:rsidRPr="00DD644E" w:rsidRDefault="00E913E5" w:rsidP="00954FFF">
      <w:pPr>
        <w:pStyle w:val="ListParagraph"/>
        <w:numPr>
          <w:ilvl w:val="0"/>
          <w:numId w:val="34"/>
        </w:numPr>
        <w:rPr>
          <w:rFonts w:ascii="Cambria" w:hAnsi="Cambria"/>
          <w:lang w:val="en-GB"/>
        </w:rPr>
      </w:pPr>
      <w:r w:rsidRPr="00DD644E">
        <w:rPr>
          <w:rFonts w:ascii="Cambria" w:hAnsi="Cambria"/>
          <w:b/>
          <w:bCs/>
          <w:lang w:val="en-GB"/>
        </w:rPr>
        <w:lastRenderedPageBreak/>
        <w:t>GOARN Teleconferencing number 18614</w:t>
      </w:r>
      <w:r w:rsidR="00040B71">
        <w:rPr>
          <w:rFonts w:ascii="Cambria" w:hAnsi="Cambria"/>
          <w:lang w:val="en-GB"/>
        </w:rPr>
        <w:t xml:space="preserve"> which should be used as needed for dialling in from the room but should avoid being used from other locations where possible as this causes confusion of who is speaking on the call</w:t>
      </w:r>
      <w:r w:rsidR="00571E27" w:rsidRPr="00DD644E">
        <w:rPr>
          <w:rFonts w:ascii="Cambria" w:hAnsi="Cambria"/>
          <w:lang w:val="en-GB"/>
        </w:rPr>
        <w:t>.</w:t>
      </w:r>
    </w:p>
    <w:p w14:paraId="3B0012E2" w14:textId="77777777" w:rsidR="00954FFF" w:rsidRPr="00DD644E" w:rsidRDefault="00954FFF" w:rsidP="00954FFF">
      <w:pPr>
        <w:jc w:val="both"/>
        <w:rPr>
          <w:rFonts w:ascii="Cambria" w:hAnsi="Cambria"/>
          <w:lang w:val="en-GB"/>
        </w:rPr>
      </w:pPr>
    </w:p>
    <w:p w14:paraId="0CE1452A" w14:textId="77777777" w:rsidR="00954FFF" w:rsidRPr="00DD644E" w:rsidRDefault="00954FFF" w:rsidP="00954FFF">
      <w:pPr>
        <w:pStyle w:val="Heading2"/>
        <w:rPr>
          <w:lang w:val="en-GB"/>
        </w:rPr>
      </w:pPr>
      <w:bookmarkStart w:id="66" w:name="_Toc16539023"/>
      <w:r w:rsidRPr="00DD644E">
        <w:rPr>
          <w:lang w:val="en-GB"/>
        </w:rPr>
        <w:t>Rapid Risk Assessment (RRA) Documents</w:t>
      </w:r>
      <w:bookmarkEnd w:id="66"/>
    </w:p>
    <w:p w14:paraId="392726AA" w14:textId="77777777" w:rsidR="00954FFF" w:rsidRPr="00DD644E" w:rsidRDefault="00954FFF" w:rsidP="00954FFF">
      <w:pPr>
        <w:jc w:val="both"/>
        <w:rPr>
          <w:rFonts w:ascii="Cambria" w:hAnsi="Cambria"/>
          <w:lang w:val="en-GB"/>
        </w:rPr>
      </w:pPr>
      <w:r w:rsidRPr="00DD644E">
        <w:rPr>
          <w:rFonts w:ascii="Cambria" w:hAnsi="Cambria"/>
          <w:lang w:val="en-GB"/>
        </w:rPr>
        <w:t xml:space="preserve">DVA Team shares RRA documents through established email distribution list which includes </w:t>
      </w:r>
      <w:hyperlink r:id="rId28" w:history="1">
        <w:r w:rsidRPr="00DD644E">
          <w:rPr>
            <w:rStyle w:val="Hyperlink"/>
            <w:rFonts w:ascii="Cambria" w:hAnsi="Cambria"/>
            <w:lang w:val="en-GB"/>
          </w:rPr>
          <w:t>goarn@who.int</w:t>
        </w:r>
      </w:hyperlink>
      <w:r w:rsidRPr="00DD644E">
        <w:rPr>
          <w:rFonts w:ascii="Cambria" w:hAnsi="Cambria"/>
          <w:lang w:val="en-GB"/>
        </w:rPr>
        <w:t xml:space="preserve"> </w:t>
      </w:r>
    </w:p>
    <w:p w14:paraId="2E030965" w14:textId="77777777" w:rsidR="00954FFF" w:rsidRPr="00DD644E" w:rsidRDefault="00954FFF" w:rsidP="00954FFF">
      <w:pPr>
        <w:jc w:val="both"/>
        <w:rPr>
          <w:rFonts w:ascii="Cambria" w:hAnsi="Cambria"/>
          <w:lang w:val="en-GB"/>
        </w:rPr>
      </w:pPr>
    </w:p>
    <w:p w14:paraId="458C4607" w14:textId="77777777" w:rsidR="00954FFF" w:rsidRPr="00DD644E" w:rsidRDefault="00954FFF" w:rsidP="004358DD">
      <w:pPr>
        <w:jc w:val="both"/>
        <w:rPr>
          <w:rFonts w:ascii="Cambria" w:hAnsi="Cambria"/>
          <w:lang w:val="en-GB"/>
        </w:rPr>
      </w:pPr>
      <w:r w:rsidRPr="00DD644E">
        <w:rPr>
          <w:rFonts w:ascii="Cambria" w:hAnsi="Cambria"/>
          <w:lang w:val="en-GB"/>
        </w:rPr>
        <w:t xml:space="preserve">All RRA documents which are received by GOARN OST are routinely uploaded on the </w:t>
      </w:r>
      <w:r w:rsidR="004358DD" w:rsidRPr="00DD644E">
        <w:rPr>
          <w:rStyle w:val="KPActionChar"/>
          <w:rFonts w:ascii="Cambria" w:hAnsi="Cambria"/>
        </w:rPr>
        <w:t>GOARN Weekly Operations Coordination Call</w:t>
      </w:r>
      <w:r w:rsidRPr="00DD644E">
        <w:rPr>
          <w:rFonts w:ascii="Cambria" w:hAnsi="Cambria"/>
          <w:lang w:val="en-GB"/>
        </w:rPr>
        <w:t xml:space="preserve"> space and made available only to members of that group</w:t>
      </w:r>
      <w:r w:rsidR="004358DD" w:rsidRPr="00DD644E">
        <w:rPr>
          <w:rFonts w:ascii="Cambria" w:hAnsi="Cambria"/>
          <w:lang w:val="en-GB"/>
        </w:rPr>
        <w:t xml:space="preserve">. In some instances where </w:t>
      </w:r>
      <w:r w:rsidRPr="00DD644E">
        <w:rPr>
          <w:rFonts w:ascii="Cambria" w:hAnsi="Cambria"/>
          <w:lang w:val="en-GB"/>
        </w:rPr>
        <w:t xml:space="preserve">the event is particularly sensitive a request </w:t>
      </w:r>
      <w:r w:rsidR="004358DD" w:rsidRPr="00DD644E">
        <w:rPr>
          <w:rFonts w:ascii="Cambria" w:hAnsi="Cambria"/>
          <w:lang w:val="en-GB"/>
        </w:rPr>
        <w:t xml:space="preserve">can </w:t>
      </w:r>
      <w:r w:rsidRPr="00DD644E">
        <w:rPr>
          <w:rFonts w:ascii="Cambria" w:hAnsi="Cambria"/>
          <w:lang w:val="en-GB"/>
        </w:rPr>
        <w:t xml:space="preserve">be made during the RRA process for this document not to be shared. In such instances DVA team will clearly notify GOARN OST via </w:t>
      </w:r>
      <w:r w:rsidR="009E4BFB" w:rsidRPr="00DD644E">
        <w:rPr>
          <w:rFonts w:ascii="Cambria" w:hAnsi="Cambria"/>
          <w:lang w:val="en-GB"/>
        </w:rPr>
        <w:t>email</w:t>
      </w:r>
      <w:r w:rsidRPr="00DD644E">
        <w:rPr>
          <w:rFonts w:ascii="Cambria" w:hAnsi="Cambria"/>
          <w:lang w:val="en-GB"/>
        </w:rPr>
        <w:t xml:space="preserve"> if the RRA document should not be uploaded on the GOARN knowledge platform.</w:t>
      </w:r>
    </w:p>
    <w:p w14:paraId="31674852" w14:textId="77777777" w:rsidR="00954FFF" w:rsidRPr="00DD644E" w:rsidRDefault="00954FFF" w:rsidP="00954FFF">
      <w:pPr>
        <w:jc w:val="both"/>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68"/>
        <w:gridCol w:w="8502"/>
      </w:tblGrid>
      <w:tr w:rsidR="00954FFF" w:rsidRPr="00EB6D0E" w14:paraId="18E600DF" w14:textId="77777777" w:rsidTr="000C3ECC">
        <w:trPr>
          <w:trHeight w:val="1247"/>
        </w:trPr>
        <w:tc>
          <w:tcPr>
            <w:tcW w:w="569" w:type="dxa"/>
            <w:shd w:val="clear" w:color="auto" w:fill="auto"/>
            <w:vAlign w:val="center"/>
          </w:tcPr>
          <w:p w14:paraId="624E3A18" w14:textId="77777777" w:rsidR="00954FFF" w:rsidRPr="00DD644E" w:rsidRDefault="00954FFF" w:rsidP="000C3ECC">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6E178F6B" w14:textId="77777777" w:rsidR="00954FFF" w:rsidRPr="00DD644E" w:rsidRDefault="00954FFF" w:rsidP="000C3ECC">
            <w:pPr>
              <w:pStyle w:val="Tableimportantwording"/>
              <w:rPr>
                <w:rFonts w:ascii="Cambria" w:hAnsi="Cambria"/>
              </w:rPr>
            </w:pPr>
            <w:r w:rsidRPr="00DD644E">
              <w:rPr>
                <w:rFonts w:ascii="Cambria" w:hAnsi="Cambria"/>
              </w:rPr>
              <w:t xml:space="preserve">At present, as per agreed procedure with DVA, Rapid Risk Assessment (RRA) documents are uploaded only on the virtual space for GOARN Weekly Ops call. RRA documents should not be uploaded to events. </w:t>
            </w:r>
          </w:p>
        </w:tc>
      </w:tr>
    </w:tbl>
    <w:p w14:paraId="4ABC2E5F" w14:textId="77777777" w:rsidR="00954FFF" w:rsidRPr="00DD644E" w:rsidRDefault="00954FFF" w:rsidP="00954FFF">
      <w:pPr>
        <w:jc w:val="both"/>
        <w:rPr>
          <w:rFonts w:ascii="Cambria" w:hAnsi="Cambria"/>
          <w:lang w:val="en-GB"/>
        </w:rPr>
      </w:pPr>
    </w:p>
    <w:p w14:paraId="304BD7AB" w14:textId="77777777" w:rsidR="00954FFF" w:rsidRPr="00DD644E" w:rsidRDefault="00954FFF">
      <w:pPr>
        <w:spacing w:after="200"/>
        <w:rPr>
          <w:rFonts w:ascii="Cambria" w:hAnsi="Cambria"/>
          <w:lang w:val="en-GB"/>
        </w:rPr>
      </w:pPr>
      <w:r w:rsidRPr="00DD644E">
        <w:rPr>
          <w:rFonts w:ascii="Cambria" w:hAnsi="Cambria"/>
          <w:lang w:val="en-GB"/>
        </w:rPr>
        <w:br w:type="page"/>
      </w:r>
    </w:p>
    <w:p w14:paraId="689D76D6" w14:textId="27A57011" w:rsidR="002177E4" w:rsidRPr="00DD644E" w:rsidRDefault="00A309E7" w:rsidP="00A309E7">
      <w:pPr>
        <w:pStyle w:val="Heading1"/>
        <w:rPr>
          <w:lang w:val="en-GB"/>
        </w:rPr>
      </w:pPr>
      <w:bookmarkStart w:id="67" w:name="_Toc16539024"/>
      <w:r w:rsidRPr="00DD644E">
        <w:rPr>
          <w:lang w:val="en-GB"/>
        </w:rPr>
        <w:lastRenderedPageBreak/>
        <w:t xml:space="preserve">GOARN </w:t>
      </w:r>
      <w:r w:rsidR="002E4A41" w:rsidRPr="00DD644E">
        <w:rPr>
          <w:lang w:val="en-GB"/>
        </w:rPr>
        <w:t>COMMUNICATIONS</w:t>
      </w:r>
      <w:bookmarkEnd w:id="67"/>
    </w:p>
    <w:p w14:paraId="177FD7FA" w14:textId="670DFE7B" w:rsidR="009A21C5" w:rsidRPr="00DD644E" w:rsidRDefault="009A21C5" w:rsidP="00882542">
      <w:pPr>
        <w:pStyle w:val="Heading2"/>
        <w:rPr>
          <w:lang w:val="en-GB"/>
        </w:rPr>
      </w:pPr>
      <w:bookmarkStart w:id="68" w:name="_Information_classification"/>
      <w:bookmarkStart w:id="69" w:name="_Toc16539025"/>
      <w:bookmarkEnd w:id="68"/>
      <w:r w:rsidRPr="00DD644E">
        <w:rPr>
          <w:lang w:val="en-GB"/>
        </w:rPr>
        <w:t xml:space="preserve">Information </w:t>
      </w:r>
      <w:bookmarkEnd w:id="69"/>
      <w:r w:rsidR="00721375">
        <w:rPr>
          <w:lang w:val="en-GB"/>
        </w:rPr>
        <w:t>C</w:t>
      </w:r>
      <w:r w:rsidR="00721375" w:rsidRPr="00DD644E">
        <w:rPr>
          <w:lang w:val="en-GB"/>
        </w:rPr>
        <w:t>las</w:t>
      </w:r>
      <w:r w:rsidR="00721375" w:rsidRPr="000B0AD0">
        <w:t>sific</w:t>
      </w:r>
      <w:r w:rsidR="00721375" w:rsidRPr="00DD644E">
        <w:rPr>
          <w:lang w:val="en-GB"/>
        </w:rPr>
        <w:t>ation</w:t>
      </w:r>
    </w:p>
    <w:p w14:paraId="1E8D62F8" w14:textId="77777777" w:rsidR="009A21C5" w:rsidRPr="00DD644E" w:rsidRDefault="009A21C5" w:rsidP="00104973">
      <w:pPr>
        <w:rPr>
          <w:rFonts w:ascii="Cambria" w:hAnsi="Cambria"/>
          <w:lang w:val="en-GB"/>
        </w:rPr>
      </w:pPr>
      <w:r w:rsidRPr="00DD644E">
        <w:rPr>
          <w:rFonts w:ascii="Cambria" w:hAnsi="Cambria"/>
          <w:lang w:val="en-GB"/>
        </w:rPr>
        <w:t>The</w:t>
      </w:r>
      <w:r w:rsidR="00104973" w:rsidRPr="00DD644E">
        <w:rPr>
          <w:rFonts w:ascii="Cambria" w:hAnsi="Cambria"/>
          <w:lang w:val="en-GB"/>
        </w:rPr>
        <w:t xml:space="preserve">re are 3 types </w:t>
      </w:r>
      <w:r w:rsidRPr="00DD644E">
        <w:rPr>
          <w:rFonts w:ascii="Cambria" w:hAnsi="Cambria"/>
          <w:lang w:val="en-GB"/>
        </w:rPr>
        <w:t>of information and restrictions which apply to different content published on the GOARN Knowledge Platform</w:t>
      </w:r>
      <w:r w:rsidR="00104973" w:rsidRPr="00DD644E">
        <w:rPr>
          <w:rFonts w:ascii="Cambria" w:hAnsi="Cambria"/>
          <w:lang w:val="en-GB"/>
        </w:rPr>
        <w:t xml:space="preserve"> and / or which is shared from GOARN OST</w:t>
      </w:r>
      <w:r w:rsidR="004358DD" w:rsidRPr="00DD644E">
        <w:rPr>
          <w:rFonts w:ascii="Cambria" w:hAnsi="Cambria"/>
          <w:lang w:val="en-GB"/>
        </w:rPr>
        <w:t xml:space="preserve"> with partners</w:t>
      </w:r>
      <w:r w:rsidRPr="00DD644E">
        <w:rPr>
          <w:rFonts w:ascii="Cambria" w:hAnsi="Cambria"/>
          <w:lang w:val="en-GB"/>
        </w:rPr>
        <w:t>:</w:t>
      </w:r>
    </w:p>
    <w:p w14:paraId="311A9312" w14:textId="77777777" w:rsidR="00104973" w:rsidRPr="00DD644E" w:rsidRDefault="00104973" w:rsidP="00104973">
      <w:pPr>
        <w:rPr>
          <w:rFonts w:ascii="Cambria" w:hAnsi="Cambria"/>
          <w:lang w:val="en-GB"/>
        </w:rPr>
      </w:pPr>
    </w:p>
    <w:p w14:paraId="6388DE3F" w14:textId="77777777" w:rsidR="009A21C5" w:rsidRPr="00DD644E" w:rsidRDefault="009A21C5" w:rsidP="009A21C5">
      <w:pPr>
        <w:pStyle w:val="ListParagraph"/>
        <w:numPr>
          <w:ilvl w:val="0"/>
          <w:numId w:val="18"/>
        </w:numPr>
        <w:rPr>
          <w:rFonts w:ascii="Cambria" w:hAnsi="Cambria"/>
          <w:lang w:val="en-GB"/>
        </w:rPr>
      </w:pPr>
      <w:r w:rsidRPr="00DD644E">
        <w:rPr>
          <w:rFonts w:ascii="Cambria" w:hAnsi="Cambria"/>
          <w:lang w:val="en-GB"/>
        </w:rPr>
        <w:t>Confidential</w:t>
      </w:r>
    </w:p>
    <w:p w14:paraId="14C30662" w14:textId="77777777" w:rsidR="009A21C5" w:rsidRPr="00DD644E" w:rsidRDefault="00652CD9" w:rsidP="009A21C5">
      <w:pPr>
        <w:pStyle w:val="ListParagraph"/>
        <w:numPr>
          <w:ilvl w:val="0"/>
          <w:numId w:val="18"/>
        </w:numPr>
        <w:rPr>
          <w:rFonts w:ascii="Cambria" w:hAnsi="Cambria"/>
          <w:lang w:val="en-GB"/>
        </w:rPr>
      </w:pPr>
      <w:r w:rsidRPr="00DD644E">
        <w:rPr>
          <w:rFonts w:ascii="Cambria" w:hAnsi="Cambria"/>
          <w:lang w:val="en-GB"/>
        </w:rPr>
        <w:t>Restricted</w:t>
      </w:r>
    </w:p>
    <w:p w14:paraId="18D89BDF" w14:textId="77777777" w:rsidR="009A21C5" w:rsidRPr="00DD644E" w:rsidRDefault="009A21C5" w:rsidP="009A21C5">
      <w:pPr>
        <w:pStyle w:val="ListParagraph"/>
        <w:numPr>
          <w:ilvl w:val="0"/>
          <w:numId w:val="18"/>
        </w:numPr>
        <w:rPr>
          <w:rFonts w:ascii="Cambria" w:hAnsi="Cambria"/>
          <w:lang w:val="en-GB"/>
        </w:rPr>
      </w:pPr>
      <w:r w:rsidRPr="00DD644E">
        <w:rPr>
          <w:rFonts w:ascii="Cambria" w:hAnsi="Cambria"/>
          <w:lang w:val="en-GB"/>
        </w:rPr>
        <w:t>Public</w:t>
      </w:r>
    </w:p>
    <w:p w14:paraId="27A6DD82" w14:textId="77777777" w:rsidR="007F03BF" w:rsidRPr="000B0AD0" w:rsidRDefault="007F03BF" w:rsidP="00882542">
      <w:pPr>
        <w:rPr>
          <w:rFonts w:ascii="Cambria" w:hAnsi="Cambria"/>
          <w:b/>
          <w:u w:val="single"/>
        </w:rPr>
      </w:pPr>
    </w:p>
    <w:p w14:paraId="6228CE30" w14:textId="5DD55824" w:rsidR="009A21C5" w:rsidRPr="00DD644E" w:rsidRDefault="009A21C5" w:rsidP="000B0AD0">
      <w:pPr>
        <w:rPr>
          <w:rFonts w:ascii="Cambria" w:hAnsi="Cambria"/>
          <w:lang w:val="en-GB"/>
        </w:rPr>
      </w:pPr>
      <w:bookmarkStart w:id="70" w:name="_Hlk16077515"/>
      <w:r w:rsidRPr="000B0AD0">
        <w:rPr>
          <w:rFonts w:ascii="Cambria" w:hAnsi="Cambria"/>
          <w:b/>
          <w:u w:val="single"/>
        </w:rPr>
        <w:t>Confidential</w:t>
      </w:r>
      <w:r w:rsidR="007F03BF" w:rsidRPr="000B0AD0">
        <w:rPr>
          <w:rFonts w:ascii="Cambria" w:hAnsi="Cambria"/>
          <w:b/>
        </w:rPr>
        <w:t>-</w:t>
      </w:r>
      <w:r w:rsidR="007F03BF" w:rsidRPr="00DD644E">
        <w:rPr>
          <w:rFonts w:ascii="Cambria" w:hAnsi="Cambria"/>
          <w:lang w:val="en-GB"/>
        </w:rPr>
        <w:t xml:space="preserve"> </w:t>
      </w:r>
      <w:r w:rsidRPr="00DD644E">
        <w:rPr>
          <w:rFonts w:ascii="Cambria" w:hAnsi="Cambria"/>
          <w:lang w:val="en-GB"/>
        </w:rPr>
        <w:t xml:space="preserve">Information products classified as confidential are intended only for recipients who receive such information from </w:t>
      </w:r>
      <w:r w:rsidR="004358DD" w:rsidRPr="00DD644E">
        <w:rPr>
          <w:rFonts w:ascii="Cambria" w:hAnsi="Cambria"/>
          <w:lang w:val="en-GB"/>
        </w:rPr>
        <w:t xml:space="preserve">the </w:t>
      </w:r>
      <w:r w:rsidRPr="00DD644E">
        <w:rPr>
          <w:rFonts w:ascii="Cambria" w:hAnsi="Cambria"/>
          <w:lang w:val="en-GB"/>
        </w:rPr>
        <w:t xml:space="preserve">GOARN Operational Support Team, or have access to this information online through </w:t>
      </w:r>
      <w:r w:rsidR="004358DD" w:rsidRPr="00DD644E">
        <w:rPr>
          <w:rFonts w:ascii="Cambria" w:hAnsi="Cambria"/>
          <w:lang w:val="en-GB"/>
        </w:rPr>
        <w:t xml:space="preserve">the </w:t>
      </w:r>
      <w:r w:rsidRPr="00DD644E">
        <w:rPr>
          <w:rFonts w:ascii="Cambria" w:hAnsi="Cambria"/>
          <w:lang w:val="en-GB"/>
        </w:rPr>
        <w:t>GOARN Knowledge Platform. Confidential information must not be copied and / or shared any further.</w:t>
      </w:r>
    </w:p>
    <w:p w14:paraId="22B301EF" w14:textId="77777777" w:rsidR="007F03BF" w:rsidRPr="00DD644E" w:rsidRDefault="007F03BF" w:rsidP="009A21C5">
      <w:pPr>
        <w:jc w:val="both"/>
        <w:rPr>
          <w:rFonts w:ascii="Cambria" w:hAnsi="Cambria"/>
          <w:lang w:val="en-GB"/>
        </w:rPr>
      </w:pPr>
    </w:p>
    <w:bookmarkEnd w:id="70"/>
    <w:p w14:paraId="7735D5B2" w14:textId="5CA33378" w:rsidR="007F03BF" w:rsidRPr="00DD644E" w:rsidRDefault="009A21C5" w:rsidP="000B0AD0">
      <w:pPr>
        <w:rPr>
          <w:rFonts w:ascii="Cambria" w:hAnsi="Cambria"/>
          <w:lang w:val="en-GB"/>
        </w:rPr>
      </w:pPr>
      <w:r w:rsidRPr="000B0AD0">
        <w:rPr>
          <w:rFonts w:ascii="Cambria" w:hAnsi="Cambria"/>
          <w:b/>
          <w:u w:val="single"/>
        </w:rPr>
        <w:t>Restricted (internal use only)</w:t>
      </w:r>
      <w:r w:rsidR="007F03BF" w:rsidRPr="000B0AD0">
        <w:rPr>
          <w:rFonts w:ascii="Cambria" w:hAnsi="Cambria"/>
          <w:b/>
        </w:rPr>
        <w:t>-</w:t>
      </w:r>
      <w:r w:rsidR="007F03BF" w:rsidRPr="00DD644E">
        <w:rPr>
          <w:rFonts w:ascii="Cambria" w:hAnsi="Cambria"/>
          <w:lang w:val="en-GB"/>
        </w:rPr>
        <w:t xml:space="preserve"> </w:t>
      </w:r>
      <w:r w:rsidRPr="00DD644E">
        <w:rPr>
          <w:rFonts w:ascii="Cambria" w:hAnsi="Cambria"/>
          <w:lang w:val="en-GB"/>
        </w:rPr>
        <w:t>Information products classified as restricted can be shared with other recipients but only within GOARN Partner institutions. When restricted information is shared by focal points to other staff within their institutions</w:t>
      </w:r>
      <w:r w:rsidR="00952AAB" w:rsidRPr="00DD644E">
        <w:rPr>
          <w:rFonts w:ascii="Cambria" w:hAnsi="Cambria"/>
          <w:lang w:val="en-GB"/>
        </w:rPr>
        <w:t xml:space="preserve"> they must note the information classification when sharing</w:t>
      </w:r>
      <w:r w:rsidRPr="00DD644E">
        <w:rPr>
          <w:rFonts w:ascii="Cambria" w:hAnsi="Cambria"/>
          <w:lang w:val="en-GB"/>
        </w:rPr>
        <w:t>, information must not be shared any further to other audiences.</w:t>
      </w:r>
    </w:p>
    <w:p w14:paraId="19E98971" w14:textId="06E76C63" w:rsidR="009A21C5" w:rsidRPr="00DD644E" w:rsidRDefault="00E913E5" w:rsidP="000B0AD0">
      <w:pPr>
        <w:rPr>
          <w:rFonts w:ascii="Cambria" w:hAnsi="Cambria"/>
          <w:lang w:val="en-GB"/>
        </w:rPr>
      </w:pPr>
      <w:r w:rsidRPr="00DD644E">
        <w:rPr>
          <w:rFonts w:ascii="Cambria" w:hAnsi="Cambria"/>
          <w:lang w:val="en-GB"/>
        </w:rPr>
        <w:t xml:space="preserve"> </w:t>
      </w:r>
    </w:p>
    <w:p w14:paraId="10800FE7" w14:textId="7BFA6CFD" w:rsidR="009A21C5" w:rsidRPr="00DD644E" w:rsidRDefault="009A21C5" w:rsidP="000B0AD0">
      <w:pPr>
        <w:rPr>
          <w:rFonts w:ascii="Cambria" w:hAnsi="Cambria"/>
          <w:lang w:val="en-GB"/>
        </w:rPr>
      </w:pPr>
      <w:r w:rsidRPr="000B0AD0">
        <w:rPr>
          <w:rFonts w:ascii="Cambria" w:hAnsi="Cambria"/>
          <w:b/>
          <w:u w:val="single"/>
        </w:rPr>
        <w:t>Public</w:t>
      </w:r>
      <w:r w:rsidR="007F03BF" w:rsidRPr="00DD644E">
        <w:rPr>
          <w:rFonts w:ascii="Cambria" w:hAnsi="Cambria"/>
          <w:lang w:val="en-GB"/>
        </w:rPr>
        <w:t xml:space="preserve"> - </w:t>
      </w:r>
      <w:r w:rsidRPr="00DD644E">
        <w:rPr>
          <w:rFonts w:ascii="Cambria" w:hAnsi="Cambria"/>
          <w:lang w:val="en-GB"/>
        </w:rPr>
        <w:t xml:space="preserve">Information flagged as public is already available in the public domain and as such does not have any restrictions </w:t>
      </w:r>
      <w:r w:rsidR="00570CA8" w:rsidRPr="00DD644E">
        <w:rPr>
          <w:rFonts w:ascii="Cambria" w:hAnsi="Cambria"/>
          <w:lang w:val="en-GB"/>
        </w:rPr>
        <w:t xml:space="preserve">for further </w:t>
      </w:r>
      <w:r w:rsidRPr="00DD644E">
        <w:rPr>
          <w:rFonts w:ascii="Cambria" w:hAnsi="Cambria"/>
          <w:lang w:val="en-GB"/>
        </w:rPr>
        <w:t>shar</w:t>
      </w:r>
      <w:r w:rsidR="00570CA8" w:rsidRPr="00DD644E">
        <w:rPr>
          <w:rFonts w:ascii="Cambria" w:hAnsi="Cambria"/>
          <w:lang w:val="en-GB"/>
        </w:rPr>
        <w:t>ing</w:t>
      </w:r>
      <w:r w:rsidRPr="00DD644E">
        <w:rPr>
          <w:rFonts w:ascii="Cambria" w:hAnsi="Cambria"/>
          <w:lang w:val="en-GB"/>
        </w:rPr>
        <w:t xml:space="preserve"> </w:t>
      </w:r>
      <w:r w:rsidR="00570CA8" w:rsidRPr="00DD644E">
        <w:rPr>
          <w:rFonts w:ascii="Cambria" w:hAnsi="Cambria"/>
          <w:lang w:val="en-GB"/>
        </w:rPr>
        <w:t xml:space="preserve">with </w:t>
      </w:r>
      <w:r w:rsidRPr="00DD644E">
        <w:rPr>
          <w:rFonts w:ascii="Cambria" w:hAnsi="Cambria"/>
          <w:lang w:val="en-GB"/>
        </w:rPr>
        <w:t>other audiences.</w:t>
      </w:r>
    </w:p>
    <w:p w14:paraId="1BEED8ED" w14:textId="77777777" w:rsidR="009A21C5" w:rsidRPr="00DD644E" w:rsidRDefault="009A21C5" w:rsidP="002A3424">
      <w:pPr>
        <w:rPr>
          <w:rFonts w:ascii="Cambria" w:hAnsi="Cambria"/>
          <w:lang w:val="en-GB"/>
        </w:rPr>
      </w:pPr>
    </w:p>
    <w:p w14:paraId="3504C4EE" w14:textId="06222ACB" w:rsidR="009A21C5" w:rsidRPr="00DD644E" w:rsidRDefault="00FD45F2" w:rsidP="002A3424">
      <w:pPr>
        <w:rPr>
          <w:rFonts w:ascii="Cambria" w:hAnsi="Cambria"/>
          <w:lang w:val="en-GB"/>
        </w:rPr>
      </w:pPr>
      <w:r w:rsidRPr="00DD644E">
        <w:rPr>
          <w:rFonts w:ascii="Cambria" w:hAnsi="Cambria"/>
          <w:lang w:val="en-GB"/>
        </w:rPr>
        <w:t>When email</w:t>
      </w:r>
      <w:r w:rsidR="00DE14B2" w:rsidRPr="00DD644E">
        <w:rPr>
          <w:rFonts w:ascii="Cambria" w:hAnsi="Cambria"/>
          <w:lang w:val="en-GB"/>
        </w:rPr>
        <w:t xml:space="preserve">ing partners </w:t>
      </w:r>
      <w:r w:rsidRPr="00DD644E">
        <w:rPr>
          <w:rFonts w:ascii="Cambria" w:hAnsi="Cambria"/>
          <w:lang w:val="en-GB"/>
        </w:rPr>
        <w:t xml:space="preserve">with </w:t>
      </w:r>
      <w:r w:rsidR="00721375">
        <w:rPr>
          <w:rFonts w:ascii="Cambria" w:hAnsi="Cambria"/>
          <w:lang w:val="en-GB"/>
        </w:rPr>
        <w:t xml:space="preserve">restricted or confidential </w:t>
      </w:r>
      <w:r w:rsidRPr="00DD644E">
        <w:rPr>
          <w:rFonts w:ascii="Cambria" w:hAnsi="Cambria"/>
          <w:lang w:val="en-GB"/>
        </w:rPr>
        <w:t xml:space="preserve">information products the classification </w:t>
      </w:r>
      <w:r w:rsidR="00721375">
        <w:rPr>
          <w:rFonts w:ascii="Cambria" w:hAnsi="Cambria"/>
          <w:lang w:val="en-GB"/>
        </w:rPr>
        <w:t xml:space="preserve">should be noted </w:t>
      </w:r>
      <w:r w:rsidRPr="00DD644E">
        <w:rPr>
          <w:rFonts w:ascii="Cambria" w:hAnsi="Cambria"/>
          <w:lang w:val="en-GB"/>
        </w:rPr>
        <w:t>at the start of the subject line</w:t>
      </w:r>
      <w:r w:rsidR="00DE14B2" w:rsidRPr="00DD644E">
        <w:rPr>
          <w:rFonts w:ascii="Cambria" w:hAnsi="Cambria"/>
          <w:lang w:val="en-GB"/>
        </w:rPr>
        <w:t>,</w:t>
      </w:r>
      <w:r w:rsidRPr="00DD644E">
        <w:rPr>
          <w:rFonts w:ascii="Cambria" w:hAnsi="Cambria"/>
          <w:lang w:val="en-GB"/>
        </w:rPr>
        <w:t xml:space="preserve"> then include the </w:t>
      </w:r>
      <w:r w:rsidR="00DE14B2" w:rsidRPr="00DD644E">
        <w:rPr>
          <w:rFonts w:ascii="Cambria" w:hAnsi="Cambria"/>
          <w:lang w:val="en-GB"/>
        </w:rPr>
        <w:t xml:space="preserve">relevant description from above </w:t>
      </w:r>
      <w:r w:rsidRPr="00DD644E">
        <w:rPr>
          <w:rFonts w:ascii="Cambria" w:hAnsi="Cambria"/>
          <w:lang w:val="en-GB"/>
        </w:rPr>
        <w:t xml:space="preserve">at the </w:t>
      </w:r>
      <w:r w:rsidR="00DE14B2" w:rsidRPr="00DD644E">
        <w:rPr>
          <w:rFonts w:ascii="Cambria" w:hAnsi="Cambria"/>
          <w:lang w:val="en-GB"/>
        </w:rPr>
        <w:t>end</w:t>
      </w:r>
      <w:r w:rsidRPr="00DD644E">
        <w:rPr>
          <w:rFonts w:ascii="Cambria" w:hAnsi="Cambria"/>
          <w:lang w:val="en-GB"/>
        </w:rPr>
        <w:t xml:space="preserve"> of the email.</w:t>
      </w:r>
    </w:p>
    <w:p w14:paraId="7F43B4C5" w14:textId="4E78C9A4" w:rsidR="00606A7E" w:rsidRPr="00DD644E" w:rsidRDefault="00606A7E" w:rsidP="000B0AD0">
      <w:pPr>
        <w:pStyle w:val="Heading2"/>
        <w:rPr>
          <w:lang w:val="en-GB"/>
        </w:rPr>
      </w:pPr>
      <w:r w:rsidRPr="00DD644E">
        <w:rPr>
          <w:lang w:val="en-GB"/>
        </w:rPr>
        <w:t>Standardising Communications</w:t>
      </w:r>
    </w:p>
    <w:p w14:paraId="0713E65A" w14:textId="6F82510E" w:rsidR="00606A7E" w:rsidRPr="00DD644E" w:rsidRDefault="00606A7E" w:rsidP="002A3424">
      <w:pPr>
        <w:rPr>
          <w:rFonts w:ascii="Cambria" w:hAnsi="Cambria"/>
          <w:lang w:val="en-GB"/>
        </w:rPr>
      </w:pPr>
      <w:r w:rsidRPr="00DD644E">
        <w:rPr>
          <w:rFonts w:ascii="Cambria" w:hAnsi="Cambria"/>
          <w:lang w:val="en-GB"/>
        </w:rPr>
        <w:t xml:space="preserve">In addition to the above markings </w:t>
      </w:r>
      <w:hyperlink r:id="rId29" w:history="1">
        <w:r w:rsidRPr="00DD644E">
          <w:rPr>
            <w:rStyle w:val="Hyperlink"/>
            <w:rFonts w:ascii="Cambria" w:hAnsi="Cambria"/>
            <w:lang w:val="en-GB"/>
          </w:rPr>
          <w:t>GOARN graphical guidelines</w:t>
        </w:r>
      </w:hyperlink>
      <w:r w:rsidRPr="00DD644E">
        <w:rPr>
          <w:rFonts w:ascii="Cambria" w:hAnsi="Cambria"/>
          <w:lang w:val="en-GB"/>
        </w:rPr>
        <w:t xml:space="preserve"> give guidance on standardised formats for documents and communications.</w:t>
      </w:r>
    </w:p>
    <w:p w14:paraId="1303A738" w14:textId="77777777" w:rsidR="00A309E7" w:rsidRPr="00DD644E" w:rsidRDefault="00A309E7" w:rsidP="00A309E7">
      <w:pPr>
        <w:pStyle w:val="Heading2"/>
        <w:rPr>
          <w:lang w:val="en-GB"/>
        </w:rPr>
      </w:pPr>
      <w:bookmarkStart w:id="71" w:name="_Toc16539026"/>
      <w:r w:rsidRPr="00DD644E">
        <w:rPr>
          <w:lang w:val="en-GB"/>
        </w:rPr>
        <w:t>Automated messages</w:t>
      </w:r>
      <w:bookmarkEnd w:id="71"/>
    </w:p>
    <w:p w14:paraId="0E32D122" w14:textId="77777777" w:rsidR="002177E4" w:rsidRPr="00DD644E" w:rsidRDefault="00A309E7" w:rsidP="004358DD">
      <w:pPr>
        <w:jc w:val="both"/>
        <w:rPr>
          <w:rFonts w:ascii="Cambria" w:hAnsi="Cambria"/>
          <w:lang w:val="en-GB"/>
        </w:rPr>
      </w:pPr>
      <w:r w:rsidRPr="00DD644E">
        <w:rPr>
          <w:rFonts w:ascii="Cambria" w:hAnsi="Cambria"/>
          <w:lang w:val="en-GB"/>
        </w:rPr>
        <w:t>KP has features for automatic email sending when specific actions are performed on the KP. This includes:</w:t>
      </w:r>
    </w:p>
    <w:p w14:paraId="4E8DCB42" w14:textId="77777777" w:rsidR="00A309E7" w:rsidRPr="00DD644E" w:rsidRDefault="00A309E7" w:rsidP="00A13E3F">
      <w:pPr>
        <w:pStyle w:val="ListParagraph"/>
        <w:numPr>
          <w:ilvl w:val="0"/>
          <w:numId w:val="13"/>
        </w:numPr>
        <w:rPr>
          <w:rFonts w:ascii="Cambria" w:hAnsi="Cambria"/>
          <w:lang w:val="en-GB"/>
        </w:rPr>
      </w:pPr>
      <w:r w:rsidRPr="00DD644E">
        <w:rPr>
          <w:rFonts w:ascii="Cambria" w:hAnsi="Cambria"/>
          <w:lang w:val="en-GB"/>
        </w:rPr>
        <w:t>Adding new focal point to the institution</w:t>
      </w:r>
      <w:r w:rsidR="004358DD" w:rsidRPr="00DD644E">
        <w:rPr>
          <w:rFonts w:ascii="Cambria" w:hAnsi="Cambria"/>
          <w:lang w:val="en-GB"/>
        </w:rPr>
        <w:t>;</w:t>
      </w:r>
    </w:p>
    <w:p w14:paraId="30BB8EE0" w14:textId="77777777" w:rsidR="00A309E7" w:rsidRPr="00DD644E" w:rsidRDefault="00A309E7" w:rsidP="008E0DE9">
      <w:pPr>
        <w:pStyle w:val="ListParagraph"/>
        <w:numPr>
          <w:ilvl w:val="0"/>
          <w:numId w:val="13"/>
        </w:numPr>
        <w:rPr>
          <w:rFonts w:ascii="Cambria" w:hAnsi="Cambria"/>
          <w:lang w:val="en-GB"/>
        </w:rPr>
      </w:pPr>
      <w:r w:rsidRPr="00DD644E">
        <w:rPr>
          <w:rFonts w:ascii="Cambria" w:hAnsi="Cambria"/>
          <w:lang w:val="en-GB"/>
        </w:rPr>
        <w:t>A</w:t>
      </w:r>
      <w:r w:rsidR="008E0DE9" w:rsidRPr="00DD644E">
        <w:rPr>
          <w:rFonts w:ascii="Cambria" w:hAnsi="Cambria"/>
          <w:lang w:val="en-GB"/>
        </w:rPr>
        <w:t xml:space="preserve">ccepting </w:t>
      </w:r>
      <w:r w:rsidRPr="00DD644E">
        <w:rPr>
          <w:rFonts w:ascii="Cambria" w:hAnsi="Cambria"/>
          <w:lang w:val="en-GB"/>
        </w:rPr>
        <w:t>offer of support</w:t>
      </w:r>
      <w:r w:rsidR="004358DD" w:rsidRPr="00DD644E">
        <w:rPr>
          <w:rFonts w:ascii="Cambria" w:hAnsi="Cambria"/>
          <w:lang w:val="en-GB"/>
        </w:rPr>
        <w:t>;</w:t>
      </w:r>
    </w:p>
    <w:p w14:paraId="2664F06F" w14:textId="77777777" w:rsidR="00A309E7" w:rsidRPr="00DD644E" w:rsidRDefault="00A309E7" w:rsidP="00A13E3F">
      <w:pPr>
        <w:pStyle w:val="ListParagraph"/>
        <w:numPr>
          <w:ilvl w:val="0"/>
          <w:numId w:val="13"/>
        </w:numPr>
        <w:rPr>
          <w:rFonts w:ascii="Cambria" w:hAnsi="Cambria"/>
          <w:lang w:val="en-GB"/>
        </w:rPr>
      </w:pPr>
      <w:r w:rsidRPr="00DD644E">
        <w:rPr>
          <w:rFonts w:ascii="Cambria" w:hAnsi="Cambria"/>
          <w:lang w:val="en-GB"/>
        </w:rPr>
        <w:t>Provi</w:t>
      </w:r>
      <w:r w:rsidR="00BD702C" w:rsidRPr="00DD644E">
        <w:rPr>
          <w:rFonts w:ascii="Cambria" w:hAnsi="Cambria"/>
          <w:lang w:val="en-GB"/>
        </w:rPr>
        <w:t>di</w:t>
      </w:r>
      <w:r w:rsidRPr="00DD644E">
        <w:rPr>
          <w:rFonts w:ascii="Cambria" w:hAnsi="Cambria"/>
          <w:lang w:val="en-GB"/>
        </w:rPr>
        <w:t>ng access to restricted virtual spaces</w:t>
      </w:r>
      <w:r w:rsidR="004358DD" w:rsidRPr="00DD644E">
        <w:rPr>
          <w:rFonts w:ascii="Cambria" w:hAnsi="Cambria"/>
          <w:lang w:val="en-GB"/>
        </w:rPr>
        <w:t>.</w:t>
      </w:r>
    </w:p>
    <w:p w14:paraId="096889A0" w14:textId="77777777" w:rsidR="007B5C2F" w:rsidRPr="00DD644E" w:rsidRDefault="007B5C2F" w:rsidP="007B5C2F">
      <w:pPr>
        <w:rPr>
          <w:rFonts w:ascii="Cambria" w:hAnsi="Cambria"/>
          <w:lang w:val="en-GB"/>
        </w:rPr>
      </w:pPr>
    </w:p>
    <w:p w14:paraId="0A74748D" w14:textId="77777777" w:rsidR="00A309E7" w:rsidRPr="00DD644E" w:rsidRDefault="009E4BFB" w:rsidP="00104973">
      <w:pPr>
        <w:pStyle w:val="Heading2"/>
        <w:rPr>
          <w:lang w:val="en-GB"/>
        </w:rPr>
      </w:pPr>
      <w:bookmarkStart w:id="72" w:name="_Emailing_focal_points"/>
      <w:bookmarkStart w:id="73" w:name="_Toc16539027"/>
      <w:bookmarkEnd w:id="72"/>
      <w:r w:rsidRPr="00DD644E">
        <w:rPr>
          <w:lang w:val="en-GB"/>
        </w:rPr>
        <w:t>Email</w:t>
      </w:r>
      <w:r w:rsidR="00A309E7" w:rsidRPr="00DD644E">
        <w:rPr>
          <w:lang w:val="en-GB"/>
        </w:rPr>
        <w:t>ing focal points</w:t>
      </w:r>
      <w:bookmarkEnd w:id="73"/>
    </w:p>
    <w:p w14:paraId="467A42FC" w14:textId="77777777" w:rsidR="00FA0820" w:rsidRPr="00DD644E" w:rsidRDefault="00FA0820" w:rsidP="00FA0820">
      <w:pPr>
        <w:jc w:val="both"/>
        <w:rPr>
          <w:rFonts w:ascii="Cambria" w:hAnsi="Cambria"/>
          <w:lang w:val="en-GB"/>
        </w:rPr>
      </w:pPr>
      <w:r w:rsidRPr="00DD644E">
        <w:rPr>
          <w:rFonts w:ascii="Cambria" w:hAnsi="Cambria"/>
          <w:lang w:val="en-GB"/>
        </w:rPr>
        <w:t xml:space="preserve">GOARN Knowledge platform includes a feature to email all GOARN focal points. This is the last option on the menu. Clicking on this menu item will launch a page with pre-filtered list of all focal points in GOARN partner institutions. </w:t>
      </w:r>
    </w:p>
    <w:p w14:paraId="5B689AFB" w14:textId="77777777" w:rsidR="00FA0820" w:rsidRPr="00DD644E" w:rsidRDefault="00FA0820" w:rsidP="00FA0820">
      <w:pPr>
        <w:jc w:val="both"/>
        <w:rPr>
          <w:rFonts w:ascii="Cambria" w:hAnsi="Cambria"/>
          <w:lang w:val="en-GB"/>
        </w:rPr>
      </w:pPr>
    </w:p>
    <w:p w14:paraId="570E7C6E" w14:textId="77777777" w:rsidR="00FA0820" w:rsidRPr="00DD644E" w:rsidRDefault="00FA0820" w:rsidP="00FA0820">
      <w:pPr>
        <w:jc w:val="both"/>
        <w:rPr>
          <w:rFonts w:ascii="Cambria" w:hAnsi="Cambria"/>
          <w:lang w:val="en-GB"/>
        </w:rPr>
      </w:pPr>
      <w:r w:rsidRPr="00DD644E">
        <w:rPr>
          <w:rFonts w:ascii="Cambria" w:hAnsi="Cambria"/>
          <w:lang w:val="en-GB"/>
        </w:rPr>
        <w:t xml:space="preserve">Access to this page is only available to users who have </w:t>
      </w:r>
      <w:r w:rsidRPr="00DD644E">
        <w:rPr>
          <w:rStyle w:val="KPActionChar"/>
          <w:rFonts w:ascii="Cambria" w:hAnsi="Cambria"/>
        </w:rPr>
        <w:t>GOARN administrator</w:t>
      </w:r>
      <w:r w:rsidRPr="00DD644E">
        <w:rPr>
          <w:rFonts w:ascii="Cambria" w:hAnsi="Cambria"/>
          <w:lang w:val="en-GB"/>
        </w:rPr>
        <w:t xml:space="preserve"> role on the knowledge platform.</w:t>
      </w:r>
    </w:p>
    <w:p w14:paraId="61C85B5B" w14:textId="77777777" w:rsidR="00FA0820" w:rsidRPr="00DD644E" w:rsidRDefault="00FA0820" w:rsidP="00FA0820">
      <w:pPr>
        <w:jc w:val="both"/>
        <w:rPr>
          <w:rFonts w:ascii="Cambria" w:hAnsi="Cambria"/>
          <w:lang w:val="en-GB"/>
        </w:rPr>
      </w:pPr>
    </w:p>
    <w:p w14:paraId="5E659244" w14:textId="77777777" w:rsidR="00FA0820" w:rsidRPr="00DD644E" w:rsidRDefault="00FA0820" w:rsidP="00FA0820">
      <w:pPr>
        <w:jc w:val="both"/>
        <w:rPr>
          <w:rFonts w:ascii="Cambria" w:hAnsi="Cambria"/>
          <w:lang w:val="en-GB"/>
        </w:rPr>
      </w:pPr>
      <w:r w:rsidRPr="00DD644E">
        <w:rPr>
          <w:rFonts w:ascii="Cambria" w:hAnsi="Cambria"/>
          <w:lang w:val="en-GB"/>
        </w:rPr>
        <w:t xml:space="preserve">It is possible to send an email to all focal points or only to selected ones. The most common use case is to write to all focal points. </w:t>
      </w:r>
    </w:p>
    <w:p w14:paraId="79A91D3B" w14:textId="77777777" w:rsidR="00FA0820" w:rsidRPr="00DD644E" w:rsidRDefault="00FA0820" w:rsidP="00FA0820">
      <w:pPr>
        <w:jc w:val="both"/>
        <w:rPr>
          <w:rFonts w:ascii="Cambria" w:hAnsi="Cambria"/>
          <w:lang w:val="en-GB"/>
        </w:rPr>
      </w:pPr>
    </w:p>
    <w:p w14:paraId="67D35B2A" w14:textId="77777777" w:rsidR="00FA0820" w:rsidRPr="00DD644E" w:rsidRDefault="00FA0820" w:rsidP="00FA0820">
      <w:pPr>
        <w:jc w:val="both"/>
        <w:rPr>
          <w:rFonts w:ascii="Cambria" w:hAnsi="Cambria"/>
          <w:lang w:val="en-GB"/>
        </w:rPr>
      </w:pPr>
      <w:r w:rsidRPr="00DD644E">
        <w:rPr>
          <w:rFonts w:ascii="Cambria" w:hAnsi="Cambria"/>
          <w:lang w:val="en-GB"/>
        </w:rPr>
        <w:t xml:space="preserve">After launching </w:t>
      </w:r>
      <w:r w:rsidRPr="00DD644E">
        <w:rPr>
          <w:rStyle w:val="KPActionChar"/>
          <w:rFonts w:ascii="Cambria" w:hAnsi="Cambria"/>
        </w:rPr>
        <w:t>GOARN Mass Mail</w:t>
      </w:r>
      <w:r w:rsidRPr="00DD644E">
        <w:rPr>
          <w:rFonts w:ascii="Cambria" w:hAnsi="Cambria"/>
          <w:lang w:val="en-GB"/>
        </w:rPr>
        <w:t xml:space="preserve"> page, GOARN administrators should change value in </w:t>
      </w:r>
      <w:r w:rsidRPr="00DD644E">
        <w:rPr>
          <w:rStyle w:val="KPActionChar"/>
          <w:rFonts w:ascii="Cambria" w:hAnsi="Cambria"/>
        </w:rPr>
        <w:t>Items per page</w:t>
      </w:r>
      <w:r w:rsidRPr="00DD644E">
        <w:rPr>
          <w:rFonts w:ascii="Cambria" w:hAnsi="Cambria"/>
          <w:lang w:val="en-GB"/>
        </w:rPr>
        <w:t xml:space="preserve"> drop down menu to </w:t>
      </w:r>
      <w:r w:rsidRPr="00DD644E">
        <w:rPr>
          <w:rStyle w:val="KPActionChar"/>
          <w:rFonts w:ascii="Cambria" w:hAnsi="Cambria"/>
        </w:rPr>
        <w:t>- All -</w:t>
      </w:r>
      <w:r w:rsidRPr="00DD644E">
        <w:rPr>
          <w:rFonts w:ascii="Cambria" w:hAnsi="Cambria"/>
          <w:lang w:val="en-GB"/>
        </w:rPr>
        <w:t xml:space="preserve"> and then click on </w:t>
      </w:r>
      <w:r w:rsidRPr="00DD644E">
        <w:rPr>
          <w:rStyle w:val="KPActionChar"/>
          <w:rFonts w:ascii="Cambria" w:hAnsi="Cambria"/>
        </w:rPr>
        <w:t>Search</w:t>
      </w:r>
      <w:r w:rsidRPr="00DD644E">
        <w:rPr>
          <w:rFonts w:ascii="Cambria" w:hAnsi="Cambria"/>
          <w:lang w:val="en-GB"/>
        </w:rPr>
        <w:t xml:space="preserve"> button. It will take few seconds for the page to load and subsequently display all focal points in all partner institutions. Clicking on the checkbox in the top left corner of the table header will select all focal points. If necessary at this stage GOARN administrators can de-select focal points who should not be recipients of the message. Next step is to click on </w:t>
      </w:r>
      <w:r w:rsidRPr="00DD644E">
        <w:rPr>
          <w:rStyle w:val="KPActionChar"/>
          <w:rFonts w:ascii="Cambria" w:hAnsi="Cambria"/>
        </w:rPr>
        <w:t>Send GOARN Mass email</w:t>
      </w:r>
      <w:r w:rsidRPr="00DD644E">
        <w:rPr>
          <w:rFonts w:ascii="Cambria" w:hAnsi="Cambria"/>
          <w:lang w:val="en-GB"/>
        </w:rPr>
        <w:t xml:space="preserve"> button to compose the message and send it to selected recipients.</w:t>
      </w:r>
    </w:p>
    <w:p w14:paraId="325D487A" w14:textId="77777777" w:rsidR="00FA0820" w:rsidRPr="00DD644E" w:rsidRDefault="00FA0820" w:rsidP="00FA0820">
      <w:pPr>
        <w:jc w:val="both"/>
        <w:rPr>
          <w:rFonts w:ascii="Cambria" w:hAnsi="Cambria"/>
          <w:lang w:val="en-GB"/>
        </w:rPr>
      </w:pPr>
    </w:p>
    <w:p w14:paraId="3FB25194" w14:textId="77777777" w:rsidR="00FA0820" w:rsidRPr="00DD644E" w:rsidRDefault="00FA0820" w:rsidP="00FA0820">
      <w:pPr>
        <w:jc w:val="both"/>
        <w:rPr>
          <w:rFonts w:ascii="Cambria" w:hAnsi="Cambria"/>
          <w:lang w:val="en-GB"/>
        </w:rPr>
      </w:pPr>
      <w:r w:rsidRPr="00DD644E">
        <w:rPr>
          <w:rFonts w:ascii="Cambria" w:hAnsi="Cambria"/>
          <w:lang w:val="en-GB"/>
        </w:rPr>
        <w:t>In addition to providing content in the body of the message, it is possible to attach one document to the message.</w:t>
      </w:r>
    </w:p>
    <w:p w14:paraId="36F06BC4" w14:textId="77777777" w:rsidR="00FA0820" w:rsidRPr="00DD644E" w:rsidRDefault="00FA0820" w:rsidP="00FA0820">
      <w:pPr>
        <w:jc w:val="both"/>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4"/>
        <w:gridCol w:w="8536"/>
      </w:tblGrid>
      <w:tr w:rsidR="00FA0820" w:rsidRPr="00EB6D0E" w14:paraId="1E8CA2B4" w14:textId="77777777" w:rsidTr="006C6F9B">
        <w:trPr>
          <w:trHeight w:val="1247"/>
        </w:trPr>
        <w:tc>
          <w:tcPr>
            <w:tcW w:w="534" w:type="dxa"/>
            <w:shd w:val="clear" w:color="auto" w:fill="auto"/>
            <w:vAlign w:val="center"/>
          </w:tcPr>
          <w:p w14:paraId="4062FF3E" w14:textId="77777777" w:rsidR="00FA0820" w:rsidRPr="00DD644E" w:rsidRDefault="00FA0820" w:rsidP="006C6F9B">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30E6BA7A" w14:textId="77777777" w:rsidR="00FA0820" w:rsidRPr="00DD644E" w:rsidRDefault="00FA0820" w:rsidP="006C6F9B">
            <w:pPr>
              <w:pStyle w:val="Tableimportantwording"/>
              <w:rPr>
                <w:rFonts w:ascii="Cambria" w:hAnsi="Cambria"/>
              </w:rPr>
            </w:pPr>
            <w:r w:rsidRPr="00DD644E">
              <w:rPr>
                <w:rFonts w:ascii="Cambria" w:hAnsi="Cambria"/>
              </w:rPr>
              <w:t>To avoid timing out while the email is being sent to all, it is recommended that GOARN administrators start with a fresh log-in before using mass email feature. GOARN administrators must not navigate outside of the page while email sending is in process.</w:t>
            </w:r>
          </w:p>
        </w:tc>
      </w:tr>
    </w:tbl>
    <w:p w14:paraId="30A80C42" w14:textId="08FDE195" w:rsidR="00D936B5" w:rsidRPr="00DD644E" w:rsidRDefault="00D936B5" w:rsidP="00104973">
      <w:pPr>
        <w:jc w:val="both"/>
        <w:rPr>
          <w:rFonts w:ascii="Cambria" w:hAnsi="Cambria"/>
          <w:lang w:val="en-GB"/>
        </w:rPr>
      </w:pPr>
    </w:p>
    <w:p w14:paraId="39EAFAF2" w14:textId="1DE8E96E" w:rsidR="00590252" w:rsidRPr="00DD644E" w:rsidRDefault="00590252" w:rsidP="00410718">
      <w:pPr>
        <w:pStyle w:val="Heading2"/>
        <w:rPr>
          <w:lang w:val="en-GB"/>
        </w:rPr>
      </w:pPr>
      <w:bookmarkStart w:id="74" w:name="_Toc16539028"/>
      <w:r w:rsidRPr="00DD644E">
        <w:rPr>
          <w:lang w:val="en-GB"/>
        </w:rPr>
        <w:t>Communications with experts</w:t>
      </w:r>
      <w:r w:rsidR="00410718" w:rsidRPr="00DD644E">
        <w:rPr>
          <w:lang w:val="en-GB"/>
        </w:rPr>
        <w:t xml:space="preserve"> affiliated with GOARN partner institutions</w:t>
      </w:r>
      <w:bookmarkEnd w:id="74"/>
    </w:p>
    <w:p w14:paraId="06A9EDE2" w14:textId="63962264" w:rsidR="0051764D" w:rsidRPr="00DD644E" w:rsidRDefault="00590252" w:rsidP="004358DD">
      <w:pPr>
        <w:jc w:val="both"/>
        <w:rPr>
          <w:rFonts w:ascii="Cambria" w:hAnsi="Cambria"/>
          <w:lang w:val="en-GB"/>
        </w:rPr>
      </w:pPr>
      <w:r w:rsidRPr="00DD644E">
        <w:rPr>
          <w:rFonts w:ascii="Cambria" w:hAnsi="Cambria"/>
          <w:lang w:val="en-GB"/>
        </w:rPr>
        <w:t>When communicating with experts affiliated with GOARN partner institution</w:t>
      </w:r>
      <w:r w:rsidR="008E0DE9" w:rsidRPr="00DD644E">
        <w:rPr>
          <w:rFonts w:ascii="Cambria" w:hAnsi="Cambria"/>
          <w:lang w:val="en-GB"/>
        </w:rPr>
        <w:t xml:space="preserve"> it is necessary to </w:t>
      </w:r>
      <w:r w:rsidRPr="00DD644E">
        <w:rPr>
          <w:rFonts w:ascii="Cambria" w:hAnsi="Cambria"/>
          <w:lang w:val="en-GB"/>
        </w:rPr>
        <w:t xml:space="preserve">always copy </w:t>
      </w:r>
      <w:r w:rsidR="00410718" w:rsidRPr="00DD644E">
        <w:rPr>
          <w:rFonts w:ascii="Cambria" w:hAnsi="Cambria"/>
          <w:lang w:val="en-GB"/>
        </w:rPr>
        <w:t>focal</w:t>
      </w:r>
      <w:r w:rsidRPr="00DD644E">
        <w:rPr>
          <w:rFonts w:ascii="Cambria" w:hAnsi="Cambria"/>
          <w:lang w:val="en-GB"/>
        </w:rPr>
        <w:t xml:space="preserve"> </w:t>
      </w:r>
      <w:r w:rsidR="00410718" w:rsidRPr="00DD644E">
        <w:rPr>
          <w:rFonts w:ascii="Cambria" w:hAnsi="Cambria"/>
          <w:lang w:val="en-GB"/>
        </w:rPr>
        <w:t>point</w:t>
      </w:r>
      <w:r w:rsidRPr="00DD644E">
        <w:rPr>
          <w:rFonts w:ascii="Cambria" w:hAnsi="Cambria"/>
          <w:lang w:val="en-GB"/>
        </w:rPr>
        <w:t xml:space="preserve"> in the institution</w:t>
      </w:r>
      <w:r w:rsidR="00410718" w:rsidRPr="00DD644E">
        <w:rPr>
          <w:rFonts w:ascii="Cambria" w:hAnsi="Cambria"/>
          <w:lang w:val="en-GB"/>
        </w:rPr>
        <w:t>.</w:t>
      </w:r>
      <w:r w:rsidR="00343091" w:rsidRPr="00DD644E">
        <w:rPr>
          <w:rFonts w:ascii="Cambria" w:hAnsi="Cambria"/>
          <w:lang w:val="en-GB"/>
        </w:rPr>
        <w:t xml:space="preserve"> </w:t>
      </w:r>
      <w:r w:rsidR="008E0DE9" w:rsidRPr="00DD644E">
        <w:rPr>
          <w:rFonts w:ascii="Cambria" w:hAnsi="Cambria"/>
          <w:lang w:val="en-GB"/>
        </w:rPr>
        <w:t xml:space="preserve">Updated </w:t>
      </w:r>
      <w:r w:rsidR="000307A2" w:rsidRPr="00DD644E">
        <w:rPr>
          <w:rFonts w:ascii="Cambria" w:hAnsi="Cambria"/>
          <w:lang w:val="en-GB"/>
        </w:rPr>
        <w:t xml:space="preserve">information on focal points </w:t>
      </w:r>
      <w:r w:rsidR="004358DD" w:rsidRPr="00DD644E">
        <w:rPr>
          <w:rFonts w:ascii="Cambria" w:hAnsi="Cambria"/>
          <w:lang w:val="en-GB"/>
        </w:rPr>
        <w:t>in</w:t>
      </w:r>
      <w:r w:rsidR="000307A2" w:rsidRPr="00DD644E">
        <w:rPr>
          <w:rFonts w:ascii="Cambria" w:hAnsi="Cambria"/>
          <w:lang w:val="en-GB"/>
        </w:rPr>
        <w:t xml:space="preserve"> partner institutions is available on the GOARN Knowledge platform</w:t>
      </w:r>
      <w:r w:rsidR="00EB6D0E">
        <w:rPr>
          <w:rFonts w:ascii="Cambria" w:hAnsi="Cambria"/>
          <w:lang w:val="en-GB"/>
        </w:rPr>
        <w:t>, if there</w:t>
      </w:r>
      <w:r w:rsidR="00516BCD">
        <w:rPr>
          <w:rFonts w:ascii="Cambria" w:hAnsi="Cambria"/>
          <w:lang w:val="en-GB"/>
        </w:rPr>
        <w:t xml:space="preserve"> is more than one focal point the first one listed is always the primary</w:t>
      </w:r>
      <w:r w:rsidR="000307A2" w:rsidRPr="00DD644E">
        <w:rPr>
          <w:rFonts w:ascii="Cambria" w:hAnsi="Cambria"/>
          <w:lang w:val="en-GB"/>
        </w:rPr>
        <w:t>.</w:t>
      </w:r>
    </w:p>
    <w:p w14:paraId="4017B405" w14:textId="77777777" w:rsidR="008E0DE9" w:rsidRPr="00DD644E" w:rsidRDefault="008E0DE9" w:rsidP="008E0DE9">
      <w:pPr>
        <w:jc w:val="both"/>
        <w:rPr>
          <w:rFonts w:ascii="Cambria" w:hAnsi="Cambria"/>
          <w:lang w:val="en-GB"/>
        </w:rPr>
      </w:pPr>
    </w:p>
    <w:p w14:paraId="6861F124" w14:textId="77777777" w:rsidR="0051764D" w:rsidRPr="00DD644E" w:rsidRDefault="0051764D" w:rsidP="00ED6DAD">
      <w:pPr>
        <w:pStyle w:val="Heading2"/>
        <w:rPr>
          <w:lang w:val="en-GB"/>
        </w:rPr>
      </w:pPr>
      <w:bookmarkStart w:id="75" w:name="_Toc16539029"/>
      <w:r w:rsidRPr="00DD644E">
        <w:rPr>
          <w:lang w:val="en-GB"/>
        </w:rPr>
        <w:t>Triaging GOARN inbox</w:t>
      </w:r>
      <w:bookmarkEnd w:id="75"/>
    </w:p>
    <w:p w14:paraId="106CDD4E" w14:textId="77777777" w:rsidR="0051764D" w:rsidRPr="00DD644E" w:rsidRDefault="0051764D" w:rsidP="002A3424">
      <w:pPr>
        <w:rPr>
          <w:rFonts w:ascii="Cambria" w:hAnsi="Cambria"/>
          <w:lang w:val="en-GB"/>
        </w:rPr>
      </w:pPr>
    </w:p>
    <w:p w14:paraId="3B72AA0A" w14:textId="77777777" w:rsidR="00E82453" w:rsidRPr="00DD644E" w:rsidRDefault="00E82453" w:rsidP="0040408F">
      <w:pPr>
        <w:jc w:val="both"/>
        <w:rPr>
          <w:rFonts w:ascii="Cambria" w:hAnsi="Cambria"/>
          <w:lang w:val="en-GB"/>
        </w:rPr>
      </w:pPr>
      <w:r w:rsidRPr="00DD644E">
        <w:rPr>
          <w:rFonts w:ascii="Cambria" w:hAnsi="Cambria"/>
          <w:lang w:val="en-GB"/>
        </w:rPr>
        <w:t xml:space="preserve">Generic GOARN </w:t>
      </w:r>
      <w:r w:rsidR="009E4BFB" w:rsidRPr="00DD644E">
        <w:rPr>
          <w:rFonts w:ascii="Cambria" w:hAnsi="Cambria"/>
          <w:lang w:val="en-GB"/>
        </w:rPr>
        <w:t>email</w:t>
      </w:r>
      <w:r w:rsidRPr="00DD644E">
        <w:rPr>
          <w:rFonts w:ascii="Cambria" w:hAnsi="Cambria"/>
          <w:lang w:val="en-GB"/>
        </w:rPr>
        <w:t xml:space="preserve"> account address is </w:t>
      </w:r>
      <w:hyperlink r:id="rId30" w:history="1">
        <w:r w:rsidRPr="00DD644E">
          <w:rPr>
            <w:rStyle w:val="Hyperlink"/>
            <w:rFonts w:ascii="Cambria" w:hAnsi="Cambria"/>
            <w:lang w:val="en-GB"/>
          </w:rPr>
          <w:t>goarn@who.int</w:t>
        </w:r>
      </w:hyperlink>
    </w:p>
    <w:p w14:paraId="38F21E05" w14:textId="77777777" w:rsidR="00E82453" w:rsidRPr="00DD644E" w:rsidRDefault="00E82453" w:rsidP="0040408F">
      <w:pPr>
        <w:jc w:val="both"/>
        <w:rPr>
          <w:rFonts w:ascii="Cambria" w:hAnsi="Cambria"/>
          <w:lang w:val="en-GB"/>
        </w:rPr>
      </w:pPr>
    </w:p>
    <w:p w14:paraId="3B767E3B" w14:textId="77777777" w:rsidR="00E82453" w:rsidRPr="00DD644E" w:rsidRDefault="006C382A" w:rsidP="008E0DE9">
      <w:pPr>
        <w:jc w:val="both"/>
        <w:rPr>
          <w:rFonts w:ascii="Cambria" w:hAnsi="Cambria"/>
          <w:lang w:val="en-GB"/>
        </w:rPr>
      </w:pPr>
      <w:r w:rsidRPr="00DD644E">
        <w:rPr>
          <w:rFonts w:ascii="Cambria" w:hAnsi="Cambria"/>
          <w:lang w:val="en-GB"/>
        </w:rPr>
        <w:t>A</w:t>
      </w:r>
      <w:r w:rsidR="00E82453" w:rsidRPr="00DD644E">
        <w:rPr>
          <w:rFonts w:ascii="Cambria" w:hAnsi="Cambria"/>
          <w:lang w:val="en-GB"/>
        </w:rPr>
        <w:t xml:space="preserve">ll members of the GOARN OST have access to GOARN </w:t>
      </w:r>
      <w:r w:rsidR="009E4BFB" w:rsidRPr="00DD644E">
        <w:rPr>
          <w:rFonts w:ascii="Cambria" w:hAnsi="Cambria"/>
          <w:lang w:val="en-GB"/>
        </w:rPr>
        <w:t>email</w:t>
      </w:r>
      <w:r w:rsidR="00E82453" w:rsidRPr="00DD644E">
        <w:rPr>
          <w:rFonts w:ascii="Cambria" w:hAnsi="Cambria"/>
          <w:lang w:val="en-GB"/>
        </w:rPr>
        <w:t xml:space="preserve"> account. Access to GOARN </w:t>
      </w:r>
      <w:r w:rsidR="009E4BFB" w:rsidRPr="00DD644E">
        <w:rPr>
          <w:rFonts w:ascii="Cambria" w:hAnsi="Cambria"/>
          <w:lang w:val="en-GB"/>
        </w:rPr>
        <w:t>email</w:t>
      </w:r>
      <w:r w:rsidR="00E82453" w:rsidRPr="00DD644E">
        <w:rPr>
          <w:rFonts w:ascii="Cambria" w:hAnsi="Cambria"/>
          <w:lang w:val="en-GB"/>
        </w:rPr>
        <w:t xml:space="preserve"> account can also be provided to other staff </w:t>
      </w:r>
      <w:r w:rsidR="008E0DE9" w:rsidRPr="00DD644E">
        <w:rPr>
          <w:rFonts w:ascii="Cambria" w:hAnsi="Cambria"/>
          <w:lang w:val="en-GB"/>
        </w:rPr>
        <w:t>subject to</w:t>
      </w:r>
      <w:r w:rsidR="00E82453" w:rsidRPr="00DD644E">
        <w:rPr>
          <w:rFonts w:ascii="Cambria" w:hAnsi="Cambria"/>
          <w:lang w:val="en-GB"/>
        </w:rPr>
        <w:t xml:space="preserve"> approval from GOARN Project Manager.</w:t>
      </w:r>
    </w:p>
    <w:p w14:paraId="4BD58429" w14:textId="77777777" w:rsidR="00E82453" w:rsidRPr="00DD644E" w:rsidRDefault="00E82453" w:rsidP="0040408F">
      <w:pPr>
        <w:jc w:val="both"/>
        <w:rPr>
          <w:rFonts w:ascii="Cambria" w:hAnsi="Cambria"/>
          <w:lang w:val="en-GB"/>
        </w:rPr>
      </w:pPr>
    </w:p>
    <w:p w14:paraId="593BF3DB" w14:textId="77777777" w:rsidR="00E82453" w:rsidRPr="00DD644E" w:rsidRDefault="00E82453" w:rsidP="008E0DE9">
      <w:pPr>
        <w:jc w:val="both"/>
        <w:rPr>
          <w:rFonts w:ascii="Cambria" w:hAnsi="Cambria"/>
          <w:lang w:val="en-GB"/>
        </w:rPr>
      </w:pPr>
      <w:r w:rsidRPr="00DD644E">
        <w:rPr>
          <w:rFonts w:ascii="Cambria" w:hAnsi="Cambria"/>
          <w:lang w:val="en-GB"/>
        </w:rPr>
        <w:t xml:space="preserve">The following basic principles apply to triaging of </w:t>
      </w:r>
      <w:r w:rsidR="009E4BFB" w:rsidRPr="00DD644E">
        <w:rPr>
          <w:rFonts w:ascii="Cambria" w:hAnsi="Cambria"/>
          <w:lang w:val="en-GB"/>
        </w:rPr>
        <w:t>email</w:t>
      </w:r>
      <w:r w:rsidRPr="00DD644E">
        <w:rPr>
          <w:rFonts w:ascii="Cambria" w:hAnsi="Cambria"/>
          <w:lang w:val="en-GB"/>
        </w:rPr>
        <w:t xml:space="preserve">s </w:t>
      </w:r>
      <w:r w:rsidR="006C382A" w:rsidRPr="00DD644E">
        <w:rPr>
          <w:rFonts w:ascii="Cambria" w:hAnsi="Cambria"/>
          <w:lang w:val="en-GB"/>
        </w:rPr>
        <w:t xml:space="preserve">received and sent from </w:t>
      </w:r>
      <w:r w:rsidRPr="00DD644E">
        <w:rPr>
          <w:rFonts w:ascii="Cambria" w:hAnsi="Cambria"/>
          <w:lang w:val="en-GB"/>
        </w:rPr>
        <w:t xml:space="preserve">GOARN </w:t>
      </w:r>
      <w:r w:rsidR="009E4BFB" w:rsidRPr="00DD644E">
        <w:rPr>
          <w:rFonts w:ascii="Cambria" w:hAnsi="Cambria"/>
          <w:lang w:val="en-GB"/>
        </w:rPr>
        <w:t>email</w:t>
      </w:r>
      <w:r w:rsidRPr="00DD644E">
        <w:rPr>
          <w:rFonts w:ascii="Cambria" w:hAnsi="Cambria"/>
          <w:lang w:val="en-GB"/>
        </w:rPr>
        <w:t xml:space="preserve"> account:</w:t>
      </w:r>
    </w:p>
    <w:p w14:paraId="6C070607" w14:textId="77777777" w:rsidR="00ED6DAD" w:rsidRPr="00DD644E" w:rsidRDefault="00ED6DAD" w:rsidP="0040408F">
      <w:pPr>
        <w:jc w:val="both"/>
        <w:rPr>
          <w:rFonts w:ascii="Cambria" w:hAnsi="Cambria"/>
          <w:lang w:val="en-GB"/>
        </w:rPr>
      </w:pPr>
    </w:p>
    <w:p w14:paraId="7C2F90D8" w14:textId="4B865B61" w:rsidR="009369DB" w:rsidRPr="000B0AD0" w:rsidRDefault="00374B63" w:rsidP="000B0AD0">
      <w:pPr>
        <w:pStyle w:val="ListParagraph"/>
        <w:ind w:left="360"/>
        <w:jc w:val="both"/>
        <w:rPr>
          <w:rFonts w:ascii="Cambria" w:hAnsi="Cambria"/>
          <w:b/>
          <w:u w:val="single"/>
          <w:lang w:val="en-GB"/>
        </w:rPr>
      </w:pPr>
      <w:r w:rsidRPr="00374B63">
        <w:rPr>
          <w:rFonts w:ascii="Cambria" w:hAnsi="Cambria"/>
          <w:b/>
          <w:u w:val="single"/>
          <w:lang w:val="en-GB"/>
        </w:rPr>
        <w:t>Responsibility</w:t>
      </w:r>
      <w:r w:rsidR="002E116F" w:rsidRPr="000B0AD0">
        <w:rPr>
          <w:rFonts w:ascii="Cambria" w:hAnsi="Cambria"/>
          <w:b/>
          <w:u w:val="single"/>
          <w:lang w:val="en-GB"/>
        </w:rPr>
        <w:t xml:space="preserve"> to follow up-</w:t>
      </w:r>
    </w:p>
    <w:p w14:paraId="647F22D7" w14:textId="551AB21B" w:rsidR="00E82453" w:rsidRPr="00DD644E" w:rsidRDefault="00E82453" w:rsidP="008E0DE9">
      <w:pPr>
        <w:pStyle w:val="ListParagraph"/>
        <w:numPr>
          <w:ilvl w:val="0"/>
          <w:numId w:val="27"/>
        </w:numPr>
        <w:jc w:val="both"/>
        <w:rPr>
          <w:rFonts w:ascii="Cambria" w:hAnsi="Cambria"/>
          <w:lang w:val="en-GB"/>
        </w:rPr>
      </w:pPr>
      <w:r w:rsidRPr="00DD644E">
        <w:rPr>
          <w:rFonts w:ascii="Cambria" w:hAnsi="Cambria"/>
          <w:lang w:val="en-GB"/>
        </w:rPr>
        <w:t xml:space="preserve">All </w:t>
      </w:r>
      <w:r w:rsidR="008E0DE9" w:rsidRPr="00DD644E">
        <w:rPr>
          <w:rFonts w:ascii="Cambria" w:hAnsi="Cambria"/>
          <w:lang w:val="en-GB"/>
        </w:rPr>
        <w:t xml:space="preserve">GOARN OST staff </w:t>
      </w:r>
      <w:r w:rsidRPr="00DD644E">
        <w:rPr>
          <w:rFonts w:ascii="Cambria" w:hAnsi="Cambria"/>
          <w:lang w:val="en-GB"/>
        </w:rPr>
        <w:t xml:space="preserve">have the authority and responsibility to </w:t>
      </w:r>
      <w:r w:rsidR="008E0DE9" w:rsidRPr="00DD644E">
        <w:rPr>
          <w:rFonts w:ascii="Cambria" w:hAnsi="Cambria"/>
          <w:lang w:val="en-GB"/>
        </w:rPr>
        <w:t xml:space="preserve">triage incoming correspondence </w:t>
      </w:r>
      <w:r w:rsidRPr="00DD644E">
        <w:rPr>
          <w:rFonts w:ascii="Cambria" w:hAnsi="Cambria"/>
          <w:lang w:val="en-GB"/>
        </w:rPr>
        <w:t xml:space="preserve">GOARN </w:t>
      </w:r>
      <w:r w:rsidR="009E4BFB" w:rsidRPr="00DD644E">
        <w:rPr>
          <w:rFonts w:ascii="Cambria" w:hAnsi="Cambria"/>
          <w:lang w:val="en-GB"/>
        </w:rPr>
        <w:t>email</w:t>
      </w:r>
      <w:r w:rsidRPr="00DD644E">
        <w:rPr>
          <w:rFonts w:ascii="Cambria" w:hAnsi="Cambria"/>
          <w:lang w:val="en-GB"/>
        </w:rPr>
        <w:t xml:space="preserve"> account.</w:t>
      </w:r>
    </w:p>
    <w:p w14:paraId="7C688C4F" w14:textId="77777777" w:rsidR="00E82453" w:rsidRPr="00DD644E" w:rsidRDefault="008E0DE9" w:rsidP="004358DD">
      <w:pPr>
        <w:pStyle w:val="ListParagraph"/>
        <w:numPr>
          <w:ilvl w:val="0"/>
          <w:numId w:val="27"/>
        </w:numPr>
        <w:jc w:val="both"/>
        <w:rPr>
          <w:rFonts w:ascii="Cambria" w:hAnsi="Cambria"/>
          <w:lang w:val="en-GB"/>
        </w:rPr>
      </w:pPr>
      <w:r w:rsidRPr="00DD644E">
        <w:rPr>
          <w:rFonts w:ascii="Cambria" w:hAnsi="Cambria"/>
          <w:lang w:val="en-GB"/>
        </w:rPr>
        <w:t xml:space="preserve">GOARN OST staff </w:t>
      </w:r>
      <w:r w:rsidR="00E82453" w:rsidRPr="00DD644E">
        <w:rPr>
          <w:rFonts w:ascii="Cambria" w:hAnsi="Cambria"/>
          <w:lang w:val="en-GB"/>
        </w:rPr>
        <w:t>should regularly, on daily basis, and several times during the day, check</w:t>
      </w:r>
      <w:r w:rsidR="00812954" w:rsidRPr="00DD644E">
        <w:rPr>
          <w:rFonts w:ascii="Cambria" w:hAnsi="Cambria"/>
          <w:lang w:val="en-GB"/>
        </w:rPr>
        <w:t xml:space="preserve">, </w:t>
      </w:r>
      <w:r w:rsidR="00E82453" w:rsidRPr="00DD644E">
        <w:rPr>
          <w:rFonts w:ascii="Cambria" w:hAnsi="Cambria"/>
          <w:lang w:val="en-GB"/>
        </w:rPr>
        <w:t>triage</w:t>
      </w:r>
      <w:r w:rsidR="004358DD" w:rsidRPr="00DD644E">
        <w:rPr>
          <w:rFonts w:ascii="Cambria" w:hAnsi="Cambria"/>
          <w:lang w:val="en-GB"/>
        </w:rPr>
        <w:t>,</w:t>
      </w:r>
      <w:r w:rsidR="00E82453" w:rsidRPr="00DD644E">
        <w:rPr>
          <w:rFonts w:ascii="Cambria" w:hAnsi="Cambria"/>
          <w:lang w:val="en-GB"/>
        </w:rPr>
        <w:t xml:space="preserve"> </w:t>
      </w:r>
      <w:r w:rsidR="00812954" w:rsidRPr="00DD644E">
        <w:rPr>
          <w:rFonts w:ascii="Cambria" w:hAnsi="Cambria"/>
          <w:lang w:val="en-GB"/>
        </w:rPr>
        <w:t xml:space="preserve">categorize </w:t>
      </w:r>
      <w:r w:rsidR="004358DD" w:rsidRPr="00DD644E">
        <w:rPr>
          <w:rFonts w:ascii="Cambria" w:hAnsi="Cambria"/>
          <w:lang w:val="en-GB"/>
        </w:rPr>
        <w:t xml:space="preserve">and archive </w:t>
      </w:r>
      <w:r w:rsidR="009E4BFB" w:rsidRPr="00DD644E">
        <w:rPr>
          <w:rFonts w:ascii="Cambria" w:hAnsi="Cambria"/>
          <w:lang w:val="en-GB"/>
        </w:rPr>
        <w:t>email</w:t>
      </w:r>
      <w:r w:rsidR="00E82453" w:rsidRPr="00DD644E">
        <w:rPr>
          <w:rFonts w:ascii="Cambria" w:hAnsi="Cambria"/>
          <w:lang w:val="en-GB"/>
        </w:rPr>
        <w:t xml:space="preserve">s </w:t>
      </w:r>
      <w:r w:rsidR="00812954" w:rsidRPr="00DD644E">
        <w:rPr>
          <w:rFonts w:ascii="Cambria" w:hAnsi="Cambria"/>
          <w:lang w:val="en-GB"/>
        </w:rPr>
        <w:t xml:space="preserve">received </w:t>
      </w:r>
      <w:r w:rsidR="00E82453" w:rsidRPr="00DD644E">
        <w:rPr>
          <w:rFonts w:ascii="Cambria" w:hAnsi="Cambria"/>
          <w:lang w:val="en-GB"/>
        </w:rPr>
        <w:t>in the GOARN email account.</w:t>
      </w:r>
    </w:p>
    <w:p w14:paraId="51DBBCB7" w14:textId="77777777" w:rsidR="00E82453" w:rsidRPr="00DD644E" w:rsidRDefault="00923EFD" w:rsidP="00812954">
      <w:pPr>
        <w:pStyle w:val="ListParagraph"/>
        <w:numPr>
          <w:ilvl w:val="0"/>
          <w:numId w:val="27"/>
        </w:numPr>
        <w:jc w:val="both"/>
        <w:rPr>
          <w:rFonts w:ascii="Cambria" w:hAnsi="Cambria"/>
          <w:lang w:val="en-GB"/>
        </w:rPr>
      </w:pPr>
      <w:r w:rsidRPr="00DD644E">
        <w:rPr>
          <w:rFonts w:ascii="Cambria" w:hAnsi="Cambria"/>
          <w:lang w:val="en-GB"/>
        </w:rPr>
        <w:t xml:space="preserve">GOARN OST staff should use categories which have been created, or create new ones if necessary. </w:t>
      </w:r>
      <w:r w:rsidR="00ED6DAD" w:rsidRPr="00DD644E">
        <w:rPr>
          <w:rFonts w:ascii="Cambria" w:hAnsi="Cambria"/>
          <w:lang w:val="en-GB"/>
        </w:rPr>
        <w:t xml:space="preserve">These </w:t>
      </w:r>
      <w:r w:rsidR="00E82453" w:rsidRPr="00DD644E">
        <w:rPr>
          <w:rFonts w:ascii="Cambria" w:hAnsi="Cambria"/>
          <w:lang w:val="en-GB"/>
        </w:rPr>
        <w:t xml:space="preserve">include categories with each GOARN </w:t>
      </w:r>
      <w:r w:rsidR="00202AFB" w:rsidRPr="00DD644E">
        <w:rPr>
          <w:rFonts w:ascii="Cambria" w:hAnsi="Cambria"/>
          <w:lang w:val="en-GB"/>
        </w:rPr>
        <w:t xml:space="preserve">OST </w:t>
      </w:r>
      <w:r w:rsidR="00E82453" w:rsidRPr="00DD644E">
        <w:rPr>
          <w:rFonts w:ascii="Cambria" w:hAnsi="Cambria"/>
          <w:lang w:val="en-GB"/>
        </w:rPr>
        <w:t xml:space="preserve">member name. </w:t>
      </w:r>
    </w:p>
    <w:p w14:paraId="75E3A8CC" w14:textId="77777777" w:rsidR="00E82453" w:rsidRPr="00DD644E" w:rsidRDefault="00812954" w:rsidP="0040408F">
      <w:pPr>
        <w:pStyle w:val="ListParagraph"/>
        <w:numPr>
          <w:ilvl w:val="0"/>
          <w:numId w:val="27"/>
        </w:numPr>
        <w:jc w:val="both"/>
        <w:rPr>
          <w:rFonts w:ascii="Cambria" w:hAnsi="Cambria"/>
          <w:lang w:val="en-GB"/>
        </w:rPr>
      </w:pPr>
      <w:r w:rsidRPr="00DD644E">
        <w:rPr>
          <w:rFonts w:ascii="Cambria" w:hAnsi="Cambria"/>
          <w:lang w:val="en-GB"/>
        </w:rPr>
        <w:lastRenderedPageBreak/>
        <w:t>I</w:t>
      </w:r>
      <w:r w:rsidR="00E82453" w:rsidRPr="00DD644E">
        <w:rPr>
          <w:rFonts w:ascii="Cambria" w:hAnsi="Cambria"/>
          <w:lang w:val="en-GB"/>
        </w:rPr>
        <w:t xml:space="preserve">ncoming </w:t>
      </w:r>
      <w:r w:rsidR="009E4BFB" w:rsidRPr="00DD644E">
        <w:rPr>
          <w:rFonts w:ascii="Cambria" w:hAnsi="Cambria"/>
          <w:lang w:val="en-GB"/>
        </w:rPr>
        <w:t>email</w:t>
      </w:r>
      <w:r w:rsidR="00E82453" w:rsidRPr="00DD644E">
        <w:rPr>
          <w:rFonts w:ascii="Cambria" w:hAnsi="Cambria"/>
          <w:lang w:val="en-GB"/>
        </w:rPr>
        <w:t xml:space="preserve"> should be categorized by </w:t>
      </w:r>
      <w:r w:rsidR="00923EFD" w:rsidRPr="00DD644E">
        <w:rPr>
          <w:rFonts w:ascii="Cambria" w:hAnsi="Cambria"/>
          <w:lang w:val="en-GB"/>
        </w:rPr>
        <w:t xml:space="preserve">GOARN OST </w:t>
      </w:r>
      <w:r w:rsidR="00E82453" w:rsidRPr="00DD644E">
        <w:rPr>
          <w:rFonts w:ascii="Cambria" w:hAnsi="Cambria"/>
          <w:lang w:val="en-GB"/>
        </w:rPr>
        <w:t>staff</w:t>
      </w:r>
      <w:r w:rsidR="00923EFD" w:rsidRPr="00DD644E">
        <w:rPr>
          <w:rFonts w:ascii="Cambria" w:hAnsi="Cambria"/>
          <w:lang w:val="en-GB"/>
        </w:rPr>
        <w:t xml:space="preserve"> and flagged for attention</w:t>
      </w:r>
      <w:r w:rsidRPr="00DD644E">
        <w:rPr>
          <w:rFonts w:ascii="Cambria" w:hAnsi="Cambria"/>
          <w:lang w:val="en-GB"/>
        </w:rPr>
        <w:t xml:space="preserve"> where necessary</w:t>
      </w:r>
      <w:r w:rsidR="00E82453" w:rsidRPr="00DD644E">
        <w:rPr>
          <w:rFonts w:ascii="Cambria" w:hAnsi="Cambria"/>
          <w:lang w:val="en-GB"/>
        </w:rPr>
        <w:t>.</w:t>
      </w:r>
    </w:p>
    <w:p w14:paraId="39CF7EAA" w14:textId="77777777" w:rsidR="00E82453" w:rsidRPr="00DD644E" w:rsidRDefault="00E82453" w:rsidP="00812954">
      <w:pPr>
        <w:pStyle w:val="ListParagraph"/>
        <w:numPr>
          <w:ilvl w:val="0"/>
          <w:numId w:val="27"/>
        </w:numPr>
        <w:jc w:val="both"/>
        <w:rPr>
          <w:rFonts w:ascii="Cambria" w:hAnsi="Cambria"/>
          <w:lang w:val="en-GB"/>
        </w:rPr>
      </w:pPr>
      <w:r w:rsidRPr="00DD644E">
        <w:rPr>
          <w:rFonts w:ascii="Cambria" w:hAnsi="Cambria"/>
          <w:lang w:val="en-GB"/>
        </w:rPr>
        <w:t xml:space="preserve">GOARN </w:t>
      </w:r>
      <w:r w:rsidR="00812954" w:rsidRPr="00DD644E">
        <w:rPr>
          <w:rFonts w:ascii="Cambria" w:hAnsi="Cambria"/>
          <w:lang w:val="en-GB"/>
        </w:rPr>
        <w:t>OST Staff</w:t>
      </w:r>
      <w:r w:rsidRPr="00DD644E">
        <w:rPr>
          <w:rFonts w:ascii="Cambria" w:hAnsi="Cambria"/>
          <w:lang w:val="en-GB"/>
        </w:rPr>
        <w:t xml:space="preserve"> members should assign </w:t>
      </w:r>
      <w:r w:rsidR="008E0DE9" w:rsidRPr="00DD644E">
        <w:rPr>
          <w:rFonts w:ascii="Cambria" w:hAnsi="Cambria"/>
          <w:lang w:val="en-GB"/>
        </w:rPr>
        <w:t xml:space="preserve">a </w:t>
      </w:r>
      <w:r w:rsidRPr="00DD644E">
        <w:rPr>
          <w:rFonts w:ascii="Cambria" w:hAnsi="Cambria"/>
          <w:lang w:val="en-GB"/>
        </w:rPr>
        <w:t xml:space="preserve">category with their name to incoming </w:t>
      </w:r>
      <w:r w:rsidR="009E4BFB" w:rsidRPr="00DD644E">
        <w:rPr>
          <w:rFonts w:ascii="Cambria" w:hAnsi="Cambria"/>
          <w:lang w:val="en-GB"/>
        </w:rPr>
        <w:t>email</w:t>
      </w:r>
      <w:r w:rsidRPr="00DD644E">
        <w:rPr>
          <w:rFonts w:ascii="Cambria" w:hAnsi="Cambria"/>
          <w:lang w:val="en-GB"/>
        </w:rPr>
        <w:t xml:space="preserve">s which they are following up, or assign incoming </w:t>
      </w:r>
      <w:r w:rsidR="009E4BFB" w:rsidRPr="00DD644E">
        <w:rPr>
          <w:rFonts w:ascii="Cambria" w:hAnsi="Cambria"/>
          <w:lang w:val="en-GB"/>
        </w:rPr>
        <w:t>email</w:t>
      </w:r>
      <w:r w:rsidRPr="00DD644E">
        <w:rPr>
          <w:rFonts w:ascii="Cambria" w:hAnsi="Cambria"/>
          <w:lang w:val="en-GB"/>
        </w:rPr>
        <w:t xml:space="preserve">s to other GOARN team members. </w:t>
      </w:r>
      <w:r w:rsidR="00F82525" w:rsidRPr="00DD644E">
        <w:rPr>
          <w:rFonts w:ascii="Cambria" w:hAnsi="Cambria"/>
          <w:lang w:val="en-GB"/>
        </w:rPr>
        <w:t xml:space="preserve">In addition these </w:t>
      </w:r>
      <w:r w:rsidR="009E4BFB" w:rsidRPr="00DD644E">
        <w:rPr>
          <w:rFonts w:ascii="Cambria" w:hAnsi="Cambria"/>
          <w:lang w:val="en-GB"/>
        </w:rPr>
        <w:t>email</w:t>
      </w:r>
      <w:r w:rsidR="00F82525" w:rsidRPr="00DD644E">
        <w:rPr>
          <w:rFonts w:ascii="Cambria" w:hAnsi="Cambria"/>
          <w:lang w:val="en-GB"/>
        </w:rPr>
        <w:t xml:space="preserve">s should </w:t>
      </w:r>
      <w:r w:rsidR="00923EFD" w:rsidRPr="00DD644E">
        <w:rPr>
          <w:rFonts w:ascii="Cambria" w:hAnsi="Cambria"/>
          <w:lang w:val="en-GB"/>
        </w:rPr>
        <w:t>b</w:t>
      </w:r>
      <w:r w:rsidR="00F82525" w:rsidRPr="00DD644E">
        <w:rPr>
          <w:rFonts w:ascii="Cambria" w:hAnsi="Cambria"/>
          <w:lang w:val="en-GB"/>
        </w:rPr>
        <w:t>e flagged.</w:t>
      </w:r>
    </w:p>
    <w:p w14:paraId="683B109A" w14:textId="77777777" w:rsidR="00E82453" w:rsidRPr="00DD644E" w:rsidRDefault="00E82453" w:rsidP="0040408F">
      <w:pPr>
        <w:pStyle w:val="ListParagraph"/>
        <w:numPr>
          <w:ilvl w:val="0"/>
          <w:numId w:val="27"/>
        </w:numPr>
        <w:jc w:val="both"/>
        <w:rPr>
          <w:rFonts w:ascii="Cambria" w:hAnsi="Cambria"/>
          <w:lang w:val="en-GB"/>
        </w:rPr>
      </w:pPr>
      <w:r w:rsidRPr="00DD644E">
        <w:rPr>
          <w:rFonts w:ascii="Cambria" w:hAnsi="Cambria"/>
          <w:lang w:val="en-GB"/>
        </w:rPr>
        <w:t xml:space="preserve">In case of doubt, generic category </w:t>
      </w:r>
      <w:r w:rsidRPr="00DD644E">
        <w:rPr>
          <w:rStyle w:val="KPActionChar"/>
          <w:rFonts w:ascii="Cambria" w:hAnsi="Cambria"/>
        </w:rPr>
        <w:t>To follow up</w:t>
      </w:r>
      <w:r w:rsidRPr="00DD644E">
        <w:rPr>
          <w:rFonts w:ascii="Cambria" w:hAnsi="Cambria"/>
          <w:lang w:val="en-GB"/>
        </w:rPr>
        <w:t xml:space="preserve"> should be used to categorize incoming </w:t>
      </w:r>
      <w:r w:rsidR="009E4BFB" w:rsidRPr="00DD644E">
        <w:rPr>
          <w:rFonts w:ascii="Cambria" w:hAnsi="Cambria"/>
          <w:lang w:val="en-GB"/>
        </w:rPr>
        <w:t>email</w:t>
      </w:r>
      <w:r w:rsidRPr="00DD644E">
        <w:rPr>
          <w:rFonts w:ascii="Cambria" w:hAnsi="Cambria"/>
          <w:lang w:val="en-GB"/>
        </w:rPr>
        <w:t xml:space="preserve"> which require</w:t>
      </w:r>
      <w:r w:rsidR="004358DD" w:rsidRPr="00DD644E">
        <w:rPr>
          <w:rFonts w:ascii="Cambria" w:hAnsi="Cambria"/>
          <w:lang w:val="en-GB"/>
        </w:rPr>
        <w:t>s</w:t>
      </w:r>
      <w:r w:rsidRPr="00DD644E">
        <w:rPr>
          <w:rFonts w:ascii="Cambria" w:hAnsi="Cambria"/>
          <w:lang w:val="en-GB"/>
        </w:rPr>
        <w:t xml:space="preserve"> response. </w:t>
      </w:r>
      <w:r w:rsidR="009E4BFB" w:rsidRPr="00DD644E">
        <w:rPr>
          <w:rFonts w:ascii="Cambria" w:hAnsi="Cambria"/>
          <w:lang w:val="en-GB"/>
        </w:rPr>
        <w:t>Email</w:t>
      </w:r>
      <w:r w:rsidRPr="00DD644E">
        <w:rPr>
          <w:rFonts w:ascii="Cambria" w:hAnsi="Cambria"/>
          <w:lang w:val="en-GB"/>
        </w:rPr>
        <w:t>s categorized with this category should then be categorized to one of the team members at earliest convenience.</w:t>
      </w:r>
    </w:p>
    <w:p w14:paraId="2A7FB3BE" w14:textId="3E1A33A7" w:rsidR="002E116F" w:rsidRPr="000B0AD0" w:rsidRDefault="002E116F" w:rsidP="000B0AD0">
      <w:pPr>
        <w:pStyle w:val="ListParagraph"/>
        <w:ind w:left="360"/>
        <w:jc w:val="both"/>
        <w:rPr>
          <w:rFonts w:ascii="Cambria" w:hAnsi="Cambria"/>
          <w:b/>
          <w:u w:val="single"/>
          <w:lang w:val="en-GB"/>
        </w:rPr>
      </w:pPr>
      <w:r w:rsidRPr="000B0AD0">
        <w:rPr>
          <w:rFonts w:ascii="Cambria" w:hAnsi="Cambria"/>
          <w:b/>
          <w:u w:val="single"/>
          <w:lang w:val="en-GB"/>
        </w:rPr>
        <w:t>Drafting emails-</w:t>
      </w:r>
    </w:p>
    <w:p w14:paraId="3CF8E3C6" w14:textId="0EC3C116" w:rsidR="00202AFB" w:rsidRPr="00DD644E" w:rsidRDefault="00202AFB" w:rsidP="0040408F">
      <w:pPr>
        <w:pStyle w:val="ListParagraph"/>
        <w:numPr>
          <w:ilvl w:val="0"/>
          <w:numId w:val="27"/>
        </w:numPr>
        <w:jc w:val="both"/>
        <w:rPr>
          <w:rFonts w:ascii="Cambria" w:hAnsi="Cambria"/>
          <w:lang w:val="en-GB"/>
        </w:rPr>
      </w:pPr>
      <w:r w:rsidRPr="00DD644E">
        <w:rPr>
          <w:rFonts w:ascii="Cambria" w:hAnsi="Cambria"/>
          <w:lang w:val="en-GB"/>
        </w:rPr>
        <w:t>Typically</w:t>
      </w:r>
      <w:r w:rsidR="00FA0820" w:rsidRPr="00DD644E">
        <w:rPr>
          <w:rFonts w:ascii="Cambria" w:hAnsi="Cambria"/>
          <w:lang w:val="en-GB"/>
        </w:rPr>
        <w:t>,</w:t>
      </w:r>
      <w:r w:rsidRPr="00DD644E">
        <w:rPr>
          <w:rFonts w:ascii="Cambria" w:hAnsi="Cambria"/>
          <w:lang w:val="en-GB"/>
        </w:rPr>
        <w:t xml:space="preserve"> all correspondence should be made from </w:t>
      </w:r>
      <w:r w:rsidRPr="00DD644E">
        <w:rPr>
          <w:rStyle w:val="KPActionChar"/>
          <w:rFonts w:ascii="Cambria" w:hAnsi="Cambria"/>
        </w:rPr>
        <w:t>goarn@who.int</w:t>
      </w:r>
      <w:r w:rsidR="00466104" w:rsidRPr="00DD644E">
        <w:rPr>
          <w:rFonts w:ascii="Cambria" w:hAnsi="Cambria"/>
          <w:bCs/>
        </w:rPr>
        <w:t>, when communicating externally to partners</w:t>
      </w:r>
      <w:r w:rsidR="000B6E18" w:rsidRPr="00DD644E">
        <w:rPr>
          <w:rFonts w:ascii="Cambria" w:hAnsi="Cambria"/>
          <w:bCs/>
        </w:rPr>
        <w:t>/experts or</w:t>
      </w:r>
      <w:r w:rsidR="00466104" w:rsidRPr="00DD644E">
        <w:rPr>
          <w:rFonts w:ascii="Cambria" w:hAnsi="Cambria"/>
          <w:bCs/>
        </w:rPr>
        <w:t xml:space="preserve"> </w:t>
      </w:r>
      <w:r w:rsidR="000B6E18" w:rsidRPr="00DD644E">
        <w:rPr>
          <w:rFonts w:ascii="Cambria" w:hAnsi="Cambria"/>
          <w:bCs/>
        </w:rPr>
        <w:t xml:space="preserve">to </w:t>
      </w:r>
      <w:r w:rsidR="00466104" w:rsidRPr="00DD644E">
        <w:rPr>
          <w:rFonts w:ascii="Cambria" w:hAnsi="Cambria"/>
          <w:bCs/>
        </w:rPr>
        <w:t xml:space="preserve">other functions </w:t>
      </w:r>
      <w:r w:rsidR="000B6E18" w:rsidRPr="00DD644E">
        <w:rPr>
          <w:rFonts w:ascii="Cambria" w:hAnsi="Cambria"/>
          <w:bCs/>
        </w:rPr>
        <w:t xml:space="preserve">in the WHO </w:t>
      </w:r>
      <w:r w:rsidR="00466104" w:rsidRPr="00DD644E">
        <w:rPr>
          <w:rFonts w:ascii="Cambria" w:hAnsi="Cambria"/>
          <w:bCs/>
        </w:rPr>
        <w:t xml:space="preserve">regarding </w:t>
      </w:r>
      <w:r w:rsidR="000B6E18" w:rsidRPr="00DD644E">
        <w:rPr>
          <w:rFonts w:ascii="Cambria" w:hAnsi="Cambria"/>
          <w:bCs/>
        </w:rPr>
        <w:t xml:space="preserve">ongoing work. </w:t>
      </w:r>
    </w:p>
    <w:p w14:paraId="3346F820" w14:textId="6D67E8B6" w:rsidR="00E82453" w:rsidRPr="00DD644E" w:rsidRDefault="00E82453" w:rsidP="0040408F">
      <w:pPr>
        <w:pStyle w:val="ListParagraph"/>
        <w:numPr>
          <w:ilvl w:val="0"/>
          <w:numId w:val="27"/>
        </w:numPr>
        <w:jc w:val="both"/>
        <w:rPr>
          <w:rFonts w:ascii="Cambria" w:hAnsi="Cambria"/>
          <w:lang w:val="en-GB"/>
        </w:rPr>
      </w:pPr>
      <w:r w:rsidRPr="00DD644E">
        <w:rPr>
          <w:rFonts w:ascii="Cambria" w:hAnsi="Cambria"/>
          <w:lang w:val="en-GB"/>
        </w:rPr>
        <w:t xml:space="preserve">Each response originating from GOARN mailbox </w:t>
      </w:r>
      <w:r w:rsidR="008D3CE5" w:rsidRPr="00DD644E">
        <w:rPr>
          <w:rFonts w:ascii="Cambria" w:hAnsi="Cambria"/>
          <w:lang w:val="en-GB"/>
        </w:rPr>
        <w:t xml:space="preserve">will </w:t>
      </w:r>
      <w:r w:rsidRPr="00DD644E">
        <w:rPr>
          <w:rFonts w:ascii="Cambria" w:hAnsi="Cambria"/>
          <w:lang w:val="en-GB"/>
        </w:rPr>
        <w:t xml:space="preserve">be copied to </w:t>
      </w:r>
      <w:r w:rsidRPr="00DD644E">
        <w:rPr>
          <w:rStyle w:val="KPActionChar"/>
          <w:rFonts w:ascii="Cambria" w:hAnsi="Cambria"/>
        </w:rPr>
        <w:t>goarn@who.int</w:t>
      </w:r>
      <w:r w:rsidR="008D3CE5" w:rsidRPr="00DD644E">
        <w:rPr>
          <w:rFonts w:ascii="Cambria" w:hAnsi="Cambria"/>
          <w:lang w:val="en-GB"/>
        </w:rPr>
        <w:t>, the mailbox has a rule which automatically copies this address upon the message sending.</w:t>
      </w:r>
    </w:p>
    <w:p w14:paraId="45DA3F8B" w14:textId="4E2C5071" w:rsidR="002E116F" w:rsidRPr="00DD644E" w:rsidRDefault="00E82453" w:rsidP="002E116F">
      <w:pPr>
        <w:pStyle w:val="ListParagraph"/>
        <w:numPr>
          <w:ilvl w:val="0"/>
          <w:numId w:val="27"/>
        </w:numPr>
        <w:jc w:val="both"/>
        <w:rPr>
          <w:rFonts w:ascii="Cambria" w:hAnsi="Cambria"/>
          <w:lang w:val="en-GB"/>
        </w:rPr>
      </w:pPr>
      <w:r w:rsidRPr="00DD644E">
        <w:rPr>
          <w:rStyle w:val="KPActionChar"/>
          <w:rFonts w:ascii="Cambria" w:hAnsi="Cambria"/>
        </w:rPr>
        <w:t>goarn@who.int</w:t>
      </w:r>
      <w:r w:rsidRPr="00DD644E">
        <w:rPr>
          <w:rFonts w:ascii="Cambria" w:hAnsi="Cambria"/>
          <w:lang w:val="en-GB"/>
        </w:rPr>
        <w:t xml:space="preserve"> should not be copied to all routine correspondence between GOARN Team members.</w:t>
      </w:r>
    </w:p>
    <w:p w14:paraId="1516ED46" w14:textId="32A9A79B" w:rsidR="002E116F" w:rsidRPr="00DD644E" w:rsidRDefault="002E116F" w:rsidP="002E116F">
      <w:pPr>
        <w:pStyle w:val="ListParagraph"/>
        <w:numPr>
          <w:ilvl w:val="0"/>
          <w:numId w:val="27"/>
        </w:numPr>
        <w:jc w:val="both"/>
        <w:rPr>
          <w:rStyle w:val="KPActionChar"/>
          <w:rFonts w:ascii="Cambria" w:hAnsi="Cambria" w:cstheme="minorBidi"/>
          <w:bCs w:val="0"/>
          <w:color w:val="auto"/>
        </w:rPr>
      </w:pPr>
      <w:r w:rsidRPr="000B0AD0">
        <w:rPr>
          <w:rStyle w:val="KPActionChar"/>
          <w:rFonts w:ascii="Cambria" w:hAnsi="Cambria"/>
          <w:color w:val="auto"/>
        </w:rPr>
        <w:t xml:space="preserve">When </w:t>
      </w:r>
      <w:r w:rsidRPr="00DD644E">
        <w:rPr>
          <w:rStyle w:val="KPActionChar"/>
          <w:rFonts w:ascii="Cambria" w:hAnsi="Cambria"/>
          <w:color w:val="auto"/>
        </w:rPr>
        <w:t xml:space="preserve">drafting emails if </w:t>
      </w:r>
      <w:r w:rsidRPr="000B0AD0">
        <w:rPr>
          <w:rStyle w:val="KPActionChar"/>
          <w:rFonts w:ascii="Cambria" w:hAnsi="Cambria"/>
          <w:bCs w:val="0"/>
          <w:color w:val="auto"/>
        </w:rPr>
        <w:t>information is</w:t>
      </w:r>
      <w:r w:rsidRPr="00DD644E">
        <w:rPr>
          <w:rStyle w:val="KPActionChar"/>
          <w:rFonts w:ascii="Cambria" w:hAnsi="Cambria"/>
          <w:color w:val="auto"/>
        </w:rPr>
        <w:t xml:space="preserve"> restricted or confidential it may be needed to enter this at the start of the subject line (see </w:t>
      </w:r>
      <w:hyperlink w:anchor="_Information_classification" w:history="1">
        <w:r w:rsidRPr="00DD644E">
          <w:rPr>
            <w:rStyle w:val="Hyperlink"/>
            <w:rFonts w:ascii="Cambria" w:hAnsi="Cambria" w:cs="Courier New"/>
            <w:lang w:val="en-GB"/>
          </w:rPr>
          <w:t>information classification</w:t>
        </w:r>
      </w:hyperlink>
      <w:r w:rsidRPr="00DD644E">
        <w:rPr>
          <w:rStyle w:val="KPActionChar"/>
          <w:rFonts w:ascii="Cambria" w:hAnsi="Cambria"/>
          <w:color w:val="auto"/>
        </w:rPr>
        <w:t xml:space="preserve">). </w:t>
      </w:r>
    </w:p>
    <w:p w14:paraId="0E955017" w14:textId="48F567EC" w:rsidR="002E116F" w:rsidRPr="00DD644E" w:rsidRDefault="002E116F" w:rsidP="002E116F">
      <w:pPr>
        <w:pStyle w:val="ListParagraph"/>
        <w:numPr>
          <w:ilvl w:val="0"/>
          <w:numId w:val="27"/>
        </w:numPr>
        <w:jc w:val="both"/>
        <w:rPr>
          <w:rFonts w:ascii="Cambria" w:hAnsi="Cambria"/>
          <w:lang w:val="en-GB"/>
        </w:rPr>
      </w:pPr>
      <w:r w:rsidRPr="00DD644E">
        <w:rPr>
          <w:rStyle w:val="KPActionChar"/>
          <w:rFonts w:ascii="Cambria" w:hAnsi="Cambria"/>
          <w:color w:val="auto"/>
        </w:rPr>
        <w:t xml:space="preserve">If </w:t>
      </w:r>
      <w:r w:rsidR="003D5AA9">
        <w:rPr>
          <w:rStyle w:val="KPActionChar"/>
          <w:rFonts w:ascii="Cambria" w:hAnsi="Cambria"/>
          <w:color w:val="auto"/>
        </w:rPr>
        <w:t>an</w:t>
      </w:r>
      <w:r w:rsidRPr="00DD644E">
        <w:rPr>
          <w:rStyle w:val="KPActionChar"/>
          <w:rFonts w:ascii="Cambria" w:hAnsi="Cambria"/>
          <w:color w:val="auto"/>
        </w:rPr>
        <w:t xml:space="preserve"> email concerns an offer enter the name(s) of the individuals in the subject line to </w:t>
      </w:r>
      <w:r w:rsidR="003D5AA9">
        <w:rPr>
          <w:rStyle w:val="KPActionChar"/>
          <w:rFonts w:ascii="Cambria" w:hAnsi="Cambria"/>
          <w:color w:val="auto"/>
        </w:rPr>
        <w:t>facilitate</w:t>
      </w:r>
      <w:r w:rsidRPr="00DD644E">
        <w:rPr>
          <w:rStyle w:val="KPActionChar"/>
          <w:rFonts w:ascii="Cambria" w:hAnsi="Cambria"/>
          <w:color w:val="auto"/>
        </w:rPr>
        <w:t xml:space="preserve"> searching.</w:t>
      </w:r>
    </w:p>
    <w:p w14:paraId="2EC97A1C" w14:textId="3513DDD1" w:rsidR="002E116F" w:rsidRPr="000B0AD0" w:rsidRDefault="002E116F" w:rsidP="000B0AD0">
      <w:pPr>
        <w:ind w:firstLine="360"/>
        <w:jc w:val="both"/>
        <w:rPr>
          <w:rFonts w:ascii="Cambria" w:hAnsi="Cambria"/>
          <w:b/>
          <w:u w:val="single"/>
          <w:lang w:val="en-GB"/>
        </w:rPr>
      </w:pPr>
      <w:r w:rsidRPr="000B0AD0">
        <w:rPr>
          <w:rStyle w:val="KPActionChar"/>
          <w:rFonts w:ascii="Cambria" w:hAnsi="Cambria"/>
          <w:b/>
          <w:color w:val="auto"/>
          <w:u w:val="single"/>
        </w:rPr>
        <w:t>Filing emails-</w:t>
      </w:r>
    </w:p>
    <w:p w14:paraId="3C1BCF54" w14:textId="77777777" w:rsidR="00E82453" w:rsidRPr="00DD644E" w:rsidRDefault="00E82453" w:rsidP="0040408F">
      <w:pPr>
        <w:pStyle w:val="ListParagraph"/>
        <w:numPr>
          <w:ilvl w:val="0"/>
          <w:numId w:val="27"/>
        </w:numPr>
        <w:jc w:val="both"/>
        <w:rPr>
          <w:rFonts w:ascii="Cambria" w:hAnsi="Cambria"/>
          <w:lang w:val="en-GB"/>
        </w:rPr>
      </w:pPr>
      <w:r w:rsidRPr="00DD644E">
        <w:rPr>
          <w:rFonts w:ascii="Cambria" w:hAnsi="Cambria"/>
          <w:lang w:val="en-GB"/>
        </w:rPr>
        <w:t>Folders in GOARN mailbox are created for ongoing operations or specific GOARN related event or project. Some examples are listed below:</w:t>
      </w:r>
    </w:p>
    <w:p w14:paraId="11EDA6E1" w14:textId="77777777" w:rsidR="00E82453" w:rsidRPr="00DD644E" w:rsidRDefault="00923EFD" w:rsidP="004358DD">
      <w:pPr>
        <w:pStyle w:val="ListParagraph"/>
        <w:numPr>
          <w:ilvl w:val="1"/>
          <w:numId w:val="40"/>
        </w:numPr>
        <w:ind w:left="993" w:hanging="273"/>
        <w:jc w:val="both"/>
        <w:rPr>
          <w:rFonts w:ascii="Cambria" w:hAnsi="Cambria"/>
          <w:lang w:val="en-GB"/>
        </w:rPr>
      </w:pPr>
      <w:r w:rsidRPr="00DD644E">
        <w:rPr>
          <w:rFonts w:ascii="Cambria" w:hAnsi="Cambria"/>
          <w:lang w:val="en-GB"/>
        </w:rPr>
        <w:t>P</w:t>
      </w:r>
      <w:r w:rsidR="00E82453" w:rsidRPr="00DD644E">
        <w:rPr>
          <w:rFonts w:ascii="Cambria" w:hAnsi="Cambria"/>
          <w:lang w:val="en-GB"/>
        </w:rPr>
        <w:t xml:space="preserve">roject specific correspondence: e.g. </w:t>
      </w:r>
      <w:r w:rsidR="00E82453" w:rsidRPr="00DD644E">
        <w:rPr>
          <w:rStyle w:val="KPActionChar"/>
          <w:rFonts w:ascii="Cambria" w:hAnsi="Cambria"/>
        </w:rPr>
        <w:t>SCOM meeting</w:t>
      </w:r>
      <w:r w:rsidR="00F82525" w:rsidRPr="00DD644E">
        <w:rPr>
          <w:rStyle w:val="KPActionChar"/>
          <w:rFonts w:ascii="Cambria" w:hAnsi="Cambria"/>
        </w:rPr>
        <w:t xml:space="preserve"> 24</w:t>
      </w:r>
      <w:r w:rsidR="00E82453" w:rsidRPr="00DD644E">
        <w:rPr>
          <w:rFonts w:ascii="Cambria" w:hAnsi="Cambria"/>
          <w:lang w:val="en-GB"/>
        </w:rPr>
        <w:t xml:space="preserve">,  </w:t>
      </w:r>
      <w:r w:rsidR="00F82525" w:rsidRPr="00DD644E">
        <w:rPr>
          <w:rStyle w:val="KPActionChar"/>
          <w:rFonts w:ascii="Cambria" w:hAnsi="Cambria"/>
        </w:rPr>
        <w:t>GMP 201</w:t>
      </w:r>
      <w:r w:rsidR="004155C5" w:rsidRPr="00DD644E">
        <w:rPr>
          <w:rStyle w:val="KPActionChar"/>
          <w:rFonts w:ascii="Cambria" w:hAnsi="Cambria"/>
        </w:rPr>
        <w:t>7</w:t>
      </w:r>
      <w:r w:rsidR="00F82525" w:rsidRPr="00DD644E">
        <w:rPr>
          <w:rFonts w:ascii="Cambria" w:hAnsi="Cambria"/>
          <w:lang w:val="en-GB"/>
        </w:rPr>
        <w:t>, etc.</w:t>
      </w:r>
    </w:p>
    <w:p w14:paraId="6527C5A6" w14:textId="77777777" w:rsidR="00E82453" w:rsidRPr="00DD644E" w:rsidRDefault="00E82453" w:rsidP="004358DD">
      <w:pPr>
        <w:pStyle w:val="ListParagraph"/>
        <w:numPr>
          <w:ilvl w:val="1"/>
          <w:numId w:val="40"/>
        </w:numPr>
        <w:ind w:left="993" w:hanging="273"/>
        <w:jc w:val="both"/>
        <w:rPr>
          <w:rFonts w:ascii="Cambria" w:hAnsi="Cambria"/>
          <w:lang w:val="en-GB"/>
        </w:rPr>
      </w:pPr>
      <w:r w:rsidRPr="00DD644E">
        <w:rPr>
          <w:rFonts w:ascii="Cambria" w:hAnsi="Cambria"/>
          <w:lang w:val="en-GB"/>
        </w:rPr>
        <w:t xml:space="preserve">Events and operations: Folder name follows this structure: </w:t>
      </w:r>
      <w:r w:rsidR="00F82525" w:rsidRPr="00DD644E">
        <w:rPr>
          <w:rFonts w:ascii="Cambria" w:hAnsi="Cambria"/>
          <w:lang w:val="en-GB"/>
        </w:rPr>
        <w:t xml:space="preserve">{Start year} - </w:t>
      </w:r>
      <w:r w:rsidRPr="00DD644E">
        <w:rPr>
          <w:rFonts w:ascii="Cambria" w:hAnsi="Cambria"/>
          <w:lang w:val="en-GB"/>
        </w:rPr>
        <w:t>{</w:t>
      </w:r>
      <w:r w:rsidR="00F82525" w:rsidRPr="00DD644E">
        <w:rPr>
          <w:rFonts w:ascii="Cambria" w:hAnsi="Cambria"/>
          <w:lang w:val="en-GB"/>
        </w:rPr>
        <w:t>Country name</w:t>
      </w:r>
      <w:r w:rsidRPr="00DD644E">
        <w:rPr>
          <w:rFonts w:ascii="Cambria" w:hAnsi="Cambria"/>
          <w:lang w:val="en-GB"/>
        </w:rPr>
        <w:t>}, {</w:t>
      </w:r>
      <w:r w:rsidR="00F82525" w:rsidRPr="00DD644E">
        <w:rPr>
          <w:rFonts w:ascii="Cambria" w:hAnsi="Cambria"/>
          <w:lang w:val="en-GB"/>
        </w:rPr>
        <w:t>Disease or Hazard</w:t>
      </w:r>
      <w:r w:rsidRPr="00DD644E">
        <w:rPr>
          <w:rFonts w:ascii="Cambria" w:hAnsi="Cambria"/>
          <w:lang w:val="en-GB"/>
        </w:rPr>
        <w:t xml:space="preserve">} (e.g. </w:t>
      </w:r>
      <w:r w:rsidR="00F82525" w:rsidRPr="00DD644E">
        <w:rPr>
          <w:rStyle w:val="KPActionChar"/>
          <w:rFonts w:ascii="Cambria" w:hAnsi="Cambria"/>
        </w:rPr>
        <w:t>2018 – DRC, Ebola</w:t>
      </w:r>
      <w:r w:rsidR="00F82525" w:rsidRPr="00DD644E">
        <w:rPr>
          <w:rFonts w:ascii="Cambria" w:hAnsi="Cambria"/>
          <w:lang w:val="en-GB"/>
        </w:rPr>
        <w:t xml:space="preserve">; </w:t>
      </w:r>
      <w:r w:rsidR="00F82525" w:rsidRPr="00DD644E">
        <w:rPr>
          <w:rStyle w:val="KPActionChar"/>
          <w:rFonts w:ascii="Cambria" w:hAnsi="Cambria"/>
        </w:rPr>
        <w:t>2017 – Bangladesh, Diphtheria</w:t>
      </w:r>
      <w:r w:rsidRPr="00DD644E">
        <w:rPr>
          <w:rFonts w:ascii="Cambria" w:hAnsi="Cambria"/>
          <w:lang w:val="en-GB"/>
        </w:rPr>
        <w:t xml:space="preserve">). </w:t>
      </w:r>
    </w:p>
    <w:p w14:paraId="41D66F2F" w14:textId="7AC67112" w:rsidR="00E82453" w:rsidRPr="00DD644E" w:rsidRDefault="009E4BFB" w:rsidP="00812954">
      <w:pPr>
        <w:pStyle w:val="ListParagraph"/>
        <w:numPr>
          <w:ilvl w:val="0"/>
          <w:numId w:val="27"/>
        </w:numPr>
        <w:jc w:val="both"/>
        <w:rPr>
          <w:rFonts w:ascii="Cambria" w:hAnsi="Cambria"/>
          <w:lang w:val="en-GB"/>
        </w:rPr>
      </w:pPr>
      <w:r w:rsidRPr="00DD644E">
        <w:rPr>
          <w:rFonts w:ascii="Cambria" w:hAnsi="Cambria"/>
          <w:lang w:val="en-GB"/>
        </w:rPr>
        <w:t>Email</w:t>
      </w:r>
      <w:r w:rsidR="00E82453" w:rsidRPr="00DD644E">
        <w:rPr>
          <w:rFonts w:ascii="Cambria" w:hAnsi="Cambria"/>
          <w:lang w:val="en-GB"/>
        </w:rPr>
        <w:t>s which have been followed up and do not require any further action should be</w:t>
      </w:r>
      <w:r w:rsidR="00923EFD" w:rsidRPr="00DD644E">
        <w:rPr>
          <w:rFonts w:ascii="Cambria" w:hAnsi="Cambria"/>
          <w:lang w:val="en-GB"/>
        </w:rPr>
        <w:t xml:space="preserve"> </w:t>
      </w:r>
      <w:r w:rsidR="0040408F" w:rsidRPr="00DD644E">
        <w:rPr>
          <w:rFonts w:ascii="Cambria" w:hAnsi="Cambria"/>
          <w:lang w:val="en-GB"/>
        </w:rPr>
        <w:t>marked</w:t>
      </w:r>
      <w:r w:rsidR="00923EFD" w:rsidRPr="00DD644E">
        <w:rPr>
          <w:rFonts w:ascii="Cambria" w:hAnsi="Cambria"/>
          <w:lang w:val="en-GB"/>
        </w:rPr>
        <w:t xml:space="preserve"> as complete (click on flag to change to check sign) and </w:t>
      </w:r>
      <w:r w:rsidR="00E82453" w:rsidRPr="00DD644E">
        <w:rPr>
          <w:rFonts w:ascii="Cambria" w:hAnsi="Cambria"/>
          <w:lang w:val="en-GB"/>
        </w:rPr>
        <w:t>moved to appropriate folder in GOARN mailbox</w:t>
      </w:r>
      <w:r w:rsidR="00923EFD" w:rsidRPr="00DD644E">
        <w:rPr>
          <w:rFonts w:ascii="Cambria" w:hAnsi="Cambria"/>
          <w:lang w:val="en-GB"/>
        </w:rPr>
        <w:t>.</w:t>
      </w:r>
      <w:r w:rsidR="00F82525" w:rsidRPr="00DD644E">
        <w:rPr>
          <w:rFonts w:ascii="Cambria" w:hAnsi="Cambria"/>
          <w:lang w:val="en-GB"/>
        </w:rPr>
        <w:t xml:space="preserve"> </w:t>
      </w:r>
      <w:r w:rsidRPr="00DD644E">
        <w:rPr>
          <w:rFonts w:ascii="Cambria" w:hAnsi="Cambria"/>
          <w:lang w:val="en-GB"/>
        </w:rPr>
        <w:t>Email</w:t>
      </w:r>
      <w:r w:rsidR="00812954" w:rsidRPr="00DD644E">
        <w:rPr>
          <w:rFonts w:ascii="Cambria" w:hAnsi="Cambria"/>
          <w:lang w:val="en-GB"/>
        </w:rPr>
        <w:t xml:space="preserve">s should be moved to appropriate folder only after all </w:t>
      </w:r>
      <w:r w:rsidR="003409B7" w:rsidRPr="00DD644E">
        <w:rPr>
          <w:rFonts w:ascii="Cambria" w:hAnsi="Cambria"/>
          <w:lang w:val="en-GB"/>
        </w:rPr>
        <w:t xml:space="preserve">follow-up </w:t>
      </w:r>
      <w:r w:rsidR="00812954" w:rsidRPr="00DD644E">
        <w:rPr>
          <w:rFonts w:ascii="Cambria" w:hAnsi="Cambria"/>
          <w:lang w:val="en-GB"/>
        </w:rPr>
        <w:t xml:space="preserve">actions triggered by that </w:t>
      </w:r>
      <w:r w:rsidRPr="00DD644E">
        <w:rPr>
          <w:rFonts w:ascii="Cambria" w:hAnsi="Cambria"/>
          <w:lang w:val="en-GB"/>
        </w:rPr>
        <w:t>email</w:t>
      </w:r>
      <w:r w:rsidR="00812954" w:rsidRPr="00DD644E">
        <w:rPr>
          <w:rFonts w:ascii="Cambria" w:hAnsi="Cambria"/>
          <w:lang w:val="en-GB"/>
        </w:rPr>
        <w:t xml:space="preserve"> have been completed.</w:t>
      </w:r>
    </w:p>
    <w:p w14:paraId="5A743DE8" w14:textId="34BC9105" w:rsidR="0051764D" w:rsidRPr="00DD644E" w:rsidRDefault="00E82453" w:rsidP="004155C5">
      <w:pPr>
        <w:pStyle w:val="ListParagraph"/>
        <w:numPr>
          <w:ilvl w:val="0"/>
          <w:numId w:val="27"/>
        </w:numPr>
        <w:jc w:val="both"/>
        <w:rPr>
          <w:rFonts w:ascii="Cambria" w:hAnsi="Cambria"/>
          <w:lang w:val="en-GB"/>
        </w:rPr>
      </w:pPr>
      <w:r w:rsidRPr="00DD644E">
        <w:rPr>
          <w:rFonts w:ascii="Cambria" w:hAnsi="Cambria"/>
          <w:lang w:val="en-GB"/>
        </w:rPr>
        <w:t xml:space="preserve">Some </w:t>
      </w:r>
      <w:r w:rsidR="009E4BFB" w:rsidRPr="00DD644E">
        <w:rPr>
          <w:rFonts w:ascii="Cambria" w:hAnsi="Cambria"/>
          <w:lang w:val="en-GB"/>
        </w:rPr>
        <w:t>email</w:t>
      </w:r>
      <w:r w:rsidRPr="00DD644E">
        <w:rPr>
          <w:rFonts w:ascii="Cambria" w:hAnsi="Cambria"/>
          <w:lang w:val="en-GB"/>
        </w:rPr>
        <w:t>s can be moved immediately from GOARN inbox to appropriate folder – provided that they do not contain information important to ongoing GOARN Activities</w:t>
      </w:r>
      <w:r w:rsidR="004155C5" w:rsidRPr="00DD644E">
        <w:rPr>
          <w:rFonts w:ascii="Cambria" w:hAnsi="Cambria"/>
          <w:lang w:val="en-GB"/>
        </w:rPr>
        <w:t xml:space="preserve">. E.g. </w:t>
      </w:r>
      <w:r w:rsidR="009E4BFB" w:rsidRPr="00DD644E">
        <w:rPr>
          <w:rFonts w:ascii="Cambria" w:hAnsi="Cambria"/>
          <w:lang w:val="en-GB"/>
        </w:rPr>
        <w:t>email</w:t>
      </w:r>
      <w:r w:rsidRPr="00DD644E">
        <w:rPr>
          <w:rFonts w:ascii="Cambria" w:hAnsi="Cambria"/>
          <w:lang w:val="en-GB"/>
        </w:rPr>
        <w:t>s with IFRC appeals, Crisis group updates, MMWR, CDC newsletter etc. should be moved to Appeals and newsletters.</w:t>
      </w:r>
      <w:r w:rsidR="00466104" w:rsidRPr="00DD644E">
        <w:rPr>
          <w:rFonts w:ascii="Cambria" w:hAnsi="Cambria"/>
          <w:lang w:val="en-GB"/>
        </w:rPr>
        <w:t xml:space="preserve"> </w:t>
      </w:r>
    </w:p>
    <w:p w14:paraId="3877D356" w14:textId="77777777" w:rsidR="006E381F" w:rsidRPr="00DD644E" w:rsidRDefault="006E381F">
      <w:pPr>
        <w:spacing w:after="200"/>
        <w:rPr>
          <w:rFonts w:ascii="Cambria" w:hAnsi="Cambria"/>
          <w:lang w:val="en-GB"/>
        </w:rPr>
      </w:pPr>
    </w:p>
    <w:p w14:paraId="67F34CDA" w14:textId="77777777" w:rsidR="00E913E5" w:rsidRPr="00DD644E" w:rsidRDefault="00E913E5">
      <w:pPr>
        <w:spacing w:after="200"/>
        <w:rPr>
          <w:rFonts w:ascii="Cambria" w:hAnsi="Cambria"/>
          <w:lang w:val="en-GB"/>
        </w:rPr>
      </w:pPr>
      <w:r w:rsidRPr="00DD644E">
        <w:rPr>
          <w:rFonts w:ascii="Cambria" w:hAnsi="Cambria"/>
          <w:lang w:val="en-GB"/>
        </w:rPr>
        <w:br w:type="page"/>
      </w:r>
    </w:p>
    <w:p w14:paraId="627C2344" w14:textId="2AAD4E04" w:rsidR="003409B7" w:rsidRPr="00DD644E" w:rsidRDefault="003409B7" w:rsidP="003409B7">
      <w:pPr>
        <w:pStyle w:val="Heading1"/>
        <w:rPr>
          <w:lang w:val="en-GB"/>
        </w:rPr>
      </w:pPr>
      <w:bookmarkStart w:id="76" w:name="_Toc16539030"/>
      <w:r w:rsidRPr="00DD644E">
        <w:rPr>
          <w:lang w:val="en-GB"/>
        </w:rPr>
        <w:lastRenderedPageBreak/>
        <w:t>O</w:t>
      </w:r>
      <w:r w:rsidR="002E4A41" w:rsidRPr="00DD644E">
        <w:rPr>
          <w:lang w:val="en-GB"/>
        </w:rPr>
        <w:t>UTBREAK RESPONSE TRAINING</w:t>
      </w:r>
      <w:bookmarkEnd w:id="76"/>
    </w:p>
    <w:p w14:paraId="4F61CB5B" w14:textId="77777777" w:rsidR="00E913E5" w:rsidRPr="00DD644E" w:rsidRDefault="00E913E5">
      <w:pPr>
        <w:spacing w:after="200"/>
        <w:rPr>
          <w:rFonts w:ascii="Cambria" w:hAnsi="Cambria"/>
          <w:lang w:val="en-GB"/>
        </w:rPr>
      </w:pPr>
      <w:r w:rsidRPr="00DD644E">
        <w:rPr>
          <w:rFonts w:ascii="Cambria" w:hAnsi="Cambria"/>
          <w:lang w:val="en-GB"/>
        </w:rPr>
        <w:br w:type="page"/>
      </w:r>
    </w:p>
    <w:p w14:paraId="75C35239" w14:textId="3B5C67BC" w:rsidR="008D1CEA" w:rsidRPr="00DD644E" w:rsidRDefault="006C6F9B" w:rsidP="004155C5">
      <w:pPr>
        <w:pStyle w:val="Heading1"/>
        <w:rPr>
          <w:lang w:val="en-GB"/>
        </w:rPr>
      </w:pPr>
      <w:r w:rsidRPr="00DD644E">
        <w:rPr>
          <w:lang w:val="en-GB"/>
        </w:rPr>
        <w:lastRenderedPageBreak/>
        <w:t>ANNEX 1 – INFORMATION PRODUCT EXAMPLES</w:t>
      </w:r>
    </w:p>
    <w:p w14:paraId="613651B0" w14:textId="77777777" w:rsidR="008D1CEA" w:rsidRPr="00DD644E" w:rsidRDefault="00FB311D" w:rsidP="001C1611">
      <w:pPr>
        <w:pStyle w:val="Heading2"/>
        <w:rPr>
          <w:lang w:val="en-GB"/>
        </w:rPr>
      </w:pPr>
      <w:bookmarkStart w:id="77" w:name="_GOARN_Alert"/>
      <w:bookmarkStart w:id="78" w:name="_Ref514691233"/>
      <w:bookmarkStart w:id="79" w:name="_Toc16539032"/>
      <w:bookmarkEnd w:id="77"/>
      <w:r w:rsidRPr="00DD644E">
        <w:rPr>
          <w:lang w:val="en-GB"/>
        </w:rPr>
        <w:t>GOARN Alert</w:t>
      </w:r>
      <w:bookmarkEnd w:id="78"/>
      <w:bookmarkEnd w:id="79"/>
    </w:p>
    <w:p w14:paraId="7BE8A5E0" w14:textId="77777777" w:rsidR="00FB311D" w:rsidRPr="00DD644E" w:rsidRDefault="00FB311D" w:rsidP="002A3424">
      <w:pPr>
        <w:rPr>
          <w:rFonts w:ascii="Cambria" w:hAnsi="Cambria"/>
          <w:lang w:val="en-GB"/>
        </w:rPr>
      </w:pPr>
    </w:p>
    <w:p w14:paraId="27307385" w14:textId="77777777" w:rsidR="00020370" w:rsidRPr="00DD644E" w:rsidRDefault="00020370" w:rsidP="00020370">
      <w:pPr>
        <w:rPr>
          <w:rFonts w:ascii="Cambria" w:hAnsi="Cambria" w:cstheme="minorHAnsi"/>
        </w:rPr>
      </w:pPr>
      <w:r w:rsidRPr="00DD644E">
        <w:rPr>
          <w:rStyle w:val="Strong"/>
          <w:rFonts w:ascii="Cambria" w:eastAsia="Times New Roman" w:hAnsi="Cambria" w:cstheme="minorHAnsi"/>
        </w:rPr>
        <w:t>GOARN Alert: Ebola Virus Disease, Democratic Republic of the Congo, 2018</w:t>
      </w:r>
    </w:p>
    <w:p w14:paraId="08CC7396" w14:textId="77777777" w:rsidR="00020370" w:rsidRPr="00DD644E" w:rsidRDefault="00020370" w:rsidP="002A3424">
      <w:pPr>
        <w:rPr>
          <w:rFonts w:ascii="Cambria" w:hAnsi="Cambria"/>
          <w:lang w:val="en-GB"/>
        </w:rPr>
      </w:pPr>
    </w:p>
    <w:p w14:paraId="267AF2CC" w14:textId="6DE6609C" w:rsidR="00FB311D" w:rsidRPr="00DD644E" w:rsidRDefault="00FB311D" w:rsidP="009B0DDB">
      <w:pPr>
        <w:rPr>
          <w:rFonts w:ascii="Cambria" w:hAnsi="Cambria"/>
          <w:lang w:val="en-GB"/>
        </w:rPr>
      </w:pPr>
      <w:r w:rsidRPr="00DD644E">
        <w:rPr>
          <w:rFonts w:ascii="Cambria" w:hAnsi="Cambria"/>
          <w:b/>
          <w:bCs/>
          <w:lang w:val="en-GB"/>
        </w:rPr>
        <w:t>Classification</w:t>
      </w:r>
      <w:r w:rsidRPr="00DD644E">
        <w:rPr>
          <w:rFonts w:ascii="Cambria" w:hAnsi="Cambria"/>
          <w:lang w:val="en-GB"/>
        </w:rPr>
        <w:t xml:space="preserve">: </w:t>
      </w:r>
      <w:r w:rsidR="009B0DDB" w:rsidRPr="000B0AD0">
        <w:rPr>
          <w:rFonts w:ascii="Cambria" w:hAnsi="Cambria"/>
          <w:b/>
          <w:color w:val="FF0000"/>
          <w:lang w:val="en-GB"/>
        </w:rPr>
        <w:t>Restricted</w:t>
      </w:r>
      <w:r w:rsidR="006B1586" w:rsidRPr="000B0AD0">
        <w:rPr>
          <w:rFonts w:ascii="Cambria" w:hAnsi="Cambria"/>
          <w:b/>
          <w:color w:val="FF0000"/>
          <w:lang w:val="en-GB"/>
        </w:rPr>
        <w:t>– not to be disseminated outside GOARN partners</w:t>
      </w:r>
    </w:p>
    <w:p w14:paraId="55C14384" w14:textId="77777777" w:rsidR="00410718" w:rsidRPr="00DD644E" w:rsidRDefault="009B0DDB" w:rsidP="009B0DDB">
      <w:pPr>
        <w:rPr>
          <w:rFonts w:ascii="Cambria" w:hAnsi="Cambria"/>
          <w:lang w:val="en-GB"/>
        </w:rPr>
      </w:pPr>
      <w:r w:rsidRPr="00DD644E">
        <w:rPr>
          <w:rFonts w:ascii="Cambria" w:hAnsi="Cambria"/>
          <w:b/>
          <w:bCs/>
          <w:lang w:val="en-GB"/>
        </w:rPr>
        <w:t>Date</w:t>
      </w:r>
      <w:r w:rsidRPr="00DD644E">
        <w:rPr>
          <w:rFonts w:ascii="Cambria" w:hAnsi="Cambria"/>
          <w:lang w:val="en-GB"/>
        </w:rPr>
        <w:t>: 8 May 2018</w:t>
      </w:r>
    </w:p>
    <w:p w14:paraId="7247FCC3" w14:textId="77777777" w:rsidR="009B0DDB" w:rsidRPr="00DD644E" w:rsidRDefault="009B0DDB" w:rsidP="009B0DDB">
      <w:pPr>
        <w:rPr>
          <w:rFonts w:ascii="Cambria" w:hAnsi="Cambria"/>
          <w:lang w:val="en-GB"/>
        </w:rPr>
      </w:pPr>
      <w:r w:rsidRPr="00DD644E">
        <w:rPr>
          <w:rFonts w:ascii="Cambria" w:hAnsi="Cambria"/>
          <w:b/>
          <w:bCs/>
          <w:lang w:val="en-GB"/>
        </w:rPr>
        <w:t>Country</w:t>
      </w:r>
      <w:r w:rsidRPr="00DD644E">
        <w:rPr>
          <w:rFonts w:ascii="Cambria" w:hAnsi="Cambria"/>
          <w:lang w:val="en-GB"/>
        </w:rPr>
        <w:t>: Democratic Republic of the Congo</w:t>
      </w:r>
    </w:p>
    <w:p w14:paraId="4EB8AE90" w14:textId="77777777" w:rsidR="009B0DDB" w:rsidRPr="00DD644E" w:rsidRDefault="009B0DDB" w:rsidP="009B0DDB">
      <w:pPr>
        <w:rPr>
          <w:rFonts w:ascii="Cambria" w:hAnsi="Cambria"/>
          <w:lang w:val="en-GB"/>
        </w:rPr>
      </w:pPr>
      <w:r w:rsidRPr="00DD644E">
        <w:rPr>
          <w:rFonts w:ascii="Cambria" w:hAnsi="Cambria"/>
          <w:b/>
          <w:bCs/>
          <w:lang w:val="en-GB"/>
        </w:rPr>
        <w:t>Region</w:t>
      </w:r>
      <w:r w:rsidRPr="00DD644E">
        <w:rPr>
          <w:rFonts w:ascii="Cambria" w:hAnsi="Cambria"/>
          <w:lang w:val="en-GB"/>
        </w:rPr>
        <w:t>: Africa (AFR)</w:t>
      </w:r>
    </w:p>
    <w:p w14:paraId="1E0DAF8B" w14:textId="77777777" w:rsidR="009B0DDB" w:rsidRPr="00DD644E" w:rsidRDefault="009B0DDB" w:rsidP="009B0DDB">
      <w:pPr>
        <w:rPr>
          <w:rFonts w:ascii="Cambria" w:hAnsi="Cambria"/>
          <w:lang w:val="en-GB"/>
        </w:rPr>
      </w:pPr>
    </w:p>
    <w:p w14:paraId="0E142A30" w14:textId="77777777" w:rsidR="00FB311D" w:rsidRPr="00DD644E" w:rsidRDefault="00FB311D" w:rsidP="00E913E5">
      <w:pPr>
        <w:jc w:val="both"/>
        <w:rPr>
          <w:rFonts w:ascii="Cambria" w:hAnsi="Cambria"/>
          <w:lang w:val="en-GB"/>
        </w:rPr>
      </w:pPr>
      <w:r w:rsidRPr="00DD644E">
        <w:rPr>
          <w:rFonts w:ascii="Cambria" w:hAnsi="Cambria"/>
          <w:lang w:val="en-GB"/>
        </w:rPr>
        <w:t xml:space="preserve">On 3 May 2018, the Health Division of Equator Province in the Democratic Republic of the Congo (DRC) reported 21 cases of suspected viral hemorrhagic fever, including 17 deaths in the Ikoko Impenge health area, Bikoro Health Zone, Equator Province. Ikoko Iponge health facility is located 30 Km from the central office of Bikoro, itself located 400km from Mbandaka, the capital of Equator Province. </w:t>
      </w:r>
      <w:r w:rsidR="00E913E5" w:rsidRPr="00DD644E">
        <w:rPr>
          <w:rFonts w:ascii="Cambria" w:hAnsi="Cambria"/>
          <w:lang w:val="en-GB"/>
        </w:rPr>
        <w:t xml:space="preserve"> </w:t>
      </w:r>
      <w:r w:rsidRPr="00DD644E">
        <w:rPr>
          <w:rFonts w:ascii="Cambria" w:hAnsi="Cambria"/>
          <w:lang w:val="en-GB"/>
        </w:rPr>
        <w:t>A team from the central level of the Ministry of Health, supported by the World Health Organization (WHO) and Médecins Sans Frontières (MSF), visited the site on 5 May 2018. The team identified five active cases, including two hospitalized at the Bikoro General Hospital and three in the Ikoko Impenge Health Center.</w:t>
      </w:r>
    </w:p>
    <w:p w14:paraId="36A319E0" w14:textId="77777777" w:rsidR="00FB311D" w:rsidRPr="00DD644E" w:rsidRDefault="00FB311D" w:rsidP="009B0DDB">
      <w:pPr>
        <w:jc w:val="both"/>
        <w:rPr>
          <w:rFonts w:ascii="Cambria" w:hAnsi="Cambria"/>
          <w:lang w:val="en-GB"/>
        </w:rPr>
      </w:pPr>
    </w:p>
    <w:p w14:paraId="2A24872F" w14:textId="77777777" w:rsidR="00FB311D" w:rsidRPr="00DD644E" w:rsidRDefault="00FB311D" w:rsidP="009B0DDB">
      <w:pPr>
        <w:jc w:val="both"/>
        <w:rPr>
          <w:rFonts w:ascii="Cambria" w:hAnsi="Cambria"/>
          <w:lang w:val="en-GB"/>
        </w:rPr>
      </w:pPr>
      <w:r w:rsidRPr="00DD644E">
        <w:rPr>
          <w:rFonts w:ascii="Cambria" w:hAnsi="Cambria"/>
          <w:lang w:val="en-GB"/>
        </w:rPr>
        <w:t>Five samples collected from suspected cases were sent for analysis to the National Institute of Biological Research (INRB) in Kinshasa on 6 May 2018. Of the five samples tested, two were positive to Ebola virus disease (EVD) by RT-PCR.</w:t>
      </w:r>
    </w:p>
    <w:p w14:paraId="5662E3A0" w14:textId="77777777" w:rsidR="00FB311D" w:rsidRPr="00DD644E" w:rsidRDefault="00FB311D" w:rsidP="009B0DDB">
      <w:pPr>
        <w:jc w:val="both"/>
        <w:rPr>
          <w:rFonts w:ascii="Cambria" w:hAnsi="Cambria"/>
          <w:lang w:val="en-GB"/>
        </w:rPr>
      </w:pPr>
      <w:r w:rsidRPr="00DD644E">
        <w:rPr>
          <w:rFonts w:ascii="Cambria" w:hAnsi="Cambria"/>
          <w:lang w:val="en-GB"/>
        </w:rPr>
        <w:t xml:space="preserve"> </w:t>
      </w:r>
    </w:p>
    <w:p w14:paraId="2AC34AE4" w14:textId="77777777" w:rsidR="00FB311D" w:rsidRPr="00DD644E" w:rsidRDefault="00FB311D" w:rsidP="00E913E5">
      <w:pPr>
        <w:jc w:val="both"/>
        <w:rPr>
          <w:rFonts w:ascii="Cambria" w:hAnsi="Cambria"/>
          <w:lang w:val="en-GB"/>
        </w:rPr>
      </w:pPr>
      <w:r w:rsidRPr="00DD644E">
        <w:rPr>
          <w:rFonts w:ascii="Cambria" w:hAnsi="Cambria"/>
          <w:lang w:val="en-GB"/>
        </w:rPr>
        <w:t>Since the notification of cases on 3 May, no deaths have been reported either among hospitalized cases or among health personnel. On 8 May 2018, the DRC Government declared a new outbreak of Ebola virus disease (EVD), the country’s 9th.</w:t>
      </w:r>
      <w:r w:rsidR="00E913E5" w:rsidRPr="00DD644E">
        <w:rPr>
          <w:rFonts w:ascii="Cambria" w:hAnsi="Cambria"/>
          <w:lang w:val="en-GB"/>
        </w:rPr>
        <w:t xml:space="preserve"> </w:t>
      </w:r>
      <w:r w:rsidRPr="00DD644E">
        <w:rPr>
          <w:rFonts w:ascii="Cambria" w:hAnsi="Cambria"/>
          <w:lang w:val="en-GB"/>
        </w:rPr>
        <w:t>The Ministry of Health has taken all necessary measures to respond promptly and effectively to this new epidemic of Ebola virus disease in the DRC. It has well-trained human resources who have always been able to work with communities to quickly control previous epidemics.</w:t>
      </w:r>
    </w:p>
    <w:p w14:paraId="211CD789" w14:textId="77777777" w:rsidR="00FB311D" w:rsidRPr="00DD644E" w:rsidRDefault="00FB311D" w:rsidP="009B0DDB">
      <w:pPr>
        <w:jc w:val="both"/>
        <w:rPr>
          <w:rFonts w:ascii="Cambria" w:hAnsi="Cambria"/>
          <w:lang w:val="en-GB"/>
        </w:rPr>
      </w:pPr>
    </w:p>
    <w:p w14:paraId="6A8559EA" w14:textId="77777777" w:rsidR="00FB311D" w:rsidRPr="00DD644E" w:rsidRDefault="00FB311D" w:rsidP="009B0DDB">
      <w:pPr>
        <w:jc w:val="both"/>
        <w:rPr>
          <w:rFonts w:ascii="Cambria" w:hAnsi="Cambria"/>
          <w:lang w:val="en-GB"/>
        </w:rPr>
      </w:pPr>
      <w:r w:rsidRPr="00DD644E">
        <w:rPr>
          <w:rFonts w:ascii="Cambria" w:hAnsi="Cambria"/>
          <w:lang w:val="en-GB"/>
        </w:rPr>
        <w:t>In Bikoro, a local team from the Ministry of Health is working to organize case management, research and follow-up of contacts. From 9 May 2018, a well-equipped team of experts from the central level will leave Kinshasa to Bikoro to supervise the investigations and the organization of the response in the field.</w:t>
      </w:r>
    </w:p>
    <w:p w14:paraId="18D75A39" w14:textId="77777777" w:rsidR="00FB311D" w:rsidRPr="00DD644E" w:rsidRDefault="00FB311D" w:rsidP="009B0DDB">
      <w:pPr>
        <w:jc w:val="both"/>
        <w:rPr>
          <w:rFonts w:ascii="Cambria" w:hAnsi="Cambria"/>
          <w:lang w:val="en-GB"/>
        </w:rPr>
      </w:pPr>
    </w:p>
    <w:p w14:paraId="18AD0BFC" w14:textId="57ECCA0E" w:rsidR="00020370" w:rsidRPr="00DD644E" w:rsidRDefault="00FB311D" w:rsidP="00E913E5">
      <w:pPr>
        <w:jc w:val="both"/>
        <w:rPr>
          <w:rFonts w:ascii="Cambria" w:hAnsi="Cambria"/>
          <w:lang w:val="en-GB"/>
        </w:rPr>
      </w:pPr>
      <w:r w:rsidRPr="00DD644E">
        <w:rPr>
          <w:rFonts w:ascii="Cambria" w:hAnsi="Cambria"/>
          <w:lang w:val="en-GB"/>
        </w:rPr>
        <w:t xml:space="preserve">WHO is working closely with the Government of the DRC and WHO African regional office to rapidly scale up its operations and mobilize health partners using the model of a successful response to a similar EVD outbreak in DRC in 2017. For example, a </w:t>
      </w:r>
      <w:r w:rsidR="006B1586" w:rsidRPr="00DD644E">
        <w:rPr>
          <w:rFonts w:ascii="Cambria" w:hAnsi="Cambria"/>
          <w:lang w:val="en-GB"/>
        </w:rPr>
        <w:t xml:space="preserve">centre </w:t>
      </w:r>
      <w:r w:rsidRPr="00DD644E">
        <w:rPr>
          <w:rFonts w:ascii="Cambria" w:hAnsi="Cambria"/>
          <w:lang w:val="en-GB"/>
        </w:rPr>
        <w:t>of operations will be built in Bikoro, which includes field operation and Ebola treatment centre, as well as a mobile laboratory. In addition, preparations are in progress for ring vaccination of contacts and the use of experimental antivirals. WHO has assessed the risk as high at the national level, moderate at regional and low at global levels. The GOARN OST is integrated into the WHO HQ and RO Incident Management, and will advise partners if there is a request from DRC MoH for assistance.</w:t>
      </w:r>
      <w:r w:rsidR="00020370" w:rsidRPr="00DD644E">
        <w:rPr>
          <w:rFonts w:ascii="Cambria" w:hAnsi="Cambria"/>
          <w:lang w:val="en-GB"/>
        </w:rPr>
        <w:br w:type="page"/>
      </w:r>
    </w:p>
    <w:p w14:paraId="41B17CC4" w14:textId="5FD28D09" w:rsidR="008D1CEA" w:rsidRPr="00DD644E" w:rsidRDefault="00FB311D" w:rsidP="001C1611">
      <w:pPr>
        <w:pStyle w:val="Heading2"/>
        <w:rPr>
          <w:lang w:val="en-GB"/>
        </w:rPr>
      </w:pPr>
      <w:bookmarkStart w:id="80" w:name="_GOARN_Request_for"/>
      <w:bookmarkStart w:id="81" w:name="_Toc16539033"/>
      <w:bookmarkEnd w:id="80"/>
      <w:r w:rsidRPr="00DD644E">
        <w:rPr>
          <w:lang w:val="en-GB"/>
        </w:rPr>
        <w:lastRenderedPageBreak/>
        <w:t>GOARN Request for assistance</w:t>
      </w:r>
      <w:bookmarkEnd w:id="81"/>
    </w:p>
    <w:p w14:paraId="510C4A36" w14:textId="72EDB814" w:rsidR="00FB311D" w:rsidRPr="00DD644E" w:rsidRDefault="00641C7C" w:rsidP="002A3424">
      <w:pPr>
        <w:rPr>
          <w:rFonts w:ascii="Cambria" w:hAnsi="Cambria"/>
          <w:lang w:val="en-GB"/>
        </w:rPr>
      </w:pPr>
      <w:r w:rsidRPr="00DD644E">
        <w:rPr>
          <w:rFonts w:ascii="Cambria" w:hAnsi="Cambria"/>
          <w:lang w:val="en-GB"/>
        </w:rPr>
        <w:t xml:space="preserve">(French example also embedded here: </w:t>
      </w:r>
      <w:r w:rsidRPr="00DD644E">
        <w:rPr>
          <w:rFonts w:ascii="Cambria" w:hAnsi="Cambria"/>
          <w:lang w:val="en-GB"/>
        </w:rPr>
        <w:object w:dxaOrig="1508" w:dyaOrig="983" w14:anchorId="03DB289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7.75pt;height:29.95pt" o:ole="">
            <v:imagedata r:id="rId31" o:title=""/>
          </v:shape>
          <o:OLEObject Type="Embed" ProgID="Package" ShapeID="_x0000_i1025" DrawAspect="Icon" ObjectID="_1649575630" r:id="rId32"/>
        </w:object>
      </w:r>
      <w:r w:rsidRPr="00DD644E">
        <w:rPr>
          <w:rFonts w:ascii="Cambria" w:hAnsi="Cambria"/>
          <w:lang w:val="en-GB"/>
        </w:rPr>
        <w:t>)</w:t>
      </w:r>
    </w:p>
    <w:p w14:paraId="3F8C153D" w14:textId="77777777" w:rsidR="00641C7C" w:rsidRPr="00DD644E" w:rsidRDefault="00641C7C" w:rsidP="002A3424">
      <w:pPr>
        <w:rPr>
          <w:rFonts w:ascii="Cambria" w:hAnsi="Cambria"/>
          <w:lang w:val="en-GB"/>
        </w:rPr>
      </w:pPr>
    </w:p>
    <w:p w14:paraId="5F87DFBE" w14:textId="77777777" w:rsidR="00020370" w:rsidRPr="00DD644E" w:rsidRDefault="00020370" w:rsidP="00020370">
      <w:pPr>
        <w:rPr>
          <w:rFonts w:ascii="Cambria" w:hAnsi="Cambria" w:cstheme="minorHAnsi"/>
        </w:rPr>
      </w:pPr>
      <w:r w:rsidRPr="00DD644E">
        <w:rPr>
          <w:rStyle w:val="Strong"/>
          <w:rFonts w:ascii="Cambria" w:eastAsia="Times New Roman" w:hAnsi="Cambria" w:cstheme="minorHAnsi"/>
        </w:rPr>
        <w:t>GOARN Request for assistance: Ebola Virus Disease, Democratic Republic of the Congo, 2018</w:t>
      </w:r>
    </w:p>
    <w:p w14:paraId="7A9F6BF7" w14:textId="77777777" w:rsidR="00020370" w:rsidRPr="00DD644E" w:rsidRDefault="00020370" w:rsidP="00020370">
      <w:pPr>
        <w:rPr>
          <w:rStyle w:val="Strong"/>
          <w:rFonts w:ascii="Cambria" w:eastAsia="Times New Roman" w:hAnsi="Cambria" w:cstheme="minorHAnsi"/>
        </w:rPr>
      </w:pPr>
    </w:p>
    <w:p w14:paraId="50FDCACE" w14:textId="77777777" w:rsidR="00020370" w:rsidRPr="00DD644E" w:rsidRDefault="00020370" w:rsidP="00020370">
      <w:pPr>
        <w:rPr>
          <w:rFonts w:ascii="Cambria" w:hAnsi="Cambria" w:cstheme="minorHAnsi"/>
        </w:rPr>
      </w:pPr>
      <w:r w:rsidRPr="00DD644E">
        <w:rPr>
          <w:rStyle w:val="Strong"/>
          <w:rFonts w:ascii="Cambria" w:eastAsia="Times New Roman" w:hAnsi="Cambria" w:cstheme="minorHAnsi"/>
        </w:rPr>
        <w:t xml:space="preserve">Date: </w:t>
      </w:r>
      <w:r w:rsidRPr="00DD644E">
        <w:rPr>
          <w:rStyle w:val="Strong"/>
          <w:rFonts w:ascii="Cambria" w:eastAsia="Times New Roman" w:hAnsi="Cambria" w:cstheme="minorHAnsi"/>
          <w:b w:val="0"/>
          <w:bCs w:val="0"/>
        </w:rPr>
        <w:t>11 May 2018</w:t>
      </w:r>
      <w:r w:rsidRPr="00DD644E">
        <w:rPr>
          <w:rFonts w:ascii="Cambria" w:hAnsi="Cambria" w:cstheme="minorHAnsi"/>
        </w:rPr>
        <w:br/>
      </w:r>
      <w:r w:rsidRPr="00DD644E">
        <w:rPr>
          <w:rStyle w:val="Strong"/>
          <w:rFonts w:ascii="Cambria" w:eastAsia="Times New Roman" w:hAnsi="Cambria" w:cstheme="minorHAnsi"/>
        </w:rPr>
        <w:t xml:space="preserve">Country: </w:t>
      </w:r>
      <w:r w:rsidRPr="00DD644E">
        <w:rPr>
          <w:rStyle w:val="Strong"/>
          <w:rFonts w:ascii="Cambria" w:eastAsia="Times New Roman" w:hAnsi="Cambria" w:cstheme="minorHAnsi"/>
          <w:b w:val="0"/>
          <w:bCs w:val="0"/>
        </w:rPr>
        <w:t xml:space="preserve">Democratic Republic of the Congo </w:t>
      </w:r>
      <w:r w:rsidRPr="00DD644E">
        <w:rPr>
          <w:rFonts w:ascii="Cambria" w:hAnsi="Cambria" w:cstheme="minorHAnsi"/>
          <w:b/>
          <w:bCs/>
        </w:rPr>
        <w:br/>
      </w:r>
      <w:r w:rsidRPr="00DD644E">
        <w:rPr>
          <w:rStyle w:val="Strong"/>
          <w:rFonts w:ascii="Cambria" w:eastAsia="Times New Roman" w:hAnsi="Cambria" w:cstheme="minorHAnsi"/>
        </w:rPr>
        <w:t xml:space="preserve">WHO Region: </w:t>
      </w:r>
      <w:r w:rsidRPr="00DD644E">
        <w:rPr>
          <w:rStyle w:val="Strong"/>
          <w:rFonts w:ascii="Cambria" w:eastAsia="Times New Roman" w:hAnsi="Cambria" w:cstheme="minorHAnsi"/>
          <w:b w:val="0"/>
          <w:bCs w:val="0"/>
        </w:rPr>
        <w:t>Africa (AFR)</w:t>
      </w:r>
      <w:r w:rsidRPr="00DD644E">
        <w:rPr>
          <w:rFonts w:ascii="Cambria" w:hAnsi="Cambria" w:cstheme="minorHAnsi"/>
          <w:b/>
          <w:bCs/>
        </w:rPr>
        <w:br/>
      </w:r>
      <w:r w:rsidRPr="00DD644E">
        <w:rPr>
          <w:rStyle w:val="Strong"/>
          <w:rFonts w:ascii="Cambria" w:eastAsia="Times New Roman" w:hAnsi="Cambria" w:cstheme="minorHAnsi"/>
        </w:rPr>
        <w:t xml:space="preserve">Classification: </w:t>
      </w:r>
      <w:r w:rsidRPr="00DD644E">
        <w:rPr>
          <w:rStyle w:val="Strong"/>
          <w:rFonts w:ascii="Cambria" w:eastAsia="Times New Roman" w:hAnsi="Cambria" w:cstheme="minorHAnsi"/>
          <w:color w:val="FF0000"/>
        </w:rPr>
        <w:t>Restricted – not to be disseminated outside GOARN partners</w:t>
      </w:r>
    </w:p>
    <w:p w14:paraId="335A2637" w14:textId="77777777" w:rsidR="00020370" w:rsidRPr="00DD644E" w:rsidRDefault="00020370" w:rsidP="00711EAD">
      <w:pPr>
        <w:rPr>
          <w:rFonts w:ascii="Cambria" w:hAnsi="Cambria" w:cstheme="minorHAnsi"/>
        </w:rPr>
      </w:pPr>
      <w:r w:rsidRPr="00DD644E">
        <w:rPr>
          <w:rFonts w:ascii="Cambria" w:hAnsi="Cambria" w:cstheme="minorHAnsi"/>
        </w:rPr>
        <w:t> </w:t>
      </w:r>
    </w:p>
    <w:p w14:paraId="2478DC9B" w14:textId="77777777" w:rsidR="00020370" w:rsidRPr="00DD644E" w:rsidRDefault="00020370" w:rsidP="00020370">
      <w:pPr>
        <w:rPr>
          <w:rFonts w:ascii="Cambria" w:hAnsi="Cambria" w:cstheme="minorHAnsi"/>
        </w:rPr>
      </w:pPr>
      <w:r w:rsidRPr="00DD644E">
        <w:rPr>
          <w:rStyle w:val="Strong"/>
          <w:rFonts w:ascii="Cambria" w:eastAsia="Times New Roman" w:hAnsi="Cambria" w:cstheme="minorHAnsi"/>
        </w:rPr>
        <w:t xml:space="preserve">Situation update </w:t>
      </w:r>
    </w:p>
    <w:p w14:paraId="4BB3EADE" w14:textId="77777777" w:rsidR="00020370" w:rsidRPr="00DD644E" w:rsidRDefault="00020370" w:rsidP="00020370">
      <w:pPr>
        <w:jc w:val="both"/>
        <w:rPr>
          <w:rFonts w:ascii="Cambria" w:hAnsi="Cambria"/>
        </w:rPr>
      </w:pPr>
      <w:r w:rsidRPr="00DD644E">
        <w:rPr>
          <w:rFonts w:ascii="Cambria" w:hAnsi="Cambria"/>
        </w:rPr>
        <w:t xml:space="preserve">On 3 May 2018, the Health Division of Equator Province in the Democratic Republic of the Congo (DRC) reported 21 cases of suspected viral hemorrhagic fever, including 17 deaths in the Ikoko Impenge health area, Bikoro Health Zone, Equator Province. Ikoko Iponge health facility is located 30 Km from the central office of Bikoro, itself located 400km from Mbandaka, the capital of Equator Province. </w:t>
      </w:r>
    </w:p>
    <w:p w14:paraId="50462834" w14:textId="77777777" w:rsidR="00020370" w:rsidRPr="00DD644E" w:rsidRDefault="00020370" w:rsidP="00020370">
      <w:pPr>
        <w:jc w:val="both"/>
        <w:rPr>
          <w:rFonts w:ascii="Cambria" w:hAnsi="Cambria"/>
        </w:rPr>
      </w:pPr>
      <w:r w:rsidRPr="00DD644E">
        <w:rPr>
          <w:rFonts w:ascii="Cambria" w:hAnsi="Cambria"/>
        </w:rPr>
        <w:t xml:space="preserve"> </w:t>
      </w:r>
    </w:p>
    <w:p w14:paraId="2E813FC3" w14:textId="77777777" w:rsidR="00020370" w:rsidRPr="00DD644E" w:rsidRDefault="00020370" w:rsidP="00020370">
      <w:pPr>
        <w:jc w:val="both"/>
        <w:rPr>
          <w:rFonts w:ascii="Cambria" w:hAnsi="Cambria"/>
        </w:rPr>
      </w:pPr>
      <w:r w:rsidRPr="00DD644E">
        <w:rPr>
          <w:rFonts w:ascii="Cambria" w:hAnsi="Cambria"/>
        </w:rPr>
        <w:t>A team from the central level of the Ministry of Health, supported by the World Health Organization (WHO) and Médecins Sans Frontières (MSF), visited the site on 5 May 2018. The team identified five active cases, including two hospitalized at the Bikoro General Hospital and three in the Ikoko Impenge Health Center.</w:t>
      </w:r>
    </w:p>
    <w:p w14:paraId="2F77F2C2" w14:textId="77777777" w:rsidR="00020370" w:rsidRPr="00DD644E" w:rsidRDefault="00020370" w:rsidP="00020370">
      <w:pPr>
        <w:jc w:val="both"/>
        <w:rPr>
          <w:rFonts w:ascii="Cambria" w:hAnsi="Cambria"/>
        </w:rPr>
      </w:pPr>
      <w:r w:rsidRPr="00DD644E">
        <w:rPr>
          <w:rFonts w:ascii="Cambria" w:hAnsi="Cambria"/>
        </w:rPr>
        <w:t xml:space="preserve"> </w:t>
      </w:r>
    </w:p>
    <w:p w14:paraId="27A8CAEE" w14:textId="77777777" w:rsidR="00020370" w:rsidRPr="00DD644E" w:rsidRDefault="00020370" w:rsidP="00020370">
      <w:pPr>
        <w:jc w:val="both"/>
        <w:rPr>
          <w:rFonts w:ascii="Cambria" w:hAnsi="Cambria"/>
        </w:rPr>
      </w:pPr>
      <w:r w:rsidRPr="00DD644E">
        <w:rPr>
          <w:rFonts w:ascii="Cambria" w:hAnsi="Cambria"/>
        </w:rPr>
        <w:t>Five samples collected from suspected cases were sent for analysis to the National Institute of Biological Research (INRB) in Kinshasa on 6 May 2018. Of the five samples tested, two were positive to Ebola virus disease (EVD) by RT-PCR.</w:t>
      </w:r>
    </w:p>
    <w:p w14:paraId="117DC6C2" w14:textId="77777777" w:rsidR="00020370" w:rsidRPr="00DD644E" w:rsidRDefault="00020370" w:rsidP="00020370">
      <w:pPr>
        <w:jc w:val="both"/>
        <w:rPr>
          <w:rFonts w:ascii="Cambria" w:hAnsi="Cambria"/>
        </w:rPr>
      </w:pPr>
      <w:r w:rsidRPr="00DD644E">
        <w:rPr>
          <w:rFonts w:ascii="Cambria" w:hAnsi="Cambria"/>
        </w:rPr>
        <w:t xml:space="preserve"> </w:t>
      </w:r>
    </w:p>
    <w:p w14:paraId="213EC018" w14:textId="77777777" w:rsidR="00020370" w:rsidRPr="00DD644E" w:rsidRDefault="00020370" w:rsidP="00020370">
      <w:pPr>
        <w:jc w:val="both"/>
        <w:rPr>
          <w:rFonts w:ascii="Cambria" w:hAnsi="Cambria"/>
        </w:rPr>
      </w:pPr>
      <w:r w:rsidRPr="00DD644E">
        <w:rPr>
          <w:rFonts w:ascii="Cambria" w:hAnsi="Cambria"/>
        </w:rPr>
        <w:t>On 8 May 2018, the DRC Government declared a new outbreak of Ebola virus disease (EVD), the country’s 9th.</w:t>
      </w:r>
    </w:p>
    <w:p w14:paraId="7F5C145C" w14:textId="77777777" w:rsidR="00020370" w:rsidRPr="00DD644E" w:rsidRDefault="00020370" w:rsidP="00020370">
      <w:pPr>
        <w:jc w:val="both"/>
        <w:rPr>
          <w:rFonts w:ascii="Cambria" w:hAnsi="Cambria"/>
        </w:rPr>
      </w:pPr>
    </w:p>
    <w:p w14:paraId="0A85FDBE" w14:textId="77777777" w:rsidR="00020370" w:rsidRPr="00DD644E" w:rsidRDefault="00020370" w:rsidP="00020370">
      <w:pPr>
        <w:jc w:val="both"/>
        <w:rPr>
          <w:rFonts w:ascii="Cambria" w:hAnsi="Cambria"/>
        </w:rPr>
      </w:pPr>
      <w:r w:rsidRPr="00DD644E">
        <w:rPr>
          <w:rFonts w:ascii="Cambria" w:hAnsi="Cambria"/>
        </w:rPr>
        <w:t>As of 19:00, 10 May 2018, there have been 32 cases, including: 12 suspected, 18 probable (deceased) and 2 confirmed.</w:t>
      </w:r>
    </w:p>
    <w:p w14:paraId="5164204A" w14:textId="77777777" w:rsidR="00020370" w:rsidRPr="00DD644E" w:rsidRDefault="00020370" w:rsidP="00020370">
      <w:pPr>
        <w:jc w:val="both"/>
        <w:rPr>
          <w:rFonts w:ascii="Cambria" w:hAnsi="Cambria"/>
        </w:rPr>
      </w:pPr>
    </w:p>
    <w:p w14:paraId="09378E8D" w14:textId="77777777" w:rsidR="00020370" w:rsidRPr="00DD644E" w:rsidRDefault="00020370" w:rsidP="00020370">
      <w:pPr>
        <w:rPr>
          <w:rFonts w:ascii="Cambria" w:hAnsi="Cambria" w:cstheme="minorHAnsi"/>
        </w:rPr>
      </w:pPr>
      <w:r w:rsidRPr="00DD644E">
        <w:rPr>
          <w:rStyle w:val="Strong"/>
          <w:rFonts w:ascii="Cambria" w:eastAsia="Times New Roman" w:hAnsi="Cambria" w:cstheme="minorHAnsi"/>
        </w:rPr>
        <w:t>Outbreak Response</w:t>
      </w:r>
      <w:r w:rsidRPr="00DD644E">
        <w:rPr>
          <w:rFonts w:ascii="Cambria" w:hAnsi="Cambria" w:cstheme="minorHAnsi"/>
        </w:rPr>
        <w:t xml:space="preserve"> </w:t>
      </w:r>
    </w:p>
    <w:p w14:paraId="33647EA1" w14:textId="77777777" w:rsidR="00020370" w:rsidRPr="00DD644E" w:rsidRDefault="00020370" w:rsidP="00020370">
      <w:pPr>
        <w:jc w:val="both"/>
        <w:rPr>
          <w:rFonts w:ascii="Cambria" w:hAnsi="Cambria"/>
        </w:rPr>
      </w:pPr>
      <w:r w:rsidRPr="00DD644E">
        <w:rPr>
          <w:rFonts w:ascii="Cambria" w:hAnsi="Cambria"/>
        </w:rPr>
        <w:t>The Ministry of Health has taken all necessary measures to respond promptly and effectively to this new epidemic of Ebola virus disease in the DRC with its well-trained and experienced teams.</w:t>
      </w:r>
    </w:p>
    <w:p w14:paraId="315AC44D" w14:textId="77777777" w:rsidR="00020370" w:rsidRPr="00DD644E" w:rsidRDefault="00020370" w:rsidP="00020370">
      <w:pPr>
        <w:jc w:val="both"/>
        <w:rPr>
          <w:rFonts w:ascii="Cambria" w:hAnsi="Cambria"/>
        </w:rPr>
      </w:pPr>
      <w:r w:rsidRPr="00DD644E">
        <w:rPr>
          <w:rFonts w:ascii="Cambria" w:hAnsi="Cambria"/>
        </w:rPr>
        <w:t xml:space="preserve"> </w:t>
      </w:r>
    </w:p>
    <w:p w14:paraId="02298156" w14:textId="77777777" w:rsidR="00020370" w:rsidRPr="00DD644E" w:rsidRDefault="00020370" w:rsidP="00020370">
      <w:pPr>
        <w:jc w:val="both"/>
        <w:rPr>
          <w:rFonts w:ascii="Cambria" w:hAnsi="Cambria"/>
        </w:rPr>
      </w:pPr>
      <w:r w:rsidRPr="00DD644E">
        <w:rPr>
          <w:rFonts w:ascii="Cambria" w:hAnsi="Cambria"/>
        </w:rPr>
        <w:t>In Bikoro, a local team from the Ministry of Health is working to organize and coordinate the response. MSF teams have established treatment centres in the area and there are currently 11 patients hospitalized, 7 in Bikoro and 4 Itipo. The national Red Cross society is mobilizing volunteers in affected area for community level activities, risk communications and early community case detection. UNICEF’s focus will be on risk communication and community engagement (RCCE), WASH and IPC in the community and in health facilities, health, supply and logistics, and psychosocial support.</w:t>
      </w:r>
      <w:r w:rsidRPr="00DD644E" w:rsidDel="703EE6BD">
        <w:rPr>
          <w:rFonts w:ascii="Cambria" w:hAnsi="Cambria"/>
        </w:rPr>
        <w:t xml:space="preserve"> </w:t>
      </w:r>
    </w:p>
    <w:p w14:paraId="0D537F09" w14:textId="77777777" w:rsidR="00020370" w:rsidRPr="00DD644E" w:rsidRDefault="00020370" w:rsidP="00020370">
      <w:pPr>
        <w:rPr>
          <w:rFonts w:ascii="Cambria" w:hAnsi="Cambria"/>
        </w:rPr>
      </w:pPr>
    </w:p>
    <w:p w14:paraId="573D37FD" w14:textId="77777777" w:rsidR="00020370" w:rsidRPr="00DD644E" w:rsidRDefault="00020370" w:rsidP="00020370">
      <w:pPr>
        <w:jc w:val="both"/>
        <w:rPr>
          <w:rFonts w:ascii="Cambria" w:hAnsi="Cambria"/>
        </w:rPr>
      </w:pPr>
      <w:r w:rsidRPr="00DD644E">
        <w:rPr>
          <w:rFonts w:ascii="Cambria" w:hAnsi="Cambria"/>
        </w:rPr>
        <w:lastRenderedPageBreak/>
        <w:t>WHO is working closely with the Government of the DRC and WHO African regional office to rapidly scale up its operations and mobilize health partners using the model of a successful response to a similar EVD outbreak in DRC in 2017. A Centre of operations is being established in Bikoro. In addition, preparations are in progress for ring vaccination of contacts and the use of experimental antivirals. WHO has assessed the risk as high at the national level, moderate at regional and low at global levels. The GOARN OST is integrated into the WHO HQ and RO Incident Management, and will advise partners if there is a request from DRC MoH for assistance.</w:t>
      </w:r>
    </w:p>
    <w:p w14:paraId="6299CCD3" w14:textId="77777777" w:rsidR="00020370" w:rsidRPr="00DD644E" w:rsidRDefault="00020370" w:rsidP="00020370">
      <w:pPr>
        <w:rPr>
          <w:rFonts w:ascii="Cambria" w:hAnsi="Cambria"/>
        </w:rPr>
      </w:pPr>
    </w:p>
    <w:p w14:paraId="4153A919" w14:textId="77777777" w:rsidR="00020370" w:rsidRPr="00DD644E" w:rsidRDefault="00020370" w:rsidP="00020370">
      <w:pPr>
        <w:rPr>
          <w:rFonts w:ascii="Cambria" w:hAnsi="Cambria"/>
          <w:b/>
          <w:bCs/>
        </w:rPr>
      </w:pPr>
      <w:r w:rsidRPr="00DD644E">
        <w:rPr>
          <w:rFonts w:ascii="Cambria" w:hAnsi="Cambria"/>
          <w:b/>
          <w:bCs/>
        </w:rPr>
        <w:t>Request for assistance</w:t>
      </w:r>
    </w:p>
    <w:p w14:paraId="418AF3E2" w14:textId="77777777" w:rsidR="00020370" w:rsidRPr="00DD644E" w:rsidRDefault="00020370" w:rsidP="00020370">
      <w:pPr>
        <w:jc w:val="both"/>
        <w:rPr>
          <w:rFonts w:ascii="Cambria" w:hAnsi="Cambria"/>
        </w:rPr>
      </w:pPr>
      <w:r w:rsidRPr="00DD644E">
        <w:rPr>
          <w:rFonts w:ascii="Cambria" w:hAnsi="Cambria"/>
        </w:rPr>
        <w:t>Detailed needs of support are being identified in collaboration with incident management teams in the WHO Country office DRC, WHO Regional Office for Africa and WHO HQ. Pending a formal request for assistance, WHO is asking GOARN partners to identify experts who could be called upon by the country for potential deployment to the field depending on the scale of the event. Candidates should submit their CV and details of availability in the same way as with the standard GOARN Request for assistance.</w:t>
      </w:r>
    </w:p>
    <w:p w14:paraId="0ABAE9BD" w14:textId="77777777" w:rsidR="00020370" w:rsidRPr="00DD644E" w:rsidRDefault="00020370" w:rsidP="00020370">
      <w:pPr>
        <w:rPr>
          <w:rFonts w:ascii="Cambria" w:hAnsi="Cambria"/>
        </w:rPr>
      </w:pPr>
    </w:p>
    <w:p w14:paraId="3FA5B9D2" w14:textId="77777777" w:rsidR="00020370" w:rsidRPr="00DD644E" w:rsidRDefault="00020370" w:rsidP="00020370">
      <w:pPr>
        <w:jc w:val="both"/>
        <w:rPr>
          <w:rFonts w:ascii="Cambria" w:hAnsi="Cambria"/>
        </w:rPr>
      </w:pPr>
      <w:r w:rsidRPr="00DD644E">
        <w:rPr>
          <w:rFonts w:ascii="Cambria" w:hAnsi="Cambria"/>
        </w:rPr>
        <w:t xml:space="preserve">Based on our planning scenarios the following skills may be sought to further strengthen the response over the next 3 months: </w:t>
      </w:r>
    </w:p>
    <w:p w14:paraId="53D6960A" w14:textId="77777777" w:rsidR="00020370" w:rsidRPr="00DD644E" w:rsidRDefault="00020370" w:rsidP="00020370">
      <w:pPr>
        <w:rPr>
          <w:rFonts w:ascii="Cambria" w:hAnsi="Cambria"/>
        </w:rPr>
      </w:pPr>
    </w:p>
    <w:p w14:paraId="6A46D4EC" w14:textId="77777777" w:rsidR="00020370" w:rsidRPr="00DD644E" w:rsidRDefault="00020370" w:rsidP="00020370">
      <w:pPr>
        <w:rPr>
          <w:rFonts w:ascii="Cambria" w:hAnsi="Cambria"/>
        </w:rPr>
      </w:pPr>
      <w:r w:rsidRPr="00DD644E">
        <w:rPr>
          <w:rFonts w:ascii="Cambria" w:hAnsi="Cambria"/>
        </w:rPr>
        <w:t>Areas of expertise:</w:t>
      </w:r>
    </w:p>
    <w:p w14:paraId="3A635307" w14:textId="77777777" w:rsidR="00020370" w:rsidRPr="00DD644E" w:rsidRDefault="00020370" w:rsidP="00020370">
      <w:pPr>
        <w:pStyle w:val="ListParagraph"/>
        <w:numPr>
          <w:ilvl w:val="0"/>
          <w:numId w:val="29"/>
        </w:numPr>
        <w:rPr>
          <w:rFonts w:ascii="Cambria" w:hAnsi="Cambria"/>
        </w:rPr>
      </w:pPr>
      <w:r w:rsidRPr="00DD644E">
        <w:rPr>
          <w:rFonts w:ascii="Cambria" w:hAnsi="Cambria"/>
        </w:rPr>
        <w:t xml:space="preserve">Field Epidemiologists </w:t>
      </w:r>
    </w:p>
    <w:p w14:paraId="0F74FF99" w14:textId="77777777" w:rsidR="00020370" w:rsidRPr="00DD644E" w:rsidRDefault="00020370" w:rsidP="00020370">
      <w:pPr>
        <w:pStyle w:val="ListParagraph"/>
        <w:numPr>
          <w:ilvl w:val="0"/>
          <w:numId w:val="29"/>
        </w:numPr>
        <w:rPr>
          <w:rFonts w:ascii="Cambria" w:hAnsi="Cambria"/>
        </w:rPr>
      </w:pPr>
      <w:r w:rsidRPr="00DD644E">
        <w:rPr>
          <w:rFonts w:ascii="Cambria" w:hAnsi="Cambria"/>
        </w:rPr>
        <w:t>Health technical expertise team lead</w:t>
      </w:r>
    </w:p>
    <w:p w14:paraId="167E5212" w14:textId="77777777" w:rsidR="00711EAD" w:rsidRPr="00DD644E" w:rsidRDefault="00020370" w:rsidP="00020370">
      <w:pPr>
        <w:pStyle w:val="ListParagraph"/>
        <w:numPr>
          <w:ilvl w:val="0"/>
          <w:numId w:val="29"/>
        </w:numPr>
        <w:rPr>
          <w:rFonts w:ascii="Cambria" w:hAnsi="Cambria"/>
        </w:rPr>
      </w:pPr>
      <w:r w:rsidRPr="00DD644E">
        <w:rPr>
          <w:rFonts w:ascii="Cambria" w:hAnsi="Cambria"/>
        </w:rPr>
        <w:t>Case management expert</w:t>
      </w:r>
    </w:p>
    <w:p w14:paraId="071F4CF1" w14:textId="77777777" w:rsidR="00020370" w:rsidRPr="00DD644E" w:rsidRDefault="00020370" w:rsidP="00020370">
      <w:pPr>
        <w:pStyle w:val="ListParagraph"/>
        <w:numPr>
          <w:ilvl w:val="0"/>
          <w:numId w:val="29"/>
        </w:numPr>
        <w:rPr>
          <w:rFonts w:ascii="Cambria" w:hAnsi="Cambria"/>
        </w:rPr>
      </w:pPr>
      <w:r w:rsidRPr="00DD644E">
        <w:rPr>
          <w:rFonts w:ascii="Cambria" w:hAnsi="Cambria"/>
        </w:rPr>
        <w:t>Infection, prevention and control expert</w:t>
      </w:r>
    </w:p>
    <w:p w14:paraId="56D76934" w14:textId="77777777" w:rsidR="00020370" w:rsidRPr="00DD644E" w:rsidRDefault="00020370" w:rsidP="00020370">
      <w:pPr>
        <w:pStyle w:val="ListParagraph"/>
        <w:numPr>
          <w:ilvl w:val="0"/>
          <w:numId w:val="29"/>
        </w:numPr>
        <w:rPr>
          <w:rFonts w:ascii="Cambria" w:hAnsi="Cambria"/>
        </w:rPr>
      </w:pPr>
      <w:r w:rsidRPr="00DD644E">
        <w:rPr>
          <w:rFonts w:ascii="Cambria" w:hAnsi="Cambria"/>
        </w:rPr>
        <w:t>WASH expert</w:t>
      </w:r>
    </w:p>
    <w:p w14:paraId="20EBDDD0" w14:textId="77777777" w:rsidR="00020370" w:rsidRPr="00DD644E" w:rsidRDefault="00020370" w:rsidP="00020370">
      <w:pPr>
        <w:pStyle w:val="ListParagraph"/>
        <w:numPr>
          <w:ilvl w:val="0"/>
          <w:numId w:val="29"/>
        </w:numPr>
        <w:rPr>
          <w:rFonts w:ascii="Cambria" w:hAnsi="Cambria"/>
        </w:rPr>
      </w:pPr>
      <w:r w:rsidRPr="00DD644E">
        <w:rPr>
          <w:rFonts w:ascii="Cambria" w:hAnsi="Cambria"/>
        </w:rPr>
        <w:t>Laboratory expert</w:t>
      </w:r>
    </w:p>
    <w:p w14:paraId="13A939F3" w14:textId="77777777" w:rsidR="00020370" w:rsidRPr="00DD644E" w:rsidRDefault="00020370" w:rsidP="00020370">
      <w:pPr>
        <w:pStyle w:val="ListParagraph"/>
        <w:numPr>
          <w:ilvl w:val="0"/>
          <w:numId w:val="29"/>
        </w:numPr>
        <w:rPr>
          <w:rFonts w:ascii="Cambria" w:hAnsi="Cambria"/>
        </w:rPr>
      </w:pPr>
      <w:r w:rsidRPr="00DD644E">
        <w:rPr>
          <w:rFonts w:ascii="Cambria" w:hAnsi="Cambria"/>
        </w:rPr>
        <w:t>Social anthropologist</w:t>
      </w:r>
    </w:p>
    <w:p w14:paraId="5E20DA65" w14:textId="77777777" w:rsidR="00020370" w:rsidRPr="00DD644E" w:rsidRDefault="00020370" w:rsidP="00020370">
      <w:pPr>
        <w:pStyle w:val="ListParagraph"/>
        <w:numPr>
          <w:ilvl w:val="0"/>
          <w:numId w:val="29"/>
        </w:numPr>
        <w:rPr>
          <w:rFonts w:ascii="Cambria" w:hAnsi="Cambria"/>
        </w:rPr>
      </w:pPr>
      <w:r w:rsidRPr="00DD644E">
        <w:rPr>
          <w:rFonts w:ascii="Cambria" w:hAnsi="Cambria"/>
        </w:rPr>
        <w:t>Operational research</w:t>
      </w:r>
    </w:p>
    <w:p w14:paraId="2D673A98" w14:textId="77777777" w:rsidR="00020370" w:rsidRPr="00DD644E" w:rsidRDefault="00020370" w:rsidP="00020370">
      <w:pPr>
        <w:rPr>
          <w:rFonts w:ascii="Cambria" w:hAnsi="Cambria"/>
        </w:rPr>
      </w:pPr>
    </w:p>
    <w:p w14:paraId="6C3FB441" w14:textId="77777777" w:rsidR="00020370" w:rsidRPr="00DD644E" w:rsidRDefault="00020370" w:rsidP="00020370">
      <w:pPr>
        <w:rPr>
          <w:rFonts w:ascii="Cambria" w:hAnsi="Cambria"/>
        </w:rPr>
      </w:pPr>
      <w:r w:rsidRPr="00DD644E">
        <w:rPr>
          <w:rFonts w:ascii="Cambria" w:hAnsi="Cambria"/>
        </w:rPr>
        <w:t>Preference will be given to deployments that can cover the entire operational timeframe; however, WHO will also consider rotation of staff for a minimum of 6 week field periods, provided adequate planning and overlap are assured.</w:t>
      </w:r>
    </w:p>
    <w:p w14:paraId="62F3160D" w14:textId="77777777" w:rsidR="00020370" w:rsidRPr="00DD644E" w:rsidRDefault="00020370" w:rsidP="00020370">
      <w:pPr>
        <w:rPr>
          <w:rFonts w:ascii="Cambria" w:hAnsi="Cambria"/>
        </w:rPr>
      </w:pPr>
    </w:p>
    <w:p w14:paraId="22A1D50E" w14:textId="77777777" w:rsidR="00020370" w:rsidRPr="00DD644E" w:rsidRDefault="00020370" w:rsidP="00020370">
      <w:pPr>
        <w:rPr>
          <w:rFonts w:ascii="Cambria" w:hAnsi="Cambria"/>
        </w:rPr>
      </w:pPr>
      <w:r w:rsidRPr="00DD644E">
        <w:rPr>
          <w:rFonts w:ascii="Cambria" w:hAnsi="Cambria"/>
        </w:rPr>
        <w:t>All positions will work in close collaboration with other members of the team, WHO Country Office in DRC, Ministry of Health and Operational Partners in the field.</w:t>
      </w:r>
    </w:p>
    <w:p w14:paraId="357735E1" w14:textId="77777777" w:rsidR="00020370" w:rsidRPr="00DD644E" w:rsidRDefault="00020370" w:rsidP="00020370">
      <w:pPr>
        <w:rPr>
          <w:rFonts w:ascii="Cambria" w:hAnsi="Cambria"/>
        </w:rPr>
      </w:pPr>
    </w:p>
    <w:p w14:paraId="395AD0A1" w14:textId="77777777" w:rsidR="00020370" w:rsidRPr="00DD644E" w:rsidRDefault="00020370" w:rsidP="00020370">
      <w:pPr>
        <w:rPr>
          <w:rFonts w:ascii="Cambria" w:hAnsi="Cambria" w:cstheme="minorHAnsi"/>
        </w:rPr>
      </w:pPr>
      <w:r w:rsidRPr="00DD644E">
        <w:rPr>
          <w:rStyle w:val="Strong"/>
          <w:rFonts w:ascii="Cambria" w:eastAsia="Times New Roman" w:hAnsi="Cambria" w:cstheme="minorHAnsi"/>
        </w:rPr>
        <w:t>Requirements</w:t>
      </w:r>
      <w:r w:rsidRPr="00DD644E">
        <w:rPr>
          <w:rFonts w:ascii="Cambria" w:hAnsi="Cambria" w:cstheme="minorHAnsi"/>
        </w:rPr>
        <w:t xml:space="preserve"> </w:t>
      </w:r>
    </w:p>
    <w:p w14:paraId="6C028CCC" w14:textId="77777777" w:rsidR="00020370" w:rsidRPr="00DD644E" w:rsidRDefault="00020370" w:rsidP="00020370">
      <w:pPr>
        <w:rPr>
          <w:rFonts w:ascii="Cambria" w:hAnsi="Cambria"/>
        </w:rPr>
      </w:pPr>
      <w:r w:rsidRPr="00DD644E">
        <w:rPr>
          <w:rFonts w:ascii="Cambria" w:hAnsi="Cambria"/>
        </w:rPr>
        <w:t> </w:t>
      </w:r>
    </w:p>
    <w:tbl>
      <w:tblPr>
        <w:tblStyle w:val="TableGrid"/>
        <w:tblW w:w="0" w:type="auto"/>
        <w:jc w:val="center"/>
        <w:tblLook w:val="04A0" w:firstRow="1" w:lastRow="0" w:firstColumn="1" w:lastColumn="0" w:noHBand="0" w:noVBand="1"/>
      </w:tblPr>
      <w:tblGrid>
        <w:gridCol w:w="1683"/>
        <w:gridCol w:w="3660"/>
        <w:gridCol w:w="3645"/>
      </w:tblGrid>
      <w:tr w:rsidR="00020370" w:rsidRPr="00EB6D0E" w14:paraId="71913657" w14:textId="77777777" w:rsidTr="003B5744">
        <w:trPr>
          <w:trHeight w:val="390"/>
          <w:jc w:val="center"/>
        </w:trPr>
        <w:tc>
          <w:tcPr>
            <w:tcW w:w="1683" w:type="dxa"/>
            <w:shd w:val="clear" w:color="auto" w:fill="FDCD9E" w:themeFill="accent6" w:themeFillTint="66"/>
            <w:hideMark/>
          </w:tcPr>
          <w:p w14:paraId="38E065EC" w14:textId="77777777" w:rsidR="00020370" w:rsidRPr="00DD644E" w:rsidRDefault="00020370" w:rsidP="00020370">
            <w:pPr>
              <w:rPr>
                <w:rFonts w:ascii="Cambria" w:eastAsia="Times New Roman" w:hAnsi="Cambria"/>
                <w:b/>
                <w:bCs/>
              </w:rPr>
            </w:pPr>
            <w:r w:rsidRPr="00DD644E">
              <w:rPr>
                <w:rFonts w:ascii="Cambria" w:hAnsi="Cambria"/>
                <w:b/>
                <w:bCs/>
              </w:rPr>
              <w:t>Description</w:t>
            </w:r>
            <w:r w:rsidRPr="00DD644E">
              <w:rPr>
                <w:rFonts w:ascii="Cambria" w:eastAsia="Times New Roman" w:hAnsi="Cambria"/>
                <w:b/>
                <w:bCs/>
              </w:rPr>
              <w:t xml:space="preserve"> </w:t>
            </w:r>
          </w:p>
        </w:tc>
        <w:tc>
          <w:tcPr>
            <w:tcW w:w="3660" w:type="dxa"/>
            <w:hideMark/>
          </w:tcPr>
          <w:p w14:paraId="13B2D34C" w14:textId="77777777" w:rsidR="00020370" w:rsidRPr="00DD644E" w:rsidRDefault="00020370" w:rsidP="00020370">
            <w:pPr>
              <w:rPr>
                <w:rFonts w:ascii="Cambria" w:eastAsia="Times New Roman" w:hAnsi="Cambria"/>
                <w:b/>
                <w:bCs/>
              </w:rPr>
            </w:pPr>
            <w:r w:rsidRPr="00DD644E">
              <w:rPr>
                <w:rFonts w:ascii="Cambria" w:hAnsi="Cambria"/>
                <w:b/>
                <w:bCs/>
              </w:rPr>
              <w:t>Essential requirements</w:t>
            </w:r>
            <w:r w:rsidRPr="00DD644E">
              <w:rPr>
                <w:rFonts w:ascii="Cambria" w:eastAsia="Times New Roman" w:hAnsi="Cambria"/>
                <w:b/>
                <w:bCs/>
              </w:rPr>
              <w:t xml:space="preserve"> </w:t>
            </w:r>
          </w:p>
        </w:tc>
        <w:tc>
          <w:tcPr>
            <w:tcW w:w="3645" w:type="dxa"/>
            <w:hideMark/>
          </w:tcPr>
          <w:p w14:paraId="4E60C5CD" w14:textId="77777777" w:rsidR="00020370" w:rsidRPr="00DD644E" w:rsidRDefault="00020370" w:rsidP="00020370">
            <w:pPr>
              <w:rPr>
                <w:rFonts w:ascii="Cambria" w:eastAsia="Times New Roman" w:hAnsi="Cambria"/>
                <w:b/>
                <w:bCs/>
              </w:rPr>
            </w:pPr>
            <w:r w:rsidRPr="00DD644E">
              <w:rPr>
                <w:rFonts w:ascii="Cambria" w:hAnsi="Cambria"/>
                <w:b/>
                <w:bCs/>
              </w:rPr>
              <w:t>Desired</w:t>
            </w:r>
            <w:r w:rsidRPr="00DD644E">
              <w:rPr>
                <w:rFonts w:ascii="Cambria" w:eastAsia="Times New Roman" w:hAnsi="Cambria"/>
                <w:b/>
                <w:bCs/>
              </w:rPr>
              <w:t xml:space="preserve"> </w:t>
            </w:r>
          </w:p>
        </w:tc>
      </w:tr>
      <w:tr w:rsidR="00020370" w:rsidRPr="00EB6D0E" w14:paraId="70387D01" w14:textId="77777777" w:rsidTr="003B5744">
        <w:trPr>
          <w:jc w:val="center"/>
        </w:trPr>
        <w:tc>
          <w:tcPr>
            <w:tcW w:w="1683" w:type="dxa"/>
            <w:shd w:val="clear" w:color="auto" w:fill="FDCD9E" w:themeFill="accent6" w:themeFillTint="66"/>
            <w:hideMark/>
          </w:tcPr>
          <w:p w14:paraId="6ADEA4E2" w14:textId="77777777" w:rsidR="00020370" w:rsidRPr="00DD644E" w:rsidRDefault="00020370" w:rsidP="00020370">
            <w:pPr>
              <w:rPr>
                <w:rFonts w:ascii="Cambria" w:eastAsia="Times New Roman" w:hAnsi="Cambria"/>
                <w:b/>
                <w:bCs/>
              </w:rPr>
            </w:pPr>
            <w:r w:rsidRPr="00DD644E">
              <w:rPr>
                <w:rFonts w:ascii="Cambria" w:hAnsi="Cambria"/>
                <w:b/>
                <w:bCs/>
              </w:rPr>
              <w:t>Education and training</w:t>
            </w:r>
            <w:r w:rsidRPr="00DD644E">
              <w:rPr>
                <w:rFonts w:ascii="Cambria" w:eastAsia="Times New Roman" w:hAnsi="Cambria"/>
                <w:b/>
                <w:bCs/>
              </w:rPr>
              <w:t xml:space="preserve"> </w:t>
            </w:r>
          </w:p>
        </w:tc>
        <w:tc>
          <w:tcPr>
            <w:tcW w:w="3660" w:type="dxa"/>
            <w:hideMark/>
          </w:tcPr>
          <w:p w14:paraId="7A6866E9" w14:textId="77777777" w:rsidR="00020370" w:rsidRPr="00DD644E" w:rsidRDefault="00020370" w:rsidP="00020370">
            <w:pPr>
              <w:rPr>
                <w:rFonts w:ascii="Cambria" w:eastAsia="Times New Roman" w:hAnsi="Cambria"/>
              </w:rPr>
            </w:pPr>
            <w:r w:rsidRPr="00DD644E">
              <w:rPr>
                <w:rFonts w:ascii="Cambria" w:eastAsia="Times New Roman" w:hAnsi="Cambria"/>
              </w:rPr>
              <w:t>- First level university degree or equivalent.</w:t>
            </w:r>
          </w:p>
          <w:p w14:paraId="1240FFBE" w14:textId="77777777" w:rsidR="00020370" w:rsidRPr="00DD644E" w:rsidRDefault="00020370" w:rsidP="00020370">
            <w:pPr>
              <w:rPr>
                <w:rFonts w:ascii="Cambria" w:eastAsia="Times New Roman" w:hAnsi="Cambria"/>
              </w:rPr>
            </w:pPr>
            <w:r w:rsidRPr="00DD644E">
              <w:rPr>
                <w:rFonts w:ascii="Cambria" w:eastAsia="Times New Roman" w:hAnsi="Cambria"/>
              </w:rPr>
              <w:t>- Postgraduate degree in discipline, or equivalent in experience</w:t>
            </w:r>
          </w:p>
        </w:tc>
        <w:tc>
          <w:tcPr>
            <w:tcW w:w="3645" w:type="dxa"/>
            <w:hideMark/>
          </w:tcPr>
          <w:p w14:paraId="629FE2AE" w14:textId="77777777" w:rsidR="00020370" w:rsidRPr="00DD644E" w:rsidRDefault="00020370" w:rsidP="00020370">
            <w:pPr>
              <w:rPr>
                <w:rFonts w:ascii="Cambria" w:eastAsia="Times New Roman" w:hAnsi="Cambria"/>
              </w:rPr>
            </w:pPr>
          </w:p>
          <w:p w14:paraId="2AC81211" w14:textId="77777777" w:rsidR="00020370" w:rsidRPr="00DD644E" w:rsidRDefault="00020370" w:rsidP="00020370">
            <w:pPr>
              <w:rPr>
                <w:rFonts w:ascii="Cambria" w:eastAsia="Times New Roman" w:hAnsi="Cambria"/>
              </w:rPr>
            </w:pPr>
            <w:r w:rsidRPr="00DD644E">
              <w:rPr>
                <w:rFonts w:ascii="Cambria" w:eastAsia="Times New Roman" w:hAnsi="Cambria"/>
              </w:rPr>
              <w:t xml:space="preserve"> </w:t>
            </w:r>
          </w:p>
          <w:p w14:paraId="5869DC62" w14:textId="77777777" w:rsidR="00020370" w:rsidRPr="00DD644E" w:rsidRDefault="00020370" w:rsidP="00020370">
            <w:pPr>
              <w:rPr>
                <w:rFonts w:ascii="Cambria" w:eastAsia="Times New Roman" w:hAnsi="Cambria"/>
              </w:rPr>
            </w:pPr>
            <w:r w:rsidRPr="00DD644E">
              <w:rPr>
                <w:rFonts w:ascii="Cambria" w:eastAsia="Times New Roman" w:hAnsi="Cambria"/>
              </w:rPr>
              <w:t> </w:t>
            </w:r>
          </w:p>
        </w:tc>
      </w:tr>
      <w:tr w:rsidR="00020370" w:rsidRPr="00EB6D0E" w14:paraId="02D4CB09" w14:textId="77777777" w:rsidTr="003B5744">
        <w:trPr>
          <w:jc w:val="center"/>
        </w:trPr>
        <w:tc>
          <w:tcPr>
            <w:tcW w:w="1683" w:type="dxa"/>
            <w:shd w:val="clear" w:color="auto" w:fill="FDCD9E" w:themeFill="accent6" w:themeFillTint="66"/>
            <w:hideMark/>
          </w:tcPr>
          <w:p w14:paraId="422094A9" w14:textId="77777777" w:rsidR="00020370" w:rsidRPr="00DD644E" w:rsidRDefault="00020370" w:rsidP="00020370">
            <w:pPr>
              <w:rPr>
                <w:rFonts w:ascii="Cambria" w:eastAsia="Times New Roman" w:hAnsi="Cambria"/>
                <w:b/>
                <w:bCs/>
              </w:rPr>
            </w:pPr>
            <w:r w:rsidRPr="00DD644E">
              <w:rPr>
                <w:rFonts w:ascii="Cambria" w:hAnsi="Cambria"/>
                <w:b/>
                <w:bCs/>
              </w:rPr>
              <w:t>Experience</w:t>
            </w:r>
            <w:r w:rsidRPr="00DD644E">
              <w:rPr>
                <w:rFonts w:ascii="Cambria" w:eastAsia="Times New Roman" w:hAnsi="Cambria"/>
                <w:b/>
                <w:bCs/>
              </w:rPr>
              <w:t xml:space="preserve"> </w:t>
            </w:r>
          </w:p>
        </w:tc>
        <w:tc>
          <w:tcPr>
            <w:tcW w:w="3660" w:type="dxa"/>
            <w:hideMark/>
          </w:tcPr>
          <w:p w14:paraId="76F3F6A0" w14:textId="77777777" w:rsidR="00020370" w:rsidRPr="00DD644E" w:rsidRDefault="00020370" w:rsidP="00020370">
            <w:pPr>
              <w:rPr>
                <w:rFonts w:ascii="Cambria" w:eastAsia="Times New Roman" w:hAnsi="Cambria"/>
              </w:rPr>
            </w:pPr>
            <w:r w:rsidRPr="00DD644E">
              <w:rPr>
                <w:rFonts w:ascii="Cambria" w:eastAsia="Times New Roman" w:hAnsi="Cambria"/>
              </w:rPr>
              <w:t>- Demonstrated knowledge of area of expertise as related to Ebola virus disease response operations or other hemorrhagic fever diseases</w:t>
            </w:r>
          </w:p>
        </w:tc>
        <w:tc>
          <w:tcPr>
            <w:tcW w:w="3645" w:type="dxa"/>
            <w:hideMark/>
          </w:tcPr>
          <w:p w14:paraId="08495329" w14:textId="77777777" w:rsidR="00020370" w:rsidRPr="00DD644E" w:rsidRDefault="00020370" w:rsidP="00020370">
            <w:pPr>
              <w:rPr>
                <w:rFonts w:ascii="Cambria" w:eastAsia="Times New Roman" w:hAnsi="Cambria"/>
              </w:rPr>
            </w:pPr>
            <w:r w:rsidRPr="00DD644E">
              <w:rPr>
                <w:rFonts w:ascii="Cambria" w:eastAsia="Times New Roman" w:hAnsi="Cambria"/>
              </w:rPr>
              <w:t>- Previous experience with WHO or other UN agencies</w:t>
            </w:r>
            <w:r w:rsidR="000307A2" w:rsidRPr="00DD644E">
              <w:rPr>
                <w:rFonts w:ascii="Cambria" w:eastAsia="Times New Roman" w:hAnsi="Cambria"/>
              </w:rPr>
              <w:t>.</w:t>
            </w:r>
          </w:p>
          <w:p w14:paraId="00080944" w14:textId="77777777" w:rsidR="000307A2" w:rsidRPr="00DD644E" w:rsidRDefault="000307A2" w:rsidP="000307A2">
            <w:pPr>
              <w:rPr>
                <w:rFonts w:ascii="Cambria" w:eastAsia="Times New Roman" w:hAnsi="Cambria"/>
              </w:rPr>
            </w:pPr>
            <w:r w:rsidRPr="00DD644E">
              <w:rPr>
                <w:rFonts w:ascii="Cambria" w:eastAsia="Times New Roman" w:hAnsi="Cambria"/>
              </w:rPr>
              <w:t>- Previous experience in DRC, or other international experience.</w:t>
            </w:r>
          </w:p>
          <w:p w14:paraId="4F58201D" w14:textId="77777777" w:rsidR="00020370" w:rsidRPr="00DD644E" w:rsidRDefault="00020370" w:rsidP="00020370">
            <w:pPr>
              <w:rPr>
                <w:rFonts w:ascii="Cambria" w:eastAsia="Times New Roman" w:hAnsi="Cambria"/>
              </w:rPr>
            </w:pPr>
          </w:p>
        </w:tc>
      </w:tr>
      <w:tr w:rsidR="00020370" w:rsidRPr="00EB6D0E" w14:paraId="09F3BF37" w14:textId="77777777" w:rsidTr="003B5744">
        <w:trPr>
          <w:trHeight w:val="750"/>
          <w:jc w:val="center"/>
        </w:trPr>
        <w:tc>
          <w:tcPr>
            <w:tcW w:w="1683" w:type="dxa"/>
            <w:shd w:val="clear" w:color="auto" w:fill="FDCD9E" w:themeFill="accent6" w:themeFillTint="66"/>
            <w:hideMark/>
          </w:tcPr>
          <w:p w14:paraId="387DD8DC" w14:textId="77777777" w:rsidR="00020370" w:rsidRPr="00DD644E" w:rsidRDefault="00020370" w:rsidP="00020370">
            <w:pPr>
              <w:rPr>
                <w:rFonts w:ascii="Cambria" w:eastAsia="Times New Roman" w:hAnsi="Cambria"/>
                <w:b/>
                <w:bCs/>
              </w:rPr>
            </w:pPr>
            <w:r w:rsidRPr="00DD644E">
              <w:rPr>
                <w:rFonts w:ascii="Cambria" w:hAnsi="Cambria"/>
                <w:b/>
                <w:bCs/>
              </w:rPr>
              <w:lastRenderedPageBreak/>
              <w:t>Skills</w:t>
            </w:r>
            <w:r w:rsidRPr="00DD644E">
              <w:rPr>
                <w:rFonts w:ascii="Cambria" w:eastAsia="Times New Roman" w:hAnsi="Cambria"/>
                <w:b/>
                <w:bCs/>
              </w:rPr>
              <w:t xml:space="preserve"> </w:t>
            </w:r>
          </w:p>
        </w:tc>
        <w:tc>
          <w:tcPr>
            <w:tcW w:w="3660" w:type="dxa"/>
            <w:hideMark/>
          </w:tcPr>
          <w:p w14:paraId="4EF5396E" w14:textId="77777777" w:rsidR="00020370" w:rsidRPr="00DD644E" w:rsidRDefault="00020370" w:rsidP="00020370">
            <w:pPr>
              <w:rPr>
                <w:rFonts w:ascii="Cambria" w:eastAsia="Times New Roman" w:hAnsi="Cambria"/>
              </w:rPr>
            </w:pPr>
            <w:r w:rsidRPr="00DD644E">
              <w:rPr>
                <w:rFonts w:ascii="Cambria" w:eastAsia="Times New Roman" w:hAnsi="Cambria"/>
              </w:rPr>
              <w:t>- Excellent communication skills.</w:t>
            </w:r>
          </w:p>
          <w:p w14:paraId="30A902B5" w14:textId="77777777" w:rsidR="00020370" w:rsidRPr="00DD644E" w:rsidRDefault="00020370" w:rsidP="00020370">
            <w:pPr>
              <w:rPr>
                <w:rFonts w:ascii="Cambria" w:eastAsia="Times New Roman" w:hAnsi="Cambria"/>
              </w:rPr>
            </w:pPr>
            <w:r w:rsidRPr="00DD644E">
              <w:rPr>
                <w:rFonts w:ascii="Cambria" w:eastAsia="Times New Roman" w:hAnsi="Cambria"/>
              </w:rPr>
              <w:t>- Excellent analytical, planning and organizational skills.</w:t>
            </w:r>
          </w:p>
          <w:p w14:paraId="5ED9BA1C" w14:textId="77777777" w:rsidR="00020370" w:rsidRPr="00DD644E" w:rsidRDefault="00020370" w:rsidP="00020370">
            <w:pPr>
              <w:rPr>
                <w:rFonts w:ascii="Cambria" w:eastAsia="Times New Roman" w:hAnsi="Cambria"/>
              </w:rPr>
            </w:pPr>
            <w:r w:rsidRPr="00DD644E">
              <w:rPr>
                <w:rFonts w:ascii="Cambria" w:eastAsia="Times New Roman" w:hAnsi="Cambria"/>
              </w:rPr>
              <w:t>- Ability to work in the team, with limited supervision.</w:t>
            </w:r>
          </w:p>
          <w:p w14:paraId="61C5B4A3" w14:textId="77777777" w:rsidR="00020370" w:rsidRPr="00DD644E" w:rsidRDefault="00020370" w:rsidP="00020370">
            <w:pPr>
              <w:rPr>
                <w:rFonts w:ascii="Cambria" w:eastAsia="Times New Roman" w:hAnsi="Cambria"/>
              </w:rPr>
            </w:pPr>
            <w:r w:rsidRPr="00DD644E">
              <w:rPr>
                <w:rFonts w:ascii="Cambria" w:eastAsia="Times New Roman" w:hAnsi="Cambria"/>
              </w:rPr>
              <w:t>- Ability to work under pressure.</w:t>
            </w:r>
          </w:p>
        </w:tc>
        <w:tc>
          <w:tcPr>
            <w:tcW w:w="3645" w:type="dxa"/>
            <w:hideMark/>
          </w:tcPr>
          <w:p w14:paraId="78AFC3B4" w14:textId="77777777" w:rsidR="00020370" w:rsidRPr="00DD644E" w:rsidRDefault="00020370" w:rsidP="00020370">
            <w:pPr>
              <w:rPr>
                <w:rFonts w:ascii="Cambria" w:eastAsia="Times New Roman" w:hAnsi="Cambria"/>
              </w:rPr>
            </w:pPr>
            <w:r w:rsidRPr="00DD644E">
              <w:rPr>
                <w:rFonts w:ascii="Cambria" w:eastAsia="Times New Roman" w:hAnsi="Cambria"/>
              </w:rPr>
              <w:t> </w:t>
            </w:r>
          </w:p>
        </w:tc>
      </w:tr>
      <w:tr w:rsidR="00020370" w:rsidRPr="00EB6D0E" w14:paraId="79D7E562" w14:textId="77777777" w:rsidTr="003B5744">
        <w:trPr>
          <w:jc w:val="center"/>
        </w:trPr>
        <w:tc>
          <w:tcPr>
            <w:tcW w:w="1683" w:type="dxa"/>
            <w:shd w:val="clear" w:color="auto" w:fill="FDCD9E" w:themeFill="accent6" w:themeFillTint="66"/>
            <w:hideMark/>
          </w:tcPr>
          <w:p w14:paraId="66FB46F8" w14:textId="77777777" w:rsidR="00020370" w:rsidRPr="00DD644E" w:rsidRDefault="00020370" w:rsidP="00020370">
            <w:pPr>
              <w:rPr>
                <w:rFonts w:ascii="Cambria" w:eastAsia="Times New Roman" w:hAnsi="Cambria"/>
                <w:b/>
                <w:bCs/>
              </w:rPr>
            </w:pPr>
            <w:r w:rsidRPr="00DD644E">
              <w:rPr>
                <w:rFonts w:ascii="Cambria" w:hAnsi="Cambria"/>
                <w:b/>
                <w:bCs/>
              </w:rPr>
              <w:t>Languages</w:t>
            </w:r>
            <w:r w:rsidRPr="00DD644E">
              <w:rPr>
                <w:rFonts w:ascii="Cambria" w:eastAsia="Times New Roman" w:hAnsi="Cambria"/>
                <w:b/>
                <w:bCs/>
              </w:rPr>
              <w:t xml:space="preserve"> </w:t>
            </w:r>
          </w:p>
        </w:tc>
        <w:tc>
          <w:tcPr>
            <w:tcW w:w="3660" w:type="dxa"/>
            <w:hideMark/>
          </w:tcPr>
          <w:p w14:paraId="50DE7574" w14:textId="77777777" w:rsidR="00020370" w:rsidRPr="00DD644E" w:rsidRDefault="00020370" w:rsidP="00020370">
            <w:pPr>
              <w:rPr>
                <w:rFonts w:ascii="Cambria" w:eastAsia="Times New Roman" w:hAnsi="Cambria"/>
              </w:rPr>
            </w:pPr>
            <w:r w:rsidRPr="00DD644E">
              <w:rPr>
                <w:rFonts w:ascii="Cambria" w:eastAsia="Times New Roman" w:hAnsi="Cambria"/>
              </w:rPr>
              <w:t>- Fluency in spoken and written French</w:t>
            </w:r>
            <w:r w:rsidR="000307A2" w:rsidRPr="00DD644E">
              <w:rPr>
                <w:rFonts w:ascii="Cambria" w:eastAsia="Times New Roman" w:hAnsi="Cambria"/>
              </w:rPr>
              <w:t>.</w:t>
            </w:r>
            <w:r w:rsidRPr="00DD644E">
              <w:rPr>
                <w:rFonts w:ascii="Cambria" w:eastAsia="Times New Roman" w:hAnsi="Cambria"/>
              </w:rPr>
              <w:t xml:space="preserve"> </w:t>
            </w:r>
          </w:p>
        </w:tc>
        <w:tc>
          <w:tcPr>
            <w:tcW w:w="3645" w:type="dxa"/>
            <w:hideMark/>
          </w:tcPr>
          <w:p w14:paraId="014CC96C" w14:textId="77777777" w:rsidR="00020370" w:rsidRPr="00DD644E" w:rsidRDefault="00020370" w:rsidP="00020370">
            <w:pPr>
              <w:rPr>
                <w:rFonts w:ascii="Cambria" w:eastAsia="Times New Roman" w:hAnsi="Cambria"/>
              </w:rPr>
            </w:pPr>
            <w:r w:rsidRPr="00DD644E">
              <w:rPr>
                <w:rFonts w:ascii="Cambria" w:eastAsia="Times New Roman" w:hAnsi="Cambria"/>
              </w:rPr>
              <w:t> </w:t>
            </w:r>
          </w:p>
        </w:tc>
      </w:tr>
      <w:tr w:rsidR="00020370" w:rsidRPr="00EB6D0E" w14:paraId="50BABCE6" w14:textId="77777777" w:rsidTr="003B5744">
        <w:trPr>
          <w:jc w:val="center"/>
        </w:trPr>
        <w:tc>
          <w:tcPr>
            <w:tcW w:w="1683" w:type="dxa"/>
            <w:shd w:val="clear" w:color="auto" w:fill="FDCD9E" w:themeFill="accent6" w:themeFillTint="66"/>
            <w:hideMark/>
          </w:tcPr>
          <w:p w14:paraId="6A87E6CC" w14:textId="77777777" w:rsidR="00020370" w:rsidRPr="00DD644E" w:rsidRDefault="00020370" w:rsidP="00020370">
            <w:pPr>
              <w:rPr>
                <w:rFonts w:ascii="Cambria" w:eastAsia="Times New Roman" w:hAnsi="Cambria"/>
                <w:b/>
                <w:bCs/>
              </w:rPr>
            </w:pPr>
            <w:r w:rsidRPr="00DD644E">
              <w:rPr>
                <w:rFonts w:ascii="Cambria" w:hAnsi="Cambria"/>
                <w:b/>
                <w:bCs/>
              </w:rPr>
              <w:t>Deployment duration</w:t>
            </w:r>
            <w:r w:rsidRPr="00DD644E">
              <w:rPr>
                <w:rFonts w:ascii="Cambria" w:eastAsia="Times New Roman" w:hAnsi="Cambria"/>
                <w:b/>
                <w:bCs/>
              </w:rPr>
              <w:t xml:space="preserve"> </w:t>
            </w:r>
          </w:p>
        </w:tc>
        <w:tc>
          <w:tcPr>
            <w:tcW w:w="3660" w:type="dxa"/>
            <w:hideMark/>
          </w:tcPr>
          <w:p w14:paraId="7AAE11C6" w14:textId="77777777" w:rsidR="00020370" w:rsidRPr="00DD644E" w:rsidRDefault="00020370" w:rsidP="00020370">
            <w:pPr>
              <w:rPr>
                <w:rFonts w:ascii="Cambria" w:eastAsia="Times New Roman" w:hAnsi="Cambria"/>
              </w:rPr>
            </w:pPr>
            <w:r w:rsidRPr="00DD644E">
              <w:rPr>
                <w:rFonts w:ascii="Cambria" w:eastAsia="Times New Roman" w:hAnsi="Cambria"/>
              </w:rPr>
              <w:t>- 6 weeks minimum</w:t>
            </w:r>
          </w:p>
        </w:tc>
        <w:tc>
          <w:tcPr>
            <w:tcW w:w="3645" w:type="dxa"/>
            <w:hideMark/>
          </w:tcPr>
          <w:p w14:paraId="02ECC7D4" w14:textId="77777777" w:rsidR="00020370" w:rsidRPr="00DD644E" w:rsidRDefault="00020370" w:rsidP="00020370">
            <w:pPr>
              <w:rPr>
                <w:rFonts w:ascii="Cambria" w:eastAsia="Times New Roman" w:hAnsi="Cambria"/>
              </w:rPr>
            </w:pPr>
            <w:r w:rsidRPr="00DD644E">
              <w:rPr>
                <w:rFonts w:ascii="Cambria" w:eastAsia="Times New Roman" w:hAnsi="Cambria"/>
              </w:rPr>
              <w:t>- 8 weeks or more.</w:t>
            </w:r>
          </w:p>
        </w:tc>
      </w:tr>
    </w:tbl>
    <w:p w14:paraId="26ED95D5" w14:textId="77777777" w:rsidR="00020370" w:rsidRPr="00DD644E" w:rsidRDefault="00020370" w:rsidP="00020370">
      <w:pPr>
        <w:rPr>
          <w:rFonts w:ascii="Cambria" w:eastAsia="Times New Roman" w:hAnsi="Cambria"/>
        </w:rPr>
      </w:pPr>
      <w:r w:rsidRPr="00DD644E">
        <w:rPr>
          <w:rFonts w:ascii="Cambria" w:eastAsia="Times New Roman" w:hAnsi="Cambria"/>
        </w:rPr>
        <w:t> </w:t>
      </w:r>
    </w:p>
    <w:p w14:paraId="0399C16F" w14:textId="77777777" w:rsidR="00020370" w:rsidRPr="00DD644E" w:rsidRDefault="00020370" w:rsidP="00711EAD">
      <w:pPr>
        <w:jc w:val="both"/>
        <w:rPr>
          <w:rFonts w:ascii="Cambria" w:hAnsi="Cambria"/>
        </w:rPr>
      </w:pPr>
      <w:r w:rsidRPr="00DD644E">
        <w:rPr>
          <w:rFonts w:ascii="Cambria" w:hAnsi="Cambria"/>
        </w:rPr>
        <w:t xml:space="preserve">In line with the usual GOARN procedures, WHO </w:t>
      </w:r>
      <w:r w:rsidR="00711EAD" w:rsidRPr="00DD644E">
        <w:rPr>
          <w:rFonts w:ascii="Cambria" w:hAnsi="Cambria"/>
        </w:rPr>
        <w:t>will</w:t>
      </w:r>
      <w:r w:rsidRPr="00DD644E">
        <w:rPr>
          <w:rFonts w:ascii="Cambria" w:hAnsi="Cambria"/>
        </w:rPr>
        <w:t xml:space="preserve"> cover the cost of travel and per diem (daily allowance) for staff deployed, and provide logistics and security support in country.</w:t>
      </w:r>
    </w:p>
    <w:p w14:paraId="3C9E6384" w14:textId="77777777" w:rsidR="00020370" w:rsidRPr="00DD644E" w:rsidRDefault="00020370" w:rsidP="00020370">
      <w:pPr>
        <w:rPr>
          <w:rFonts w:ascii="Cambria" w:hAnsi="Cambria"/>
        </w:rPr>
      </w:pPr>
      <w:r w:rsidRPr="00DD644E">
        <w:rPr>
          <w:rFonts w:ascii="Cambria" w:hAnsi="Cambria"/>
        </w:rPr>
        <w:t> </w:t>
      </w:r>
    </w:p>
    <w:p w14:paraId="235C8E87" w14:textId="77777777" w:rsidR="00020370" w:rsidRPr="00DD644E" w:rsidRDefault="00020370" w:rsidP="00020370">
      <w:pPr>
        <w:rPr>
          <w:rFonts w:ascii="Cambria" w:hAnsi="Cambria" w:cstheme="minorHAnsi"/>
        </w:rPr>
      </w:pPr>
      <w:r w:rsidRPr="00DD644E">
        <w:rPr>
          <w:rStyle w:val="Strong"/>
          <w:rFonts w:ascii="Cambria" w:eastAsia="Times New Roman" w:hAnsi="Cambria" w:cstheme="minorHAnsi"/>
        </w:rPr>
        <w:t xml:space="preserve">Instructions </w:t>
      </w:r>
    </w:p>
    <w:p w14:paraId="30D4A723" w14:textId="77777777" w:rsidR="00020370" w:rsidRPr="00DD644E" w:rsidRDefault="00020370" w:rsidP="00711EAD">
      <w:pPr>
        <w:jc w:val="both"/>
        <w:rPr>
          <w:rFonts w:ascii="Cambria" w:hAnsi="Cambria"/>
        </w:rPr>
      </w:pPr>
      <w:r w:rsidRPr="00DD644E">
        <w:rPr>
          <w:rFonts w:ascii="Cambria" w:hAnsi="Cambria"/>
        </w:rPr>
        <w:t xml:space="preserve">Offers of support can only be submitted through the GOARN knowledge platform </w:t>
      </w:r>
      <w:hyperlink r:id="rId33" w:history="1">
        <w:r w:rsidRPr="00DD644E">
          <w:rPr>
            <w:rStyle w:val="Hyperlink"/>
            <w:rFonts w:ascii="Cambria" w:eastAsia="Times New Roman" w:hAnsi="Cambria" w:cstheme="minorHAnsi"/>
          </w:rPr>
          <w:t>https://extranet.who.int/goarnops/</w:t>
        </w:r>
      </w:hyperlink>
      <w:r w:rsidRPr="00DD644E">
        <w:rPr>
          <w:rFonts w:ascii="Cambria" w:hAnsi="Cambria"/>
        </w:rPr>
        <w:t xml:space="preserve"> </w:t>
      </w:r>
    </w:p>
    <w:p w14:paraId="691CB83D" w14:textId="77777777" w:rsidR="00020370" w:rsidRPr="00DD644E" w:rsidRDefault="00020370" w:rsidP="00020370">
      <w:pPr>
        <w:rPr>
          <w:rFonts w:ascii="Cambria" w:hAnsi="Cambria"/>
        </w:rPr>
      </w:pPr>
      <w:r w:rsidRPr="00DD644E">
        <w:rPr>
          <w:rFonts w:ascii="Cambria" w:hAnsi="Cambria"/>
        </w:rPr>
        <w:t> </w:t>
      </w:r>
    </w:p>
    <w:p w14:paraId="0DD4E3CA" w14:textId="77777777" w:rsidR="00020370" w:rsidRPr="00DD644E" w:rsidRDefault="00020370" w:rsidP="00711EAD">
      <w:pPr>
        <w:jc w:val="both"/>
        <w:rPr>
          <w:rFonts w:ascii="Cambria" w:hAnsi="Cambria" w:cstheme="minorHAnsi"/>
        </w:rPr>
      </w:pPr>
      <w:r w:rsidRPr="00DD644E">
        <w:rPr>
          <w:rFonts w:ascii="Cambria" w:hAnsi="Cambria" w:cstheme="minorHAnsi"/>
        </w:rPr>
        <w:t>To submit your availability for any of these positions please use link “</w:t>
      </w:r>
      <w:r w:rsidRPr="00DD644E">
        <w:rPr>
          <w:rStyle w:val="Emphasis"/>
          <w:rFonts w:ascii="Cambria" w:eastAsia="Times New Roman" w:hAnsi="Cambria" w:cstheme="minorHAnsi"/>
        </w:rPr>
        <w:t>Click here to apply</w:t>
      </w:r>
      <w:r w:rsidRPr="00DD644E">
        <w:rPr>
          <w:rFonts w:ascii="Cambria" w:hAnsi="Cambria" w:cstheme="minorHAnsi"/>
        </w:rPr>
        <w:t xml:space="preserve">” at the bottom of this </w:t>
      </w:r>
      <w:r w:rsidR="009E4BFB" w:rsidRPr="00DD644E">
        <w:rPr>
          <w:rFonts w:ascii="Cambria" w:hAnsi="Cambria" w:cstheme="minorHAnsi"/>
        </w:rPr>
        <w:t>email</w:t>
      </w:r>
      <w:r w:rsidRPr="00DD644E">
        <w:rPr>
          <w:rFonts w:ascii="Cambria" w:hAnsi="Cambria" w:cstheme="minorHAnsi"/>
        </w:rPr>
        <w:t>. Experts who do not have access to the GOARN knowledge platform will be prompted to create a restricted user account when accessing the platform for the first time.</w:t>
      </w:r>
    </w:p>
    <w:p w14:paraId="3B3377E0" w14:textId="77777777" w:rsidR="00020370" w:rsidRPr="00DD644E" w:rsidRDefault="00020370" w:rsidP="00711EAD">
      <w:pPr>
        <w:jc w:val="both"/>
        <w:rPr>
          <w:rFonts w:ascii="Cambria" w:hAnsi="Cambria" w:cstheme="minorHAnsi"/>
        </w:rPr>
      </w:pPr>
      <w:r w:rsidRPr="00DD644E">
        <w:rPr>
          <w:rFonts w:ascii="Cambria" w:hAnsi="Cambria" w:cstheme="minorHAnsi"/>
        </w:rPr>
        <w:t> </w:t>
      </w:r>
    </w:p>
    <w:p w14:paraId="408AAEC2" w14:textId="77777777" w:rsidR="00020370" w:rsidRPr="00DD644E" w:rsidRDefault="00020370" w:rsidP="00711EAD">
      <w:pPr>
        <w:jc w:val="both"/>
        <w:rPr>
          <w:rFonts w:ascii="Cambria" w:hAnsi="Cambria" w:cstheme="minorHAnsi"/>
        </w:rPr>
      </w:pPr>
      <w:r w:rsidRPr="00DD644E">
        <w:rPr>
          <w:rFonts w:ascii="Cambria" w:hAnsi="Cambria" w:cstheme="minorHAnsi"/>
        </w:rPr>
        <w:t>Focal points in GOARN partner institutions are encouraged to submit availability for experts from their institutions by logging in to the GOARN Knowledge platform and submitting offers through “</w:t>
      </w:r>
      <w:r w:rsidRPr="00DD644E">
        <w:rPr>
          <w:rStyle w:val="Emphasis"/>
          <w:rFonts w:ascii="Cambria" w:eastAsia="Times New Roman" w:hAnsi="Cambria" w:cstheme="minorHAnsi"/>
        </w:rPr>
        <w:t>Ebola Virus Disease, Democratic Republic of the Congo, 2018</w:t>
      </w:r>
      <w:r w:rsidRPr="00DD644E">
        <w:rPr>
          <w:rFonts w:ascii="Cambria" w:hAnsi="Cambria" w:cstheme="minorHAnsi"/>
        </w:rPr>
        <w:t>” operations page.</w:t>
      </w:r>
    </w:p>
    <w:p w14:paraId="235F0EE9" w14:textId="77777777" w:rsidR="00020370" w:rsidRPr="00DD644E" w:rsidRDefault="00020370" w:rsidP="00711EAD">
      <w:pPr>
        <w:jc w:val="both"/>
        <w:rPr>
          <w:rFonts w:ascii="Cambria" w:hAnsi="Cambria" w:cstheme="minorHAnsi"/>
        </w:rPr>
      </w:pPr>
      <w:r w:rsidRPr="00DD644E">
        <w:rPr>
          <w:rFonts w:ascii="Cambria" w:hAnsi="Cambria" w:cstheme="minorHAnsi"/>
        </w:rPr>
        <w:t> </w:t>
      </w:r>
    </w:p>
    <w:p w14:paraId="10CBD099" w14:textId="77777777" w:rsidR="00020370" w:rsidRPr="00DD644E" w:rsidRDefault="00020370" w:rsidP="00711EAD">
      <w:pPr>
        <w:jc w:val="both"/>
        <w:rPr>
          <w:rFonts w:ascii="Cambria" w:hAnsi="Cambria" w:cstheme="minorHAnsi"/>
        </w:rPr>
      </w:pPr>
      <w:r w:rsidRPr="00DD644E">
        <w:rPr>
          <w:rFonts w:ascii="Cambria" w:hAnsi="Cambria" w:cstheme="minorHAnsi"/>
        </w:rPr>
        <w:t>Please provide all required details for the offer including CV, availability date range, maximum duration for deployment and position(s) you would make yourself available for.</w:t>
      </w:r>
    </w:p>
    <w:p w14:paraId="760E29C9" w14:textId="77777777" w:rsidR="00020370" w:rsidRPr="00DD644E" w:rsidRDefault="00020370" w:rsidP="00711EAD">
      <w:pPr>
        <w:jc w:val="both"/>
        <w:rPr>
          <w:rFonts w:ascii="Cambria" w:hAnsi="Cambria" w:cstheme="minorHAnsi"/>
        </w:rPr>
      </w:pPr>
      <w:r w:rsidRPr="00DD644E">
        <w:rPr>
          <w:rFonts w:ascii="Cambria" w:hAnsi="Cambria" w:cstheme="minorHAnsi"/>
        </w:rPr>
        <w:t> </w:t>
      </w:r>
    </w:p>
    <w:p w14:paraId="18660AAB" w14:textId="77777777" w:rsidR="00020370" w:rsidRPr="00DD644E" w:rsidRDefault="00020370" w:rsidP="00711EAD">
      <w:pPr>
        <w:jc w:val="both"/>
        <w:rPr>
          <w:rFonts w:ascii="Cambria" w:hAnsi="Cambria" w:cstheme="minorHAnsi"/>
        </w:rPr>
      </w:pPr>
      <w:r w:rsidRPr="00DD644E">
        <w:rPr>
          <w:rFonts w:ascii="Cambria" w:hAnsi="Cambria" w:cstheme="minorHAnsi"/>
        </w:rPr>
        <w:t>Please note that only complete applications from candidates, fulfilling all essential requirements listed above will be considered.</w:t>
      </w:r>
    </w:p>
    <w:p w14:paraId="1DB40556" w14:textId="77777777" w:rsidR="00020370" w:rsidRPr="00DD644E" w:rsidRDefault="00020370" w:rsidP="00711EAD">
      <w:pPr>
        <w:jc w:val="both"/>
        <w:rPr>
          <w:rFonts w:ascii="Cambria" w:hAnsi="Cambria" w:cstheme="minorHAnsi"/>
        </w:rPr>
      </w:pPr>
      <w:r w:rsidRPr="00DD644E">
        <w:rPr>
          <w:rFonts w:ascii="Cambria" w:hAnsi="Cambria" w:cstheme="minorHAnsi"/>
        </w:rPr>
        <w:t> </w:t>
      </w:r>
    </w:p>
    <w:p w14:paraId="1E3D6519" w14:textId="77777777" w:rsidR="00020370" w:rsidRPr="00DD644E" w:rsidRDefault="00020370" w:rsidP="00711EAD">
      <w:pPr>
        <w:jc w:val="both"/>
        <w:rPr>
          <w:rFonts w:ascii="Cambria" w:hAnsi="Cambria" w:cstheme="minorHAnsi"/>
        </w:rPr>
      </w:pPr>
      <w:r w:rsidRPr="00DD644E">
        <w:rPr>
          <w:rFonts w:ascii="Cambria" w:hAnsi="Cambria" w:cstheme="minorHAnsi"/>
        </w:rPr>
        <w:t>WHO and the GOARN Operational Support Team (OST) would like to express gratitude and thank all the GOARN partners that have provided their potential availability for this outbreak.</w:t>
      </w:r>
    </w:p>
    <w:p w14:paraId="345C340B" w14:textId="77777777" w:rsidR="00020370" w:rsidRPr="00DD644E" w:rsidRDefault="00020370" w:rsidP="00020370">
      <w:pPr>
        <w:rPr>
          <w:rFonts w:ascii="Cambria" w:hAnsi="Cambria"/>
        </w:rPr>
      </w:pPr>
      <w:r w:rsidRPr="00DD644E">
        <w:rPr>
          <w:rFonts w:ascii="Cambria" w:hAnsi="Cambria"/>
        </w:rPr>
        <w:t> </w:t>
      </w:r>
    </w:p>
    <w:p w14:paraId="50455A2B" w14:textId="77777777" w:rsidR="00020370" w:rsidRPr="00DD644E" w:rsidRDefault="00020370" w:rsidP="00020370">
      <w:pPr>
        <w:rPr>
          <w:rStyle w:val="Strong"/>
          <w:rFonts w:ascii="Cambria" w:eastAsia="Times New Roman" w:hAnsi="Cambria" w:cstheme="minorHAnsi"/>
        </w:rPr>
      </w:pPr>
      <w:r w:rsidRPr="00DD644E">
        <w:rPr>
          <w:rStyle w:val="Strong"/>
          <w:rFonts w:ascii="Cambria" w:eastAsia="Times New Roman" w:hAnsi="Cambria" w:cstheme="minorHAnsi"/>
        </w:rPr>
        <w:t xml:space="preserve">Operational contacts: </w:t>
      </w:r>
    </w:p>
    <w:p w14:paraId="0FA10B1A" w14:textId="77777777" w:rsidR="00020370" w:rsidRPr="00DD644E" w:rsidRDefault="00711EAD" w:rsidP="00020370">
      <w:pPr>
        <w:rPr>
          <w:rStyle w:val="Strong"/>
          <w:rFonts w:ascii="Cambria" w:eastAsia="Times New Roman" w:hAnsi="Cambria" w:cstheme="minorHAnsi"/>
        </w:rPr>
      </w:pPr>
      <w:r w:rsidRPr="00DD644E">
        <w:rPr>
          <w:rStyle w:val="Strong"/>
          <w:rFonts w:ascii="Cambria" w:eastAsia="Times New Roman" w:hAnsi="Cambria" w:cstheme="minorHAnsi"/>
        </w:rPr>
        <w:t>WHO Headquarters (HQ), Geneva</w:t>
      </w:r>
    </w:p>
    <w:p w14:paraId="30339201" w14:textId="77777777" w:rsidR="00020370" w:rsidRPr="00DD644E" w:rsidRDefault="00020370" w:rsidP="00020370">
      <w:pPr>
        <w:rPr>
          <w:rFonts w:ascii="Cambria" w:hAnsi="Cambria" w:cstheme="minorHAnsi"/>
        </w:rPr>
      </w:pPr>
      <w:r w:rsidRPr="00DD644E">
        <w:rPr>
          <w:rFonts w:ascii="Cambria" w:hAnsi="Cambria" w:cstheme="minorHAnsi"/>
        </w:rPr>
        <w:t>WHO Incident Manager, HQ: {Full name and email address}</w:t>
      </w:r>
    </w:p>
    <w:p w14:paraId="4574F49F" w14:textId="77777777" w:rsidR="00020370" w:rsidRPr="00DD644E" w:rsidRDefault="00020370" w:rsidP="00020370">
      <w:pPr>
        <w:rPr>
          <w:rFonts w:ascii="Cambria" w:hAnsi="Cambria" w:cstheme="minorHAnsi"/>
        </w:rPr>
      </w:pPr>
      <w:r w:rsidRPr="00DD644E">
        <w:rPr>
          <w:rFonts w:ascii="Cambria" w:hAnsi="Cambria" w:cstheme="minorHAnsi"/>
        </w:rPr>
        <w:t>Technical Lead: {Full name and email address}</w:t>
      </w:r>
    </w:p>
    <w:p w14:paraId="32D963CF" w14:textId="77777777" w:rsidR="00020370" w:rsidRPr="00DD644E" w:rsidRDefault="00020370" w:rsidP="00020370">
      <w:pPr>
        <w:rPr>
          <w:rFonts w:ascii="Cambria" w:hAnsi="Cambria" w:cstheme="minorHAnsi"/>
        </w:rPr>
      </w:pPr>
      <w:r w:rsidRPr="00DD644E">
        <w:rPr>
          <w:rFonts w:ascii="Cambria" w:hAnsi="Cambria" w:cstheme="minorHAnsi"/>
        </w:rPr>
        <w:t>GOARN Operational Support Team (OST) (</w:t>
      </w:r>
      <w:hyperlink r:id="rId34" w:history="1">
        <w:r w:rsidRPr="00DD644E">
          <w:rPr>
            <w:rStyle w:val="Hyperlink"/>
            <w:rFonts w:ascii="Cambria" w:eastAsia="Times New Roman" w:hAnsi="Cambria" w:cstheme="minorHAnsi"/>
          </w:rPr>
          <w:t>goarn@who.int</w:t>
        </w:r>
      </w:hyperlink>
      <w:r w:rsidRPr="00DD644E">
        <w:rPr>
          <w:rFonts w:ascii="Cambria" w:hAnsi="Cambria" w:cstheme="minorHAnsi"/>
        </w:rPr>
        <w:t xml:space="preserve">) </w:t>
      </w:r>
    </w:p>
    <w:p w14:paraId="58D6D331" w14:textId="77777777" w:rsidR="00020370" w:rsidRPr="00DD644E" w:rsidRDefault="00020370" w:rsidP="00020370">
      <w:pPr>
        <w:rPr>
          <w:rStyle w:val="Strong"/>
          <w:rFonts w:ascii="Cambria" w:eastAsia="Times New Roman" w:hAnsi="Cambria" w:cstheme="minorHAnsi"/>
        </w:rPr>
      </w:pPr>
      <w:r w:rsidRPr="00DD644E">
        <w:rPr>
          <w:rFonts w:ascii="Cambria" w:hAnsi="Cambria" w:cstheme="minorHAnsi"/>
        </w:rPr>
        <w:t xml:space="preserve"> </w:t>
      </w:r>
    </w:p>
    <w:p w14:paraId="4470D438" w14:textId="77777777" w:rsidR="00020370" w:rsidRPr="00DD644E" w:rsidRDefault="00711EAD" w:rsidP="00020370">
      <w:pPr>
        <w:rPr>
          <w:rStyle w:val="Strong"/>
          <w:rFonts w:ascii="Cambria" w:eastAsia="Times New Roman" w:hAnsi="Cambria" w:cstheme="minorHAnsi"/>
        </w:rPr>
      </w:pPr>
      <w:r w:rsidRPr="00DD644E">
        <w:rPr>
          <w:rStyle w:val="Strong"/>
          <w:rFonts w:ascii="Cambria" w:eastAsia="Times New Roman" w:hAnsi="Cambria" w:cstheme="minorHAnsi"/>
        </w:rPr>
        <w:t>Regional and Country office</w:t>
      </w:r>
    </w:p>
    <w:p w14:paraId="378A44E2" w14:textId="77777777" w:rsidR="00020370" w:rsidRPr="00DD644E" w:rsidRDefault="00020370" w:rsidP="00020370">
      <w:pPr>
        <w:rPr>
          <w:rFonts w:ascii="Cambria" w:hAnsi="Cambria" w:cstheme="minorHAnsi"/>
        </w:rPr>
      </w:pPr>
      <w:r w:rsidRPr="00DD644E">
        <w:rPr>
          <w:rStyle w:val="Strong"/>
          <w:rFonts w:ascii="Cambria" w:eastAsia="Times New Roman" w:hAnsi="Cambria" w:cstheme="minorHAnsi"/>
        </w:rPr>
        <w:t xml:space="preserve">WHO Representative: </w:t>
      </w:r>
      <w:r w:rsidRPr="00DD644E">
        <w:rPr>
          <w:rFonts w:ascii="Cambria" w:hAnsi="Cambria" w:cstheme="minorHAnsi"/>
        </w:rPr>
        <w:t xml:space="preserve"> {Full name and email address}</w:t>
      </w:r>
    </w:p>
    <w:p w14:paraId="4E815217" w14:textId="77777777" w:rsidR="00020370" w:rsidRPr="00DD644E" w:rsidRDefault="00020370" w:rsidP="00020370">
      <w:pPr>
        <w:rPr>
          <w:rFonts w:ascii="Cambria" w:hAnsi="Cambria" w:cstheme="minorHAnsi"/>
        </w:rPr>
      </w:pPr>
      <w:r w:rsidRPr="00DD644E">
        <w:rPr>
          <w:rStyle w:val="Strong"/>
          <w:rFonts w:ascii="Cambria" w:eastAsia="Times New Roman" w:hAnsi="Cambria" w:cstheme="minorHAnsi"/>
        </w:rPr>
        <w:t xml:space="preserve">WHO Incident Manager, DRC:  </w:t>
      </w:r>
      <w:r w:rsidRPr="00DD644E">
        <w:rPr>
          <w:rFonts w:ascii="Cambria" w:hAnsi="Cambria" w:cstheme="minorHAnsi"/>
        </w:rPr>
        <w:t>{Full name and email address}</w:t>
      </w:r>
    </w:p>
    <w:p w14:paraId="52371AD7" w14:textId="77777777" w:rsidR="008D1CEA" w:rsidRPr="00DD644E" w:rsidRDefault="00020370" w:rsidP="00711EAD">
      <w:pPr>
        <w:rPr>
          <w:rFonts w:ascii="Cambria" w:hAnsi="Cambria"/>
          <w:lang w:val="en-GB"/>
        </w:rPr>
      </w:pPr>
      <w:r w:rsidRPr="00DD644E">
        <w:rPr>
          <w:rFonts w:ascii="Cambria" w:hAnsi="Cambria" w:cstheme="minorHAnsi"/>
          <w:b/>
          <w:bCs/>
        </w:rPr>
        <w:t xml:space="preserve">AFRO Operational Partnerships: </w:t>
      </w:r>
      <w:r w:rsidRPr="00DD644E">
        <w:rPr>
          <w:rFonts w:ascii="Cambria" w:hAnsi="Cambria" w:cstheme="minorHAnsi"/>
        </w:rPr>
        <w:t>{Full name(s) and email address}</w:t>
      </w:r>
    </w:p>
    <w:p w14:paraId="270D85D2" w14:textId="77777777" w:rsidR="008D1CEA" w:rsidRPr="00DD644E" w:rsidRDefault="008D1CEA" w:rsidP="002A3424">
      <w:pPr>
        <w:rPr>
          <w:rFonts w:ascii="Cambria" w:hAnsi="Cambria"/>
          <w:lang w:val="en-GB"/>
        </w:rPr>
      </w:pPr>
      <w:r w:rsidRPr="00DD644E">
        <w:rPr>
          <w:rFonts w:ascii="Cambria" w:hAnsi="Cambria"/>
          <w:lang w:val="en-GB"/>
        </w:rPr>
        <w:br w:type="page"/>
      </w:r>
    </w:p>
    <w:p w14:paraId="4CD3895A" w14:textId="14F840AD" w:rsidR="008D1CEA" w:rsidRPr="00DD644E" w:rsidRDefault="006C6F9B" w:rsidP="001C1611">
      <w:pPr>
        <w:pStyle w:val="Heading1"/>
        <w:rPr>
          <w:lang w:val="en-GB"/>
        </w:rPr>
      </w:pPr>
      <w:bookmarkStart w:id="82" w:name="_Toc16539034"/>
      <w:r w:rsidRPr="00DD644E">
        <w:rPr>
          <w:lang w:val="en-GB"/>
        </w:rPr>
        <w:lastRenderedPageBreak/>
        <w:t xml:space="preserve">ANNEX  </w:t>
      </w:r>
      <w:r w:rsidR="008D1CEA" w:rsidRPr="00DD644E">
        <w:rPr>
          <w:lang w:val="en-GB"/>
        </w:rPr>
        <w:t xml:space="preserve">2 – </w:t>
      </w:r>
      <w:r w:rsidR="00493074">
        <w:rPr>
          <w:lang w:val="en-GB"/>
        </w:rPr>
        <w:t xml:space="preserve">OPERATIONS </w:t>
      </w:r>
      <w:r w:rsidR="008D1CEA" w:rsidRPr="00DD644E">
        <w:rPr>
          <w:lang w:val="en-GB"/>
        </w:rPr>
        <w:t>T</w:t>
      </w:r>
      <w:bookmarkEnd w:id="82"/>
      <w:r w:rsidRPr="00DD644E">
        <w:rPr>
          <w:lang w:val="en-GB"/>
        </w:rPr>
        <w:t>EMPLATED MESSAGES</w:t>
      </w:r>
    </w:p>
    <w:p w14:paraId="6A492725" w14:textId="3033B841" w:rsidR="008D1CEA" w:rsidRPr="00DD644E" w:rsidRDefault="005F3CB7" w:rsidP="002A3424">
      <w:pPr>
        <w:rPr>
          <w:rFonts w:ascii="Cambria" w:hAnsi="Cambria"/>
          <w:lang w:val="en-GB"/>
        </w:rPr>
      </w:pPr>
      <w:r w:rsidRPr="00DD644E">
        <w:rPr>
          <w:rFonts w:ascii="Cambria" w:hAnsi="Cambria"/>
          <w:lang w:val="en-GB"/>
        </w:rPr>
        <w:t xml:space="preserve">Sections below provide templated message to address </w:t>
      </w:r>
      <w:r w:rsidR="001A4E88" w:rsidRPr="00DD644E">
        <w:rPr>
          <w:rFonts w:ascii="Cambria" w:hAnsi="Cambria"/>
          <w:lang w:val="en-GB"/>
        </w:rPr>
        <w:t>the most common communications with GOARN partner institutions. These messages should be used as guidance and modified if and as needed for specific situations.</w:t>
      </w:r>
      <w:r w:rsidR="00F01351" w:rsidRPr="00DD644E">
        <w:rPr>
          <w:rFonts w:ascii="Cambria" w:hAnsi="Cambria"/>
          <w:lang w:val="en-GB"/>
        </w:rPr>
        <w:t xml:space="preserve"> </w:t>
      </w:r>
      <w:r w:rsidR="00374B63">
        <w:rPr>
          <w:rFonts w:ascii="Cambria" w:hAnsi="Cambria"/>
          <w:lang w:val="en-GB"/>
        </w:rPr>
        <w:t xml:space="preserve">Fields highlighted </w:t>
      </w:r>
      <w:r w:rsidR="00374B63" w:rsidRPr="000B0AD0">
        <w:rPr>
          <w:rFonts w:ascii="Cambria" w:hAnsi="Cambria"/>
          <w:highlight w:val="lightGray"/>
          <w:lang w:val="en-GB"/>
        </w:rPr>
        <w:t>in grey</w:t>
      </w:r>
      <w:r w:rsidR="00374B63">
        <w:rPr>
          <w:rFonts w:ascii="Cambria" w:hAnsi="Cambria"/>
          <w:lang w:val="en-GB"/>
        </w:rPr>
        <w:t xml:space="preserve"> are to be completed.</w:t>
      </w:r>
    </w:p>
    <w:p w14:paraId="136FB466" w14:textId="77777777" w:rsidR="009B0DDB" w:rsidRPr="00DD644E" w:rsidRDefault="009B0DDB" w:rsidP="002A3424">
      <w:pPr>
        <w:rPr>
          <w:rFonts w:ascii="Cambria" w:hAnsi="Cambria"/>
          <w:lang w:val="en-GB"/>
        </w:rPr>
      </w:pPr>
    </w:p>
    <w:p w14:paraId="3F686D7E" w14:textId="2CC0C657" w:rsidR="009B0DDB" w:rsidRPr="00DD644E" w:rsidRDefault="004C0F3C" w:rsidP="006C6F9B">
      <w:pPr>
        <w:pStyle w:val="Heading2"/>
        <w:rPr>
          <w:lang w:val="en-GB"/>
        </w:rPr>
      </w:pPr>
      <w:bookmarkStart w:id="83" w:name="_Deployments"/>
      <w:bookmarkEnd w:id="83"/>
      <w:r>
        <w:rPr>
          <w:lang w:val="en-GB"/>
        </w:rPr>
        <w:t>Offers</w:t>
      </w:r>
    </w:p>
    <w:p w14:paraId="0981E77C" w14:textId="316093C2" w:rsidR="004C0F3C" w:rsidRDefault="004C0F3C" w:rsidP="00493074">
      <w:pPr>
        <w:pStyle w:val="Heading3"/>
        <w:rPr>
          <w:lang w:val="en-GB"/>
        </w:rPr>
      </w:pPr>
      <w:bookmarkStart w:id="84" w:name="_Toc16539036"/>
      <w:r w:rsidRPr="00C05F18">
        <w:rPr>
          <w:lang w:val="en-GB"/>
        </w:rPr>
        <w:t>When offers submitted outside of KP</w:t>
      </w:r>
    </w:p>
    <w:p w14:paraId="32558147" w14:textId="77777777" w:rsidR="002F17A2" w:rsidRPr="00DD644E" w:rsidRDefault="002F17A2" w:rsidP="002F17A2">
      <w:pPr>
        <w:rPr>
          <w:rFonts w:ascii="Cambria" w:hAnsi="Cambria"/>
          <w:b/>
          <w:bCs/>
          <w:lang w:val="en-GB"/>
        </w:rPr>
      </w:pPr>
      <w:r w:rsidRPr="00DD644E">
        <w:rPr>
          <w:rFonts w:ascii="Cambria" w:hAnsi="Cambria"/>
          <w:b/>
          <w:bCs/>
          <w:lang w:val="en-GB"/>
        </w:rPr>
        <w:t xml:space="preserve">From: </w:t>
      </w:r>
      <w:r w:rsidRPr="00DD644E">
        <w:rPr>
          <w:rFonts w:ascii="Cambria" w:hAnsi="Cambria"/>
          <w:lang w:val="en-GB"/>
        </w:rPr>
        <w:t>goarn@who.int</w:t>
      </w:r>
    </w:p>
    <w:p w14:paraId="28CF958D" w14:textId="77777777" w:rsidR="002F17A2" w:rsidRDefault="002F17A2" w:rsidP="002F17A2">
      <w:pPr>
        <w:rPr>
          <w:rFonts w:ascii="Cambria" w:hAnsi="Cambria"/>
          <w:lang w:val="en-GB"/>
        </w:rPr>
      </w:pPr>
      <w:r w:rsidRPr="00DD644E">
        <w:rPr>
          <w:rFonts w:ascii="Cambria" w:hAnsi="Cambria"/>
          <w:b/>
          <w:bCs/>
          <w:lang w:val="en-GB"/>
        </w:rPr>
        <w:t>To</w:t>
      </w:r>
      <w:r w:rsidRPr="00DD644E">
        <w:rPr>
          <w:rFonts w:ascii="Cambria" w:hAnsi="Cambria"/>
          <w:lang w:val="en-GB"/>
        </w:rPr>
        <w:t xml:space="preserve">: </w:t>
      </w:r>
      <w:r>
        <w:rPr>
          <w:rFonts w:ascii="Cambria" w:hAnsi="Cambria"/>
          <w:lang w:val="en-GB"/>
        </w:rPr>
        <w:t>applicant</w:t>
      </w:r>
    </w:p>
    <w:p w14:paraId="5427A42F" w14:textId="1AE4AD09" w:rsidR="002F17A2" w:rsidRPr="00DD644E" w:rsidRDefault="002F17A2" w:rsidP="002F17A2">
      <w:pPr>
        <w:rPr>
          <w:rFonts w:ascii="Cambria" w:hAnsi="Cambria"/>
          <w:lang w:val="en-GB"/>
        </w:rPr>
      </w:pPr>
      <w:r w:rsidRPr="00DD644E">
        <w:rPr>
          <w:rFonts w:ascii="Cambria" w:hAnsi="Cambria"/>
          <w:b/>
          <w:bCs/>
          <w:lang w:val="en-GB"/>
        </w:rPr>
        <w:t>Cc</w:t>
      </w:r>
      <w:r w:rsidRPr="00DD644E">
        <w:rPr>
          <w:rFonts w:ascii="Cambria" w:hAnsi="Cambria"/>
          <w:lang w:val="en-GB"/>
        </w:rPr>
        <w:t xml:space="preserve">: </w:t>
      </w:r>
      <w:hyperlink r:id="rId35" w:history="1">
        <w:r w:rsidRPr="00DD644E">
          <w:rPr>
            <w:rStyle w:val="Hyperlink"/>
            <w:rFonts w:ascii="Cambria" w:hAnsi="Cambria"/>
            <w:lang w:val="en-GB"/>
          </w:rPr>
          <w:t>goarn@who.int</w:t>
        </w:r>
      </w:hyperlink>
      <w:r w:rsidRPr="00DD644E">
        <w:rPr>
          <w:rFonts w:ascii="Cambria" w:hAnsi="Cambria"/>
          <w:lang w:val="en-GB"/>
        </w:rPr>
        <w:t xml:space="preserve">, </w:t>
      </w:r>
    </w:p>
    <w:p w14:paraId="0FD294B7" w14:textId="4DA82F15" w:rsidR="002F17A2" w:rsidRPr="00DD644E" w:rsidRDefault="002F17A2" w:rsidP="002F17A2">
      <w:pPr>
        <w:rPr>
          <w:rFonts w:ascii="Cambria" w:hAnsi="Cambria"/>
          <w:lang w:val="en-GB"/>
        </w:rPr>
      </w:pPr>
      <w:r w:rsidRPr="00DD644E">
        <w:rPr>
          <w:rFonts w:ascii="Cambria" w:hAnsi="Cambria"/>
          <w:b/>
          <w:bCs/>
          <w:lang w:val="en-GB"/>
        </w:rPr>
        <w:t>Subject</w:t>
      </w:r>
      <w:r w:rsidRPr="00DD644E">
        <w:rPr>
          <w:rFonts w:ascii="Cambria" w:hAnsi="Cambria"/>
          <w:lang w:val="en-GB"/>
        </w:rPr>
        <w:t xml:space="preserve">: </w:t>
      </w:r>
      <w:r>
        <w:rPr>
          <w:rFonts w:ascii="Cambria" w:hAnsi="Cambria"/>
          <w:lang w:val="en-GB"/>
        </w:rPr>
        <w:t>as per sent by applicant</w:t>
      </w:r>
    </w:p>
    <w:p w14:paraId="420F7907" w14:textId="3DFBB409" w:rsidR="002F17A2" w:rsidRDefault="002F17A2" w:rsidP="002F17A2">
      <w:pPr>
        <w:rPr>
          <w:rFonts w:ascii="Cambria" w:hAnsi="Cambria"/>
        </w:rPr>
      </w:pPr>
      <w:r w:rsidRPr="00DD644E">
        <w:rPr>
          <w:rFonts w:ascii="Cambria" w:hAnsi="Cambria"/>
          <w:b/>
          <w:bCs/>
          <w:lang w:val="en-GB"/>
        </w:rPr>
        <w:t>Body of the message:</w:t>
      </w:r>
    </w:p>
    <w:p w14:paraId="40381C0D" w14:textId="2E6A60C7" w:rsidR="002F17A2" w:rsidRPr="00524D03" w:rsidRDefault="002F17A2" w:rsidP="002F17A2">
      <w:pPr>
        <w:rPr>
          <w:rFonts w:ascii="Cambria" w:hAnsi="Cambria"/>
        </w:rPr>
      </w:pPr>
      <w:r w:rsidRPr="00524D03">
        <w:rPr>
          <w:rFonts w:ascii="Cambria" w:hAnsi="Cambria"/>
        </w:rPr>
        <w:t>Dear colleague,</w:t>
      </w:r>
    </w:p>
    <w:p w14:paraId="439904ED" w14:textId="77777777" w:rsidR="002F17A2" w:rsidRPr="00524D03" w:rsidRDefault="002F17A2" w:rsidP="002F17A2">
      <w:pPr>
        <w:rPr>
          <w:rFonts w:ascii="Cambria" w:hAnsi="Cambria"/>
        </w:rPr>
      </w:pPr>
    </w:p>
    <w:p w14:paraId="605EC8A5" w14:textId="2F37DFA9" w:rsidR="002F17A2" w:rsidRPr="00524D03" w:rsidRDefault="002F17A2" w:rsidP="002F17A2">
      <w:pPr>
        <w:rPr>
          <w:rFonts w:ascii="Cambria" w:hAnsi="Cambria"/>
        </w:rPr>
      </w:pPr>
      <w:r w:rsidRPr="00524D03">
        <w:rPr>
          <w:rFonts w:ascii="Cambria" w:hAnsi="Cambria"/>
        </w:rPr>
        <w:t xml:space="preserve">Thank you for your message and interest in </w:t>
      </w:r>
      <w:r w:rsidR="00367D37">
        <w:rPr>
          <w:rFonts w:ascii="Cambria" w:hAnsi="Cambria"/>
        </w:rPr>
        <w:t>deploying through the</w:t>
      </w:r>
      <w:r w:rsidR="00367D37" w:rsidRPr="00367D37">
        <w:rPr>
          <w:rFonts w:ascii="Cambria" w:hAnsi="Cambria"/>
        </w:rPr>
        <w:t xml:space="preserve"> </w:t>
      </w:r>
      <w:r w:rsidR="00367D37" w:rsidRPr="00524D03">
        <w:rPr>
          <w:rFonts w:ascii="Cambria" w:hAnsi="Cambria"/>
        </w:rPr>
        <w:t>Global Outbreak Alert and Response Network (GOARN</w:t>
      </w:r>
      <w:r w:rsidR="00367D37">
        <w:rPr>
          <w:rFonts w:ascii="Cambria" w:hAnsi="Cambria"/>
        </w:rPr>
        <w:t>)</w:t>
      </w:r>
      <w:r w:rsidRPr="00524D03">
        <w:rPr>
          <w:rFonts w:ascii="Cambria" w:hAnsi="Cambria"/>
        </w:rPr>
        <w:t xml:space="preserve">. </w:t>
      </w:r>
    </w:p>
    <w:p w14:paraId="2F4445E6" w14:textId="77777777" w:rsidR="002F17A2" w:rsidRPr="00524D03" w:rsidRDefault="002F17A2" w:rsidP="002F17A2">
      <w:pPr>
        <w:rPr>
          <w:rFonts w:ascii="Cambria" w:hAnsi="Cambria"/>
        </w:rPr>
      </w:pPr>
    </w:p>
    <w:p w14:paraId="693A47DE" w14:textId="0C98FB7C" w:rsidR="002F17A2" w:rsidRPr="00524D03" w:rsidRDefault="00367D37" w:rsidP="002F17A2">
      <w:pPr>
        <w:rPr>
          <w:rFonts w:ascii="Cambria" w:hAnsi="Cambria"/>
        </w:rPr>
      </w:pPr>
      <w:r>
        <w:rPr>
          <w:rFonts w:ascii="Cambria" w:hAnsi="Cambria"/>
        </w:rPr>
        <w:t>GOARN</w:t>
      </w:r>
      <w:r w:rsidR="002F17A2" w:rsidRPr="00524D03">
        <w:rPr>
          <w:rFonts w:ascii="Cambria" w:hAnsi="Cambria"/>
        </w:rPr>
        <w:t xml:space="preserve"> is a network of technical institutions. It provides rapid multi-disciplinary technical support for alert and outbreak response. Each GOARN Partner institution has one primary focal point and additional focal points. Our communication is done through </w:t>
      </w:r>
      <w:r w:rsidR="00CD0FD6">
        <w:rPr>
          <w:rFonts w:ascii="Cambria" w:hAnsi="Cambria"/>
        </w:rPr>
        <w:t xml:space="preserve">these </w:t>
      </w:r>
      <w:r w:rsidR="002F17A2" w:rsidRPr="00524D03">
        <w:rPr>
          <w:rFonts w:ascii="Cambria" w:hAnsi="Cambria"/>
        </w:rPr>
        <w:t>focal point</w:t>
      </w:r>
      <w:r w:rsidR="002F17A2">
        <w:rPr>
          <w:rFonts w:ascii="Cambria" w:hAnsi="Cambria"/>
        </w:rPr>
        <w:t>s in GOARN Partner institutions and offers are submitted through these focal points on our platform.</w:t>
      </w:r>
    </w:p>
    <w:p w14:paraId="7BE3FC24" w14:textId="77777777" w:rsidR="002F17A2" w:rsidRPr="00524D03" w:rsidRDefault="002F17A2" w:rsidP="002F17A2">
      <w:pPr>
        <w:rPr>
          <w:rFonts w:ascii="Cambria" w:hAnsi="Cambria"/>
        </w:rPr>
      </w:pPr>
    </w:p>
    <w:p w14:paraId="58F404A6" w14:textId="77777777" w:rsidR="002F17A2" w:rsidRPr="00524D03" w:rsidRDefault="002F17A2" w:rsidP="002F17A2">
      <w:pPr>
        <w:rPr>
          <w:rFonts w:ascii="Cambria" w:hAnsi="Cambria"/>
        </w:rPr>
      </w:pPr>
      <w:r w:rsidRPr="00524D03">
        <w:rPr>
          <w:rFonts w:ascii="Cambria" w:hAnsi="Cambria"/>
        </w:rPr>
        <w:t xml:space="preserve">You can find more information about GOARN including the list of current partner institutions on the GOARN website </w:t>
      </w:r>
      <w:hyperlink r:id="rId36" w:history="1">
        <w:r w:rsidRPr="00524D03">
          <w:rPr>
            <w:rStyle w:val="Hyperlink"/>
            <w:rFonts w:ascii="Cambria" w:hAnsi="Cambria"/>
          </w:rPr>
          <w:t>https://extranet.who.int/goarn/</w:t>
        </w:r>
      </w:hyperlink>
    </w:p>
    <w:p w14:paraId="24632E72" w14:textId="77777777" w:rsidR="002F17A2" w:rsidRPr="00524D03" w:rsidRDefault="002F17A2" w:rsidP="002F17A2">
      <w:pPr>
        <w:rPr>
          <w:rFonts w:ascii="Cambria" w:hAnsi="Cambria"/>
        </w:rPr>
      </w:pPr>
    </w:p>
    <w:p w14:paraId="324466B1" w14:textId="6FB3CE98" w:rsidR="002F17A2" w:rsidRPr="00524D03" w:rsidRDefault="002F17A2" w:rsidP="002F17A2">
      <w:pPr>
        <w:rPr>
          <w:rFonts w:ascii="Cambria" w:hAnsi="Cambria"/>
        </w:rPr>
      </w:pPr>
      <w:r>
        <w:rPr>
          <w:rFonts w:ascii="Cambria" w:hAnsi="Cambria"/>
        </w:rPr>
        <w:t>Individuals wishing to deploy through GOARN</w:t>
      </w:r>
      <w:r w:rsidRPr="00524D03">
        <w:rPr>
          <w:rFonts w:ascii="Cambria" w:hAnsi="Cambria"/>
        </w:rPr>
        <w:t xml:space="preserve"> </w:t>
      </w:r>
      <w:r>
        <w:rPr>
          <w:rFonts w:ascii="Cambria" w:hAnsi="Cambria"/>
        </w:rPr>
        <w:t>do need to be part of one of these organizations</w:t>
      </w:r>
      <w:r w:rsidR="00CD0FD6">
        <w:rPr>
          <w:rFonts w:ascii="Cambria" w:hAnsi="Cambria"/>
        </w:rPr>
        <w:t>, if you are part of GOARN partner institution please apply through the focal point in your organization on the portal which they will be aware of</w:t>
      </w:r>
      <w:r>
        <w:rPr>
          <w:rFonts w:ascii="Cambria" w:hAnsi="Cambria"/>
        </w:rPr>
        <w:t>.</w:t>
      </w:r>
    </w:p>
    <w:p w14:paraId="05245E69" w14:textId="77777777" w:rsidR="002F17A2" w:rsidRPr="00524D03" w:rsidRDefault="002F17A2" w:rsidP="002F17A2">
      <w:pPr>
        <w:rPr>
          <w:rFonts w:ascii="Cambria" w:hAnsi="Cambria"/>
        </w:rPr>
      </w:pPr>
    </w:p>
    <w:p w14:paraId="5F4687E8" w14:textId="77777777" w:rsidR="002F17A2" w:rsidRPr="00524D03" w:rsidRDefault="002F17A2" w:rsidP="002F17A2">
      <w:pPr>
        <w:rPr>
          <w:rFonts w:ascii="Cambria" w:hAnsi="Cambria"/>
        </w:rPr>
      </w:pPr>
      <w:r w:rsidRPr="00524D03">
        <w:rPr>
          <w:rFonts w:ascii="Cambria" w:hAnsi="Cambria"/>
        </w:rPr>
        <w:t>Hope this information helps, let us know if we can assist with anything else.</w:t>
      </w:r>
    </w:p>
    <w:p w14:paraId="2FD8BE1A" w14:textId="77777777" w:rsidR="002F17A2" w:rsidRPr="00524D03" w:rsidRDefault="002F17A2" w:rsidP="002F17A2">
      <w:pPr>
        <w:rPr>
          <w:rFonts w:ascii="Cambria" w:hAnsi="Cambria"/>
        </w:rPr>
      </w:pPr>
    </w:p>
    <w:p w14:paraId="2901B7B9" w14:textId="77777777" w:rsidR="002F17A2" w:rsidRPr="00524D03" w:rsidRDefault="002F17A2" w:rsidP="002F17A2">
      <w:pPr>
        <w:rPr>
          <w:rFonts w:ascii="Cambria" w:hAnsi="Cambria"/>
        </w:rPr>
      </w:pPr>
      <w:r w:rsidRPr="00524D03">
        <w:rPr>
          <w:rFonts w:ascii="Cambria" w:hAnsi="Cambria"/>
        </w:rPr>
        <w:t>Thanks again and best regards,</w:t>
      </w:r>
    </w:p>
    <w:p w14:paraId="41F20A99" w14:textId="77777777" w:rsidR="002F17A2" w:rsidRPr="00524D03" w:rsidRDefault="002F17A2" w:rsidP="002F17A2">
      <w:pPr>
        <w:rPr>
          <w:rFonts w:ascii="Cambria" w:hAnsi="Cambria"/>
        </w:rPr>
      </w:pPr>
    </w:p>
    <w:p w14:paraId="61114980" w14:textId="657E3CD1" w:rsidR="004C0F3C" w:rsidRDefault="002F17A2" w:rsidP="000B0AD0">
      <w:r w:rsidRPr="00524D03">
        <w:rPr>
          <w:rFonts w:ascii="Cambria" w:hAnsi="Cambria"/>
        </w:rPr>
        <w:t>GOARN Operational Support Team</w:t>
      </w:r>
    </w:p>
    <w:p w14:paraId="36EFFA03" w14:textId="77777777" w:rsidR="00CD0FD6" w:rsidRDefault="00CD0FD6" w:rsidP="000B0AD0">
      <w:pPr>
        <w:rPr>
          <w:lang w:val="en-GB"/>
        </w:rPr>
      </w:pPr>
    </w:p>
    <w:p w14:paraId="3DE2D48A" w14:textId="36E9741A" w:rsidR="004E6DAE" w:rsidRDefault="004E6DAE" w:rsidP="004E6DAE">
      <w:pPr>
        <w:pStyle w:val="Heading3"/>
        <w:rPr>
          <w:lang w:val="en-GB"/>
        </w:rPr>
      </w:pPr>
      <w:bookmarkStart w:id="85" w:name="_Sending_offers_that"/>
      <w:bookmarkEnd w:id="85"/>
      <w:r>
        <w:rPr>
          <w:lang w:val="en-GB"/>
        </w:rPr>
        <w:t>Sending offers that meet requirements to technical units for review with role to be fulfilled</w:t>
      </w:r>
    </w:p>
    <w:p w14:paraId="077B2F7F" w14:textId="77777777" w:rsidR="004E6DAE" w:rsidRDefault="004E6DAE" w:rsidP="004E6DAE">
      <w:pPr>
        <w:rPr>
          <w:rFonts w:ascii="Cambria" w:hAnsi="Cambria"/>
          <w:b/>
          <w:bCs/>
          <w:lang w:val="en-GB"/>
        </w:rPr>
      </w:pPr>
    </w:p>
    <w:p w14:paraId="5E994B6A" w14:textId="4D852221" w:rsidR="004E6DAE" w:rsidRPr="00DD644E" w:rsidRDefault="004E6DAE" w:rsidP="004E6DAE">
      <w:pPr>
        <w:rPr>
          <w:rFonts w:ascii="Cambria" w:hAnsi="Cambria"/>
          <w:b/>
          <w:bCs/>
          <w:lang w:val="en-GB"/>
        </w:rPr>
      </w:pPr>
      <w:r w:rsidRPr="00DD644E">
        <w:rPr>
          <w:rFonts w:ascii="Cambria" w:hAnsi="Cambria"/>
          <w:b/>
          <w:bCs/>
          <w:lang w:val="en-GB"/>
        </w:rPr>
        <w:t xml:space="preserve">From: </w:t>
      </w:r>
      <w:r w:rsidRPr="00DD644E">
        <w:rPr>
          <w:rFonts w:ascii="Cambria" w:hAnsi="Cambria"/>
          <w:lang w:val="en-GB"/>
        </w:rPr>
        <w:t>goarn@who.int</w:t>
      </w:r>
    </w:p>
    <w:p w14:paraId="39EF1D71" w14:textId="62A6963B" w:rsidR="004E6DAE" w:rsidRPr="00DD644E" w:rsidRDefault="004E6DAE" w:rsidP="004E6DAE">
      <w:pPr>
        <w:rPr>
          <w:rFonts w:ascii="Cambria" w:hAnsi="Cambria"/>
          <w:lang w:val="en-GB"/>
        </w:rPr>
      </w:pPr>
      <w:r w:rsidRPr="00DD644E">
        <w:rPr>
          <w:rFonts w:ascii="Cambria" w:hAnsi="Cambria"/>
          <w:b/>
          <w:bCs/>
          <w:lang w:val="en-GB"/>
        </w:rPr>
        <w:t>To</w:t>
      </w:r>
      <w:r w:rsidRPr="00DD644E">
        <w:rPr>
          <w:rFonts w:ascii="Cambria" w:hAnsi="Cambria"/>
          <w:lang w:val="en-GB"/>
        </w:rPr>
        <w:t xml:space="preserve">: </w:t>
      </w:r>
      <w:r>
        <w:rPr>
          <w:rFonts w:ascii="Cambria" w:hAnsi="Cambria"/>
          <w:lang w:val="en-GB"/>
        </w:rPr>
        <w:t xml:space="preserve">relevant current technical lead (for operation or for WHE) </w:t>
      </w:r>
    </w:p>
    <w:p w14:paraId="25493C2A" w14:textId="2EFE9FC7" w:rsidR="004E6DAE" w:rsidRPr="00DD644E" w:rsidRDefault="004E6DAE" w:rsidP="004E6DAE">
      <w:pPr>
        <w:rPr>
          <w:rFonts w:ascii="Cambria" w:hAnsi="Cambria"/>
          <w:lang w:val="en-GB"/>
        </w:rPr>
      </w:pPr>
      <w:r w:rsidRPr="00DD644E">
        <w:rPr>
          <w:rFonts w:ascii="Cambria" w:hAnsi="Cambria"/>
          <w:b/>
          <w:bCs/>
          <w:lang w:val="en-GB"/>
        </w:rPr>
        <w:t>Cc</w:t>
      </w:r>
      <w:r w:rsidRPr="00DD644E">
        <w:rPr>
          <w:rFonts w:ascii="Cambria" w:hAnsi="Cambria"/>
          <w:lang w:val="en-GB"/>
        </w:rPr>
        <w:t xml:space="preserve">: </w:t>
      </w:r>
      <w:r>
        <w:rPr>
          <w:rFonts w:ascii="Cambria" w:hAnsi="Cambria"/>
          <w:lang w:val="en-GB"/>
        </w:rPr>
        <w:t xml:space="preserve">relevant </w:t>
      </w:r>
      <w:r w:rsidRPr="00DD644E">
        <w:rPr>
          <w:rFonts w:ascii="Cambria" w:hAnsi="Cambria"/>
          <w:lang w:val="en-GB"/>
        </w:rPr>
        <w:t xml:space="preserve">GOARN OST members, </w:t>
      </w:r>
      <w:hyperlink r:id="rId37" w:history="1">
        <w:r w:rsidRPr="00DD644E">
          <w:rPr>
            <w:rStyle w:val="Hyperlink"/>
            <w:rFonts w:ascii="Cambria" w:hAnsi="Cambria"/>
            <w:lang w:val="en-GB"/>
          </w:rPr>
          <w:t>goarn@who.int</w:t>
        </w:r>
      </w:hyperlink>
      <w:r w:rsidRPr="00DD644E">
        <w:rPr>
          <w:rFonts w:ascii="Cambria" w:hAnsi="Cambria"/>
          <w:lang w:val="en-GB"/>
        </w:rPr>
        <w:t xml:space="preserve">, </w:t>
      </w:r>
      <w:r>
        <w:rPr>
          <w:rFonts w:ascii="Cambria" w:hAnsi="Cambria"/>
          <w:lang w:val="en-GB"/>
        </w:rPr>
        <w:t xml:space="preserve">alternate technical lead (if applicable), </w:t>
      </w:r>
    </w:p>
    <w:p w14:paraId="0595CF02" w14:textId="0B16FD6D" w:rsidR="004E6DAE" w:rsidRPr="00DD644E" w:rsidRDefault="004E6DAE" w:rsidP="004E6DAE">
      <w:pPr>
        <w:rPr>
          <w:rFonts w:ascii="Cambria" w:hAnsi="Cambria"/>
          <w:lang w:val="en-GB"/>
        </w:rPr>
      </w:pPr>
      <w:r w:rsidRPr="00DD644E">
        <w:rPr>
          <w:rFonts w:ascii="Cambria" w:hAnsi="Cambria"/>
          <w:b/>
          <w:bCs/>
          <w:lang w:val="en-GB"/>
        </w:rPr>
        <w:t>Subject</w:t>
      </w:r>
      <w:r w:rsidRPr="00DD644E">
        <w:rPr>
          <w:rFonts w:ascii="Cambria" w:hAnsi="Cambria"/>
          <w:lang w:val="en-GB"/>
        </w:rPr>
        <w:t xml:space="preserve">: </w:t>
      </w:r>
      <w:r>
        <w:rPr>
          <w:rFonts w:ascii="Cambria" w:hAnsi="Cambria"/>
          <w:lang w:val="en-GB"/>
        </w:rPr>
        <w:t xml:space="preserve">Submitting GOARN candidates for technical review: </w:t>
      </w:r>
      <w:r w:rsidRPr="001C6A17">
        <w:rPr>
          <w:rFonts w:ascii="Cambria" w:hAnsi="Cambria"/>
          <w:highlight w:val="lightGray"/>
          <w:lang w:val="en-GB"/>
        </w:rPr>
        <w:t>{Operation name}</w:t>
      </w:r>
      <w:r>
        <w:rPr>
          <w:rFonts w:ascii="Cambria" w:hAnsi="Cambria"/>
          <w:lang w:val="en-GB"/>
        </w:rPr>
        <w:t>: Location</w:t>
      </w:r>
      <w:r w:rsidRPr="001C6A17">
        <w:rPr>
          <w:rFonts w:ascii="Cambria" w:hAnsi="Cambria"/>
          <w:highlight w:val="lightGray"/>
          <w:lang w:val="en-GB"/>
        </w:rPr>
        <w:t>{Location}</w:t>
      </w:r>
      <w:r>
        <w:rPr>
          <w:rFonts w:ascii="Cambria" w:hAnsi="Cambria"/>
          <w:lang w:val="en-GB"/>
        </w:rPr>
        <w:t>-</w:t>
      </w:r>
      <w:r w:rsidRPr="001C6A17">
        <w:rPr>
          <w:rFonts w:ascii="Cambria" w:hAnsi="Cambria"/>
          <w:highlight w:val="lightGray"/>
          <w:lang w:val="en-GB"/>
        </w:rPr>
        <w:t>{</w:t>
      </w:r>
      <w:r>
        <w:rPr>
          <w:rFonts w:ascii="Cambria" w:hAnsi="Cambria"/>
          <w:highlight w:val="lightGray"/>
          <w:lang w:val="en-GB"/>
        </w:rPr>
        <w:t>Function/Role</w:t>
      </w:r>
      <w:r w:rsidRPr="001C6A17">
        <w:rPr>
          <w:rFonts w:ascii="Cambria" w:hAnsi="Cambria"/>
          <w:highlight w:val="lightGray"/>
          <w:lang w:val="en-GB"/>
        </w:rPr>
        <w:t>}</w:t>
      </w:r>
      <w:r w:rsidR="00EB576F">
        <w:rPr>
          <w:rFonts w:ascii="Cambria" w:hAnsi="Cambria"/>
          <w:lang w:val="en-GB"/>
        </w:rPr>
        <w:t xml:space="preserve">- </w:t>
      </w:r>
      <w:r w:rsidR="00EB576F" w:rsidRPr="000B0AD0">
        <w:rPr>
          <w:rFonts w:ascii="Cambria" w:hAnsi="Cambria"/>
          <w:highlight w:val="lightGray"/>
          <w:lang w:val="en-GB"/>
        </w:rPr>
        <w:t>Expert Name (if one profile)</w:t>
      </w:r>
    </w:p>
    <w:p w14:paraId="5F333898" w14:textId="683CDC8C" w:rsidR="004E6DAE" w:rsidRDefault="004E6DAE" w:rsidP="004E6DAE">
      <w:pPr>
        <w:rPr>
          <w:rFonts w:ascii="Cambria" w:hAnsi="Cambria"/>
          <w:b/>
          <w:bCs/>
          <w:lang w:val="en-GB"/>
        </w:rPr>
      </w:pPr>
      <w:r>
        <w:rPr>
          <w:rFonts w:ascii="Cambria" w:hAnsi="Cambria"/>
          <w:b/>
          <w:bCs/>
          <w:lang w:val="en-GB"/>
        </w:rPr>
        <w:lastRenderedPageBreak/>
        <w:t xml:space="preserve">Attachments: </w:t>
      </w:r>
      <w:r w:rsidRPr="001C6A17">
        <w:rPr>
          <w:rFonts w:ascii="Cambria" w:hAnsi="Cambria"/>
          <w:bCs/>
          <w:highlight w:val="lightGray"/>
          <w:lang w:val="en-GB"/>
        </w:rPr>
        <w:t>CV</w:t>
      </w:r>
      <w:r>
        <w:rPr>
          <w:rFonts w:ascii="Cambria" w:hAnsi="Cambria"/>
          <w:bCs/>
          <w:highlight w:val="lightGray"/>
          <w:lang w:val="en-GB"/>
        </w:rPr>
        <w:t>(s)</w:t>
      </w:r>
      <w:r w:rsidRPr="001C6A17">
        <w:rPr>
          <w:rFonts w:ascii="Cambria" w:hAnsi="Cambria"/>
          <w:bCs/>
          <w:highlight w:val="lightGray"/>
          <w:lang w:val="en-GB"/>
        </w:rPr>
        <w:t xml:space="preserve"> of expert, </w:t>
      </w:r>
      <w:r w:rsidR="00AA5963">
        <w:rPr>
          <w:rFonts w:ascii="Cambria" w:hAnsi="Cambria"/>
          <w:bCs/>
          <w:highlight w:val="lightGray"/>
          <w:lang w:val="en-GB"/>
        </w:rPr>
        <w:t xml:space="preserve">ToRs or generic ToRs for role (with any additional context inserted below) </w:t>
      </w:r>
      <w:r w:rsidRPr="001C6A17">
        <w:rPr>
          <w:rFonts w:ascii="Cambria" w:hAnsi="Cambria"/>
          <w:bCs/>
          <w:highlight w:val="lightGray"/>
          <w:lang w:val="en-GB"/>
        </w:rPr>
        <w:t xml:space="preserve">excel </w:t>
      </w:r>
      <w:r>
        <w:rPr>
          <w:rFonts w:ascii="Cambria" w:hAnsi="Cambria"/>
          <w:bCs/>
          <w:highlight w:val="lightGray"/>
          <w:lang w:val="en-GB"/>
        </w:rPr>
        <w:t xml:space="preserve">file of </w:t>
      </w:r>
      <w:r w:rsidRPr="001C6A17">
        <w:rPr>
          <w:rFonts w:ascii="Cambria" w:hAnsi="Cambria"/>
          <w:bCs/>
          <w:color w:val="FFC000"/>
          <w:highlight w:val="lightGray"/>
          <w:lang w:val="en-GB"/>
        </w:rPr>
        <w:t>deployments list</w:t>
      </w:r>
      <w:r>
        <w:rPr>
          <w:rFonts w:ascii="Cambria" w:hAnsi="Cambria"/>
          <w:bCs/>
          <w:highlight w:val="lightGray"/>
          <w:lang w:val="en-GB"/>
        </w:rPr>
        <w:t xml:space="preserve"> from KP offers page (with only relevant proposed individuals visible and ‘technical review’ column inserted)</w:t>
      </w:r>
      <w:r w:rsidRPr="001C6A17">
        <w:rPr>
          <w:rFonts w:ascii="Cambria" w:hAnsi="Cambria"/>
          <w:bCs/>
          <w:highlight w:val="lightGray"/>
          <w:lang w:val="en-GB"/>
        </w:rPr>
        <w:t xml:space="preserve"> </w:t>
      </w:r>
    </w:p>
    <w:p w14:paraId="4B0F1A40" w14:textId="77777777" w:rsidR="004E6DAE" w:rsidRPr="00DD644E" w:rsidRDefault="004E6DAE" w:rsidP="004E6DAE">
      <w:pPr>
        <w:rPr>
          <w:rFonts w:ascii="Cambria" w:hAnsi="Cambria"/>
          <w:b/>
          <w:bCs/>
          <w:lang w:val="en-GB"/>
        </w:rPr>
      </w:pPr>
      <w:r w:rsidRPr="00DD644E">
        <w:rPr>
          <w:rFonts w:ascii="Cambria" w:hAnsi="Cambria"/>
          <w:b/>
          <w:bCs/>
          <w:lang w:val="en-GB"/>
        </w:rPr>
        <w:t>Body of the message:</w:t>
      </w:r>
    </w:p>
    <w:p w14:paraId="1D6EECD5" w14:textId="77777777" w:rsidR="004E6DAE" w:rsidRPr="00DD644E" w:rsidRDefault="004E6DAE" w:rsidP="004E6DAE">
      <w:pPr>
        <w:rPr>
          <w:rFonts w:ascii="Cambria" w:hAnsi="Cambria"/>
          <w:lang w:val="en-GB"/>
        </w:rPr>
      </w:pPr>
    </w:p>
    <w:p w14:paraId="43806A37" w14:textId="011D5677" w:rsidR="004E6DAE" w:rsidRDefault="004E6DAE" w:rsidP="004E6DAE">
      <w:pPr>
        <w:rPr>
          <w:rFonts w:ascii="Cambria" w:hAnsi="Cambria"/>
          <w:lang w:val="en-GB"/>
        </w:rPr>
      </w:pPr>
      <w:r w:rsidRPr="00DD644E">
        <w:rPr>
          <w:rFonts w:ascii="Cambria" w:hAnsi="Cambria"/>
          <w:lang w:val="en-GB"/>
        </w:rPr>
        <w:t xml:space="preserve">Dear </w:t>
      </w:r>
      <w:r w:rsidRPr="001C6A17">
        <w:rPr>
          <w:rFonts w:ascii="Cambria" w:hAnsi="Cambria"/>
          <w:highlight w:val="lightGray"/>
          <w:lang w:val="en-GB"/>
        </w:rPr>
        <w:t>{</w:t>
      </w:r>
      <w:r>
        <w:rPr>
          <w:rFonts w:ascii="Cambria" w:hAnsi="Cambria"/>
          <w:highlight w:val="lightGray"/>
          <w:lang w:val="en-GB"/>
        </w:rPr>
        <w:t>technical lead name</w:t>
      </w:r>
      <w:r w:rsidRPr="001C6A17">
        <w:rPr>
          <w:rFonts w:ascii="Cambria" w:hAnsi="Cambria"/>
          <w:highlight w:val="lightGray"/>
          <w:lang w:val="en-GB"/>
        </w:rPr>
        <w:t>}</w:t>
      </w:r>
      <w:r w:rsidRPr="00DD644E">
        <w:rPr>
          <w:rFonts w:ascii="Cambria" w:hAnsi="Cambria"/>
          <w:lang w:val="en-GB"/>
        </w:rPr>
        <w:t>,</w:t>
      </w:r>
    </w:p>
    <w:p w14:paraId="5D8AC834" w14:textId="77777777" w:rsidR="004E6DAE" w:rsidRPr="00DD644E" w:rsidRDefault="004E6DAE" w:rsidP="004E6DAE">
      <w:pPr>
        <w:rPr>
          <w:rFonts w:ascii="Cambria" w:hAnsi="Cambria"/>
          <w:lang w:val="en-GB"/>
        </w:rPr>
      </w:pPr>
    </w:p>
    <w:p w14:paraId="5E6079A5" w14:textId="1A2A14F5" w:rsidR="004E6DAE" w:rsidRDefault="004E6DAE" w:rsidP="004E6DAE">
      <w:pPr>
        <w:jc w:val="both"/>
        <w:rPr>
          <w:rFonts w:ascii="Cambria" w:hAnsi="Cambria"/>
          <w:lang w:val="en-GB"/>
        </w:rPr>
      </w:pPr>
      <w:r>
        <w:rPr>
          <w:rFonts w:ascii="Cambria" w:hAnsi="Cambria"/>
          <w:lang w:val="en-GB"/>
        </w:rPr>
        <w:t>GOARN</w:t>
      </w:r>
      <w:r w:rsidRPr="001C6128">
        <w:rPr>
          <w:rFonts w:ascii="Cambria" w:hAnsi="Cambria"/>
          <w:lang w:val="en-GB"/>
        </w:rPr>
        <w:t xml:space="preserve"> received offer</w:t>
      </w:r>
      <w:r>
        <w:rPr>
          <w:rFonts w:ascii="Cambria" w:hAnsi="Cambria"/>
          <w:lang w:val="en-GB"/>
        </w:rPr>
        <w:t>s of assistance from experts for</w:t>
      </w:r>
      <w:r w:rsidR="00D778CE">
        <w:rPr>
          <w:rFonts w:ascii="Cambria" w:hAnsi="Cambria"/>
          <w:lang w:val="en-GB"/>
        </w:rPr>
        <w:t xml:space="preserve"> </w:t>
      </w:r>
      <w:r w:rsidR="00D778CE" w:rsidRPr="001C6A17">
        <w:rPr>
          <w:rFonts w:ascii="Cambria" w:hAnsi="Cambria"/>
          <w:highlight w:val="lightGray"/>
          <w:lang w:val="en-GB"/>
        </w:rPr>
        <w:t>{</w:t>
      </w:r>
      <w:r w:rsidR="00D778CE">
        <w:rPr>
          <w:rFonts w:ascii="Cambria" w:hAnsi="Cambria"/>
          <w:highlight w:val="lightGray"/>
          <w:lang w:val="en-GB"/>
        </w:rPr>
        <w:t>operation</w:t>
      </w:r>
      <w:r w:rsidR="00D778CE" w:rsidRPr="001C6A17">
        <w:rPr>
          <w:rFonts w:ascii="Cambria" w:hAnsi="Cambria"/>
          <w:highlight w:val="lightGray"/>
          <w:lang w:val="en-GB"/>
        </w:rPr>
        <w:t>/</w:t>
      </w:r>
      <w:r w:rsidR="00D778CE">
        <w:rPr>
          <w:rFonts w:ascii="Cambria" w:hAnsi="Cambria"/>
          <w:highlight w:val="lightGray"/>
          <w:lang w:val="en-GB"/>
        </w:rPr>
        <w:t>country</w:t>
      </w:r>
      <w:r w:rsidR="00D778CE" w:rsidRPr="001C6A17">
        <w:rPr>
          <w:rFonts w:ascii="Cambria" w:hAnsi="Cambria"/>
          <w:highlight w:val="lightGray"/>
          <w:lang w:val="en-GB"/>
        </w:rPr>
        <w:t>}</w:t>
      </w:r>
      <w:r>
        <w:rPr>
          <w:rFonts w:ascii="Cambria" w:hAnsi="Cambria"/>
          <w:lang w:val="en-GB"/>
        </w:rPr>
        <w:t xml:space="preserve"> </w:t>
      </w:r>
      <w:r w:rsidR="00D778CE">
        <w:rPr>
          <w:rFonts w:ascii="Cambria" w:hAnsi="Cambria"/>
          <w:lang w:val="en-GB"/>
        </w:rPr>
        <w:t xml:space="preserve">for the role of </w:t>
      </w:r>
      <w:r w:rsidRPr="001C6A17">
        <w:rPr>
          <w:rFonts w:ascii="Cambria" w:hAnsi="Cambria"/>
          <w:highlight w:val="lightGray"/>
          <w:lang w:val="en-GB"/>
        </w:rPr>
        <w:t>{functional area/position}</w:t>
      </w:r>
      <w:r>
        <w:rPr>
          <w:rFonts w:ascii="Cambria" w:hAnsi="Cambria"/>
          <w:lang w:val="en-GB"/>
        </w:rPr>
        <w:t xml:space="preserve"> in </w:t>
      </w:r>
      <w:r w:rsidRPr="001C6A17">
        <w:rPr>
          <w:rFonts w:ascii="Cambria" w:hAnsi="Cambria"/>
          <w:highlight w:val="lightGray"/>
          <w:lang w:val="en-GB"/>
        </w:rPr>
        <w:t>{location}</w:t>
      </w:r>
      <w:r w:rsidRPr="001C6128">
        <w:rPr>
          <w:rFonts w:ascii="Cambria" w:hAnsi="Cambria"/>
          <w:lang w:val="en-GB"/>
        </w:rPr>
        <w:t xml:space="preserve">. </w:t>
      </w:r>
      <w:r w:rsidRPr="000B0AD0">
        <w:rPr>
          <w:rFonts w:ascii="Cambria" w:hAnsi="Cambria"/>
          <w:highlight w:val="lightGray"/>
          <w:lang w:val="en-GB"/>
        </w:rPr>
        <w:t>This deployment need was requested by</w:t>
      </w:r>
      <w:r>
        <w:rPr>
          <w:rFonts w:ascii="Cambria" w:hAnsi="Cambria"/>
          <w:lang w:val="en-GB"/>
        </w:rPr>
        <w:t xml:space="preserve"> </w:t>
      </w:r>
      <w:r w:rsidRPr="001C6A17">
        <w:rPr>
          <w:rFonts w:ascii="Cambria" w:hAnsi="Cambria"/>
          <w:highlight w:val="lightGray"/>
          <w:lang w:val="en-GB"/>
        </w:rPr>
        <w:t>{indicate who the need was proposed by if known</w:t>
      </w:r>
      <w:r w:rsidR="00965AF2">
        <w:rPr>
          <w:rFonts w:ascii="Cambria" w:hAnsi="Cambria"/>
          <w:highlight w:val="lightGray"/>
          <w:lang w:val="en-GB"/>
        </w:rPr>
        <w:t xml:space="preserve"> *not normally included, only if requested specifically</w:t>
      </w:r>
      <w:r w:rsidRPr="001C6A17">
        <w:rPr>
          <w:rFonts w:ascii="Cambria" w:hAnsi="Cambria"/>
          <w:highlight w:val="lightGray"/>
          <w:lang w:val="en-GB"/>
        </w:rPr>
        <w:t>}</w:t>
      </w:r>
      <w:r w:rsidR="00AA5963">
        <w:rPr>
          <w:rFonts w:ascii="Cambria" w:hAnsi="Cambria"/>
          <w:lang w:val="en-GB"/>
        </w:rPr>
        <w:t xml:space="preserve"> the ToRs are attached </w:t>
      </w:r>
      <w:r w:rsidR="00AA5963" w:rsidRPr="001C6A17">
        <w:rPr>
          <w:rFonts w:ascii="Cambria" w:hAnsi="Cambria"/>
          <w:highlight w:val="lightGray"/>
          <w:lang w:val="en-GB"/>
        </w:rPr>
        <w:t>{in</w:t>
      </w:r>
      <w:r w:rsidR="00AA5963">
        <w:rPr>
          <w:rFonts w:ascii="Cambria" w:hAnsi="Cambria"/>
          <w:highlight w:val="lightGray"/>
          <w:lang w:val="en-GB"/>
        </w:rPr>
        <w:t>sert relevant additional context</w:t>
      </w:r>
      <w:r w:rsidR="00AA5963" w:rsidRPr="001C6A17">
        <w:rPr>
          <w:rFonts w:ascii="Cambria" w:hAnsi="Cambria"/>
          <w:highlight w:val="lightGray"/>
          <w:lang w:val="en-GB"/>
        </w:rPr>
        <w:t>}</w:t>
      </w:r>
      <w:r>
        <w:rPr>
          <w:rFonts w:ascii="Cambria" w:hAnsi="Cambria"/>
          <w:lang w:val="en-GB"/>
        </w:rPr>
        <w:t>. Please see the attached Excel summary and the relevant CVs</w:t>
      </w:r>
      <w:r w:rsidR="00E344A9">
        <w:rPr>
          <w:rFonts w:ascii="Cambria" w:hAnsi="Cambria"/>
          <w:lang w:val="en-GB"/>
        </w:rPr>
        <w:t xml:space="preserve"> that GOARN proposes for this</w:t>
      </w:r>
      <w:r>
        <w:rPr>
          <w:rFonts w:ascii="Cambria" w:hAnsi="Cambria"/>
          <w:lang w:val="en-GB"/>
        </w:rPr>
        <w:t>.</w:t>
      </w:r>
      <w:r w:rsidRPr="000C1968">
        <w:rPr>
          <w:rFonts w:ascii="Cambria" w:hAnsi="Cambria"/>
          <w:lang w:val="en-GB"/>
        </w:rPr>
        <w:t xml:space="preserve"> </w:t>
      </w:r>
    </w:p>
    <w:p w14:paraId="36278C87" w14:textId="77777777" w:rsidR="004E6DAE" w:rsidRDefault="004E6DAE" w:rsidP="004E6DAE">
      <w:pPr>
        <w:jc w:val="both"/>
        <w:rPr>
          <w:rFonts w:ascii="Cambria" w:hAnsi="Cambria"/>
          <w:lang w:val="en-GB"/>
        </w:rPr>
      </w:pPr>
    </w:p>
    <w:p w14:paraId="2646EBDD" w14:textId="53A89CF2" w:rsidR="004E6DAE" w:rsidRDefault="004E6DAE" w:rsidP="004E6DAE">
      <w:pPr>
        <w:jc w:val="both"/>
        <w:rPr>
          <w:rFonts w:ascii="Cambria" w:hAnsi="Cambria"/>
          <w:lang w:val="en-GB"/>
        </w:rPr>
      </w:pPr>
      <w:r w:rsidRPr="000C1968">
        <w:rPr>
          <w:rFonts w:ascii="Cambria" w:hAnsi="Cambria"/>
          <w:lang w:val="en-GB"/>
        </w:rPr>
        <w:t xml:space="preserve">We would be grateful if </w:t>
      </w:r>
      <w:r>
        <w:rPr>
          <w:rFonts w:ascii="Cambria" w:hAnsi="Cambria"/>
          <w:lang w:val="en-GB"/>
        </w:rPr>
        <w:t>yo</w:t>
      </w:r>
      <w:r w:rsidR="00E344A9">
        <w:rPr>
          <w:rFonts w:ascii="Cambria" w:hAnsi="Cambria"/>
          <w:lang w:val="en-GB"/>
        </w:rPr>
        <w:t>u</w:t>
      </w:r>
      <w:r>
        <w:rPr>
          <w:rFonts w:ascii="Cambria" w:hAnsi="Cambria"/>
          <w:lang w:val="en-GB"/>
        </w:rPr>
        <w:t xml:space="preserve"> or your team could </w:t>
      </w:r>
      <w:r w:rsidRPr="001C6A17">
        <w:rPr>
          <w:rFonts w:ascii="Cambria" w:hAnsi="Cambria"/>
          <w:highlight w:val="lightGray"/>
          <w:lang w:val="en-GB"/>
        </w:rPr>
        <w:t>{</w:t>
      </w:r>
      <w:r>
        <w:rPr>
          <w:rFonts w:ascii="Cambria" w:hAnsi="Cambria"/>
          <w:highlight w:val="lightGray"/>
          <w:lang w:val="en-GB"/>
        </w:rPr>
        <w:t>review</w:t>
      </w:r>
      <w:r w:rsidRPr="001C6A17">
        <w:rPr>
          <w:rFonts w:ascii="Cambria" w:hAnsi="Cambria"/>
          <w:highlight w:val="lightGray"/>
          <w:lang w:val="en-GB"/>
        </w:rPr>
        <w:t xml:space="preserve"> </w:t>
      </w:r>
      <w:r>
        <w:rPr>
          <w:rFonts w:ascii="Cambria" w:hAnsi="Cambria"/>
          <w:highlight w:val="lightGray"/>
          <w:lang w:val="en-GB"/>
        </w:rPr>
        <w:t>candidate</w:t>
      </w:r>
      <w:r w:rsidR="00AA5963">
        <w:rPr>
          <w:rFonts w:ascii="Cambria" w:hAnsi="Cambria"/>
          <w:highlight w:val="lightGray"/>
          <w:lang w:val="en-GB"/>
        </w:rPr>
        <w:t>(</w:t>
      </w:r>
      <w:r>
        <w:rPr>
          <w:rFonts w:ascii="Cambria" w:hAnsi="Cambria"/>
          <w:highlight w:val="lightGray"/>
          <w:lang w:val="en-GB"/>
        </w:rPr>
        <w:t>s</w:t>
      </w:r>
      <w:r w:rsidR="00AA5963">
        <w:rPr>
          <w:rFonts w:ascii="Cambria" w:hAnsi="Cambria"/>
          <w:highlight w:val="lightGray"/>
          <w:lang w:val="en-GB"/>
        </w:rPr>
        <w:t>)</w:t>
      </w:r>
      <w:r>
        <w:rPr>
          <w:rFonts w:ascii="Cambria" w:hAnsi="Cambria"/>
          <w:highlight w:val="lightGray"/>
          <w:lang w:val="en-GB"/>
        </w:rPr>
        <w:t xml:space="preserve"> to confirm if </w:t>
      </w:r>
      <w:r w:rsidR="00AA5963">
        <w:rPr>
          <w:rFonts w:ascii="Cambria" w:hAnsi="Cambria"/>
          <w:highlight w:val="lightGray"/>
          <w:lang w:val="en-GB"/>
        </w:rPr>
        <w:t>they should be</w:t>
      </w:r>
      <w:r>
        <w:rPr>
          <w:rFonts w:ascii="Cambria" w:hAnsi="Cambria"/>
          <w:highlight w:val="lightGray"/>
          <w:lang w:val="en-GB"/>
        </w:rPr>
        <w:t xml:space="preserve"> </w:t>
      </w:r>
      <w:r w:rsidR="00AA5963">
        <w:rPr>
          <w:rFonts w:ascii="Cambria" w:hAnsi="Cambria"/>
          <w:highlight w:val="lightGray"/>
          <w:lang w:val="en-GB"/>
        </w:rPr>
        <w:t>A. A</w:t>
      </w:r>
      <w:r>
        <w:rPr>
          <w:rFonts w:ascii="Cambria" w:hAnsi="Cambria"/>
          <w:highlight w:val="lightGray"/>
          <w:lang w:val="en-GB"/>
        </w:rPr>
        <w:t xml:space="preserve">pproved for this </w:t>
      </w:r>
      <w:r w:rsidR="00AA5963">
        <w:rPr>
          <w:rFonts w:ascii="Cambria" w:hAnsi="Cambria"/>
          <w:highlight w:val="lightGray"/>
          <w:lang w:val="en-GB"/>
        </w:rPr>
        <w:t xml:space="preserve">deployments </w:t>
      </w:r>
      <w:r>
        <w:rPr>
          <w:rFonts w:ascii="Cambria" w:hAnsi="Cambria"/>
          <w:highlight w:val="lightGray"/>
          <w:lang w:val="en-GB"/>
        </w:rPr>
        <w:t xml:space="preserve">or future deployments (including order of preference as applicable) or </w:t>
      </w:r>
      <w:r w:rsidR="00AA5963">
        <w:rPr>
          <w:rFonts w:ascii="Cambria" w:hAnsi="Cambria"/>
          <w:highlight w:val="lightGray"/>
          <w:lang w:val="en-GB"/>
        </w:rPr>
        <w:t xml:space="preserve">B. </w:t>
      </w:r>
      <w:r>
        <w:rPr>
          <w:rFonts w:ascii="Cambria" w:hAnsi="Cambria"/>
          <w:highlight w:val="lightGray"/>
          <w:lang w:val="en-GB"/>
        </w:rPr>
        <w:t xml:space="preserve">not approved (including reasoning) for </w:t>
      </w:r>
      <w:r w:rsidRPr="001C6A17">
        <w:rPr>
          <w:rFonts w:ascii="Cambria" w:hAnsi="Cambria"/>
          <w:highlight w:val="lightGray"/>
          <w:lang w:val="en-GB"/>
        </w:rPr>
        <w:t>the proposed candidates}.</w:t>
      </w:r>
      <w:r w:rsidR="00AA5963">
        <w:rPr>
          <w:rFonts w:ascii="Cambria" w:hAnsi="Cambria"/>
          <w:lang w:val="en-GB"/>
        </w:rPr>
        <w:t xml:space="preserve"> On the attached file there is a ‘technical review’ column for your comments.</w:t>
      </w:r>
    </w:p>
    <w:p w14:paraId="0699D213" w14:textId="1B89D585" w:rsidR="00B60950" w:rsidRDefault="00B60950" w:rsidP="004E6DAE">
      <w:pPr>
        <w:jc w:val="both"/>
        <w:rPr>
          <w:rFonts w:ascii="Cambria" w:hAnsi="Cambria"/>
          <w:lang w:val="en-GB"/>
        </w:rPr>
      </w:pPr>
    </w:p>
    <w:p w14:paraId="11D10F02" w14:textId="08CD82E8" w:rsidR="00B60950" w:rsidRDefault="00B60950" w:rsidP="004E6DAE">
      <w:pPr>
        <w:jc w:val="both"/>
        <w:rPr>
          <w:rFonts w:ascii="Cambria" w:hAnsi="Cambria"/>
          <w:lang w:val="en-GB"/>
        </w:rPr>
      </w:pPr>
      <w:r w:rsidRPr="000B0AD0">
        <w:rPr>
          <w:rFonts w:ascii="Cambria" w:hAnsi="Cambria"/>
          <w:highlight w:val="lightGray"/>
          <w:lang w:val="en-GB"/>
        </w:rPr>
        <w:t>(Note: if individual it may be preferable to send table within email text in below format:</w:t>
      </w:r>
      <w:r>
        <w:rPr>
          <w:rFonts w:ascii="Cambria" w:hAnsi="Cambria"/>
          <w:lang w:val="en-GB"/>
        </w:rPr>
        <w:t>)</w:t>
      </w:r>
    </w:p>
    <w:tbl>
      <w:tblPr>
        <w:tblW w:w="0" w:type="auto"/>
        <w:tblCellMar>
          <w:left w:w="0" w:type="dxa"/>
          <w:right w:w="0" w:type="dxa"/>
        </w:tblCellMar>
        <w:tblLook w:val="04A0" w:firstRow="1" w:lastRow="0" w:firstColumn="1" w:lastColumn="0" w:noHBand="0" w:noVBand="1"/>
      </w:tblPr>
      <w:tblGrid>
        <w:gridCol w:w="2951"/>
        <w:gridCol w:w="6099"/>
      </w:tblGrid>
      <w:tr w:rsidR="00B60950" w:rsidRPr="001C6A17" w14:paraId="0D65B2F1" w14:textId="77777777" w:rsidTr="00B60950">
        <w:tc>
          <w:tcPr>
            <w:tcW w:w="2951"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hideMark/>
          </w:tcPr>
          <w:p w14:paraId="555F7F13" w14:textId="77777777" w:rsidR="00B60950" w:rsidRPr="001C6A17" w:rsidRDefault="00B60950" w:rsidP="00BE2883">
            <w:pPr>
              <w:numPr>
                <w:ilvl w:val="0"/>
                <w:numId w:val="49"/>
              </w:numPr>
              <w:spacing w:line="240" w:lineRule="auto"/>
              <w:rPr>
                <w:rFonts w:ascii="Cambria" w:eastAsia="Times New Roman" w:hAnsi="Cambria"/>
                <w:b/>
                <w:bCs/>
              </w:rPr>
            </w:pPr>
            <w:r w:rsidRPr="001C6A17">
              <w:rPr>
                <w:rFonts w:ascii="Cambria" w:eastAsia="Times New Roman" w:hAnsi="Cambria"/>
                <w:b/>
                <w:bCs/>
              </w:rPr>
              <w:t>Name of the expert</w:t>
            </w:r>
          </w:p>
        </w:tc>
        <w:tc>
          <w:tcPr>
            <w:tcW w:w="6099"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4B9AD18C" w14:textId="77777777" w:rsidR="00B60950" w:rsidRPr="001C6A17" w:rsidRDefault="00B60950" w:rsidP="00BE2883">
            <w:pPr>
              <w:rPr>
                <w:rFonts w:ascii="Cambria" w:eastAsiaTheme="minorHAnsi" w:hAnsi="Cambria"/>
              </w:rPr>
            </w:pPr>
            <w:r w:rsidRPr="001C6A17">
              <w:rPr>
                <w:rFonts w:ascii="Cambria" w:hAnsi="Cambria"/>
                <w:highlight w:val="lightGray"/>
                <w:lang w:val="en"/>
              </w:rPr>
              <w:t>SURNAME, Name</w:t>
            </w:r>
            <w:r w:rsidRPr="001C6A17">
              <w:rPr>
                <w:rFonts w:ascii="Cambria" w:hAnsi="Cambria"/>
                <w:lang w:val="en"/>
              </w:rPr>
              <w:t xml:space="preserve"> </w:t>
            </w:r>
          </w:p>
        </w:tc>
      </w:tr>
      <w:tr w:rsidR="00B60950" w:rsidRPr="001C6A17" w14:paraId="194D2427" w14:textId="77777777" w:rsidTr="00B60950">
        <w:tc>
          <w:tcPr>
            <w:tcW w:w="2951"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118E7B2E" w14:textId="77777777" w:rsidR="00B60950" w:rsidRPr="001C6A17" w:rsidRDefault="00B60950" w:rsidP="00BE2883">
            <w:pPr>
              <w:numPr>
                <w:ilvl w:val="0"/>
                <w:numId w:val="49"/>
              </w:numPr>
              <w:spacing w:line="240" w:lineRule="auto"/>
              <w:rPr>
                <w:rFonts w:ascii="Cambria" w:eastAsia="Times New Roman" w:hAnsi="Cambria"/>
                <w:b/>
                <w:bCs/>
              </w:rPr>
            </w:pPr>
            <w:r w:rsidRPr="001C6A17">
              <w:rPr>
                <w:rFonts w:ascii="Cambria" w:eastAsia="Times New Roman" w:hAnsi="Cambria"/>
                <w:b/>
                <w:bCs/>
              </w:rPr>
              <w:t>Institution deploying</w:t>
            </w:r>
          </w:p>
        </w:tc>
        <w:tc>
          <w:tcPr>
            <w:tcW w:w="6099" w:type="dxa"/>
            <w:tcBorders>
              <w:top w:val="nil"/>
              <w:left w:val="nil"/>
              <w:bottom w:val="single" w:sz="8" w:space="0" w:color="auto"/>
              <w:right w:val="single" w:sz="8" w:space="0" w:color="auto"/>
            </w:tcBorders>
            <w:tcMar>
              <w:top w:w="0" w:type="dxa"/>
              <w:left w:w="108" w:type="dxa"/>
              <w:bottom w:w="0" w:type="dxa"/>
              <w:right w:w="108" w:type="dxa"/>
            </w:tcMar>
            <w:hideMark/>
          </w:tcPr>
          <w:p w14:paraId="22184CF5" w14:textId="77777777" w:rsidR="00B60950" w:rsidRPr="001C6A17" w:rsidRDefault="00B60950" w:rsidP="00BE2883">
            <w:pPr>
              <w:rPr>
                <w:rFonts w:ascii="Cambria" w:eastAsiaTheme="minorHAnsi" w:hAnsi="Cambria"/>
                <w:lang w:val="en"/>
              </w:rPr>
            </w:pPr>
          </w:p>
        </w:tc>
      </w:tr>
      <w:tr w:rsidR="00B60950" w:rsidRPr="001C6A17" w14:paraId="372B844D" w14:textId="77777777" w:rsidTr="00B60950">
        <w:tc>
          <w:tcPr>
            <w:tcW w:w="2951"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3F70BB25" w14:textId="77777777" w:rsidR="00B60950" w:rsidRPr="001C6A17" w:rsidRDefault="00B60950" w:rsidP="00BE2883">
            <w:pPr>
              <w:numPr>
                <w:ilvl w:val="0"/>
                <w:numId w:val="49"/>
              </w:numPr>
              <w:spacing w:line="240" w:lineRule="auto"/>
              <w:rPr>
                <w:rFonts w:ascii="Cambria" w:eastAsia="Times New Roman" w:hAnsi="Cambria"/>
                <w:b/>
                <w:bCs/>
              </w:rPr>
            </w:pPr>
            <w:r w:rsidRPr="001C6A17">
              <w:rPr>
                <w:rFonts w:ascii="Cambria" w:eastAsia="Times New Roman" w:hAnsi="Cambria"/>
                <w:b/>
                <w:bCs/>
              </w:rPr>
              <w:t>Suggested role</w:t>
            </w:r>
          </w:p>
        </w:tc>
        <w:tc>
          <w:tcPr>
            <w:tcW w:w="6099" w:type="dxa"/>
            <w:tcBorders>
              <w:top w:val="nil"/>
              <w:left w:val="nil"/>
              <w:bottom w:val="single" w:sz="8" w:space="0" w:color="auto"/>
              <w:right w:val="single" w:sz="8" w:space="0" w:color="auto"/>
            </w:tcBorders>
            <w:tcMar>
              <w:top w:w="0" w:type="dxa"/>
              <w:left w:w="108" w:type="dxa"/>
              <w:bottom w:w="0" w:type="dxa"/>
              <w:right w:w="108" w:type="dxa"/>
            </w:tcMar>
            <w:hideMark/>
          </w:tcPr>
          <w:p w14:paraId="62C83F26" w14:textId="77777777" w:rsidR="00B60950" w:rsidRPr="001C6A17" w:rsidRDefault="00B60950" w:rsidP="00BE2883">
            <w:pPr>
              <w:rPr>
                <w:rFonts w:ascii="Cambria" w:eastAsiaTheme="minorHAnsi" w:hAnsi="Cambria"/>
              </w:rPr>
            </w:pPr>
            <w:r>
              <w:rPr>
                <w:rFonts w:ascii="Cambria" w:hAnsi="Cambria"/>
                <w:highlight w:val="lightGray"/>
                <w:lang w:val="en"/>
              </w:rPr>
              <w:t xml:space="preserve">e.g. </w:t>
            </w:r>
            <w:r w:rsidRPr="00693FF9">
              <w:rPr>
                <w:rFonts w:ascii="Cambria" w:hAnsi="Cambria"/>
                <w:highlight w:val="lightGray"/>
                <w:lang w:val="en"/>
              </w:rPr>
              <w:t>Function/role e.g. Epidemiology and Surveillance – Epidemiologist</w:t>
            </w:r>
          </w:p>
        </w:tc>
      </w:tr>
      <w:tr w:rsidR="00B60950" w:rsidRPr="001C6A17" w14:paraId="7F9CD76B" w14:textId="77777777" w:rsidTr="00B60950">
        <w:tc>
          <w:tcPr>
            <w:tcW w:w="2951"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1B7F3C3E" w14:textId="77777777" w:rsidR="00B60950" w:rsidRPr="001C6A17" w:rsidRDefault="00B60950" w:rsidP="00BE2883">
            <w:pPr>
              <w:numPr>
                <w:ilvl w:val="0"/>
                <w:numId w:val="49"/>
              </w:numPr>
              <w:spacing w:line="240" w:lineRule="auto"/>
              <w:rPr>
                <w:rFonts w:ascii="Cambria" w:eastAsia="Times New Roman" w:hAnsi="Cambria"/>
                <w:b/>
                <w:bCs/>
              </w:rPr>
            </w:pPr>
            <w:r w:rsidRPr="001C6A17">
              <w:rPr>
                <w:rFonts w:ascii="Cambria" w:eastAsia="Times New Roman" w:hAnsi="Cambria"/>
                <w:b/>
                <w:bCs/>
              </w:rPr>
              <w:t>Availability</w:t>
            </w:r>
          </w:p>
        </w:tc>
        <w:tc>
          <w:tcPr>
            <w:tcW w:w="6099" w:type="dxa"/>
            <w:tcBorders>
              <w:top w:val="nil"/>
              <w:left w:val="nil"/>
              <w:bottom w:val="single" w:sz="8" w:space="0" w:color="auto"/>
              <w:right w:val="single" w:sz="8" w:space="0" w:color="auto"/>
            </w:tcBorders>
            <w:tcMar>
              <w:top w:w="0" w:type="dxa"/>
              <w:left w:w="108" w:type="dxa"/>
              <w:bottom w:w="0" w:type="dxa"/>
              <w:right w:w="108" w:type="dxa"/>
            </w:tcMar>
            <w:hideMark/>
          </w:tcPr>
          <w:p w14:paraId="7B36C7D3" w14:textId="77777777" w:rsidR="00B60950" w:rsidRPr="001C6A17" w:rsidRDefault="00B60950" w:rsidP="00BE2883">
            <w:pPr>
              <w:rPr>
                <w:rFonts w:ascii="Cambria" w:eastAsiaTheme="minorHAnsi" w:hAnsi="Cambria"/>
              </w:rPr>
            </w:pPr>
            <w:r>
              <w:rPr>
                <w:rFonts w:ascii="Cambria" w:hAnsi="Cambria"/>
                <w:highlight w:val="lightGray"/>
              </w:rPr>
              <w:t xml:space="preserve">e.g. </w:t>
            </w:r>
            <w:r w:rsidRPr="001C6A17">
              <w:rPr>
                <w:rFonts w:ascii="Cambria" w:hAnsi="Cambria"/>
                <w:highlight w:val="lightGray"/>
              </w:rPr>
              <w:t>Tue, 23 Jul 2019 to Sun, 01 Sep 2019 (</w:t>
            </w:r>
            <w:r>
              <w:rPr>
                <w:rFonts w:ascii="Cambria" w:hAnsi="Cambria"/>
                <w:highlight w:val="lightGray"/>
              </w:rPr>
              <w:t xml:space="preserve">deploying </w:t>
            </w:r>
            <w:r w:rsidRPr="001C6A17">
              <w:rPr>
                <w:rFonts w:ascii="Cambria" w:hAnsi="Cambria"/>
                <w:highlight w:val="lightGray"/>
              </w:rPr>
              <w:t>as soon as possible)</w:t>
            </w:r>
          </w:p>
        </w:tc>
      </w:tr>
      <w:tr w:rsidR="00B60950" w:rsidRPr="001C6A17" w14:paraId="31661CC2" w14:textId="77777777" w:rsidTr="00B60950">
        <w:tc>
          <w:tcPr>
            <w:tcW w:w="2951"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3F01281F" w14:textId="77777777" w:rsidR="00B60950" w:rsidRPr="001C6A17" w:rsidRDefault="00B60950" w:rsidP="00BE2883">
            <w:pPr>
              <w:numPr>
                <w:ilvl w:val="0"/>
                <w:numId w:val="49"/>
              </w:numPr>
              <w:spacing w:line="240" w:lineRule="auto"/>
              <w:rPr>
                <w:rFonts w:ascii="Cambria" w:eastAsia="Times New Roman" w:hAnsi="Cambria"/>
                <w:b/>
                <w:bCs/>
              </w:rPr>
            </w:pPr>
            <w:r w:rsidRPr="001C6A17">
              <w:rPr>
                <w:rFonts w:ascii="Cambria" w:eastAsia="Times New Roman" w:hAnsi="Cambria"/>
                <w:b/>
                <w:bCs/>
              </w:rPr>
              <w:t>Maximum duration of deployment</w:t>
            </w:r>
          </w:p>
        </w:tc>
        <w:tc>
          <w:tcPr>
            <w:tcW w:w="6099" w:type="dxa"/>
            <w:tcBorders>
              <w:top w:val="nil"/>
              <w:left w:val="nil"/>
              <w:bottom w:val="single" w:sz="8" w:space="0" w:color="auto"/>
              <w:right w:val="single" w:sz="8" w:space="0" w:color="auto"/>
            </w:tcBorders>
            <w:tcMar>
              <w:top w:w="0" w:type="dxa"/>
              <w:left w:w="108" w:type="dxa"/>
              <w:bottom w:w="0" w:type="dxa"/>
              <w:right w:w="108" w:type="dxa"/>
            </w:tcMar>
            <w:hideMark/>
          </w:tcPr>
          <w:p w14:paraId="2A6CF7AB" w14:textId="77777777" w:rsidR="00B60950" w:rsidRPr="001C6A17" w:rsidRDefault="00B60950" w:rsidP="00BE2883">
            <w:pPr>
              <w:rPr>
                <w:rFonts w:ascii="Cambria" w:eastAsiaTheme="minorHAnsi" w:hAnsi="Cambria"/>
              </w:rPr>
            </w:pPr>
            <w:r>
              <w:rPr>
                <w:rFonts w:ascii="Cambria" w:hAnsi="Cambria"/>
                <w:highlight w:val="lightGray"/>
                <w:lang w:val="en"/>
              </w:rPr>
              <w:t xml:space="preserve">e.g. </w:t>
            </w:r>
            <w:r w:rsidRPr="001C6A17">
              <w:rPr>
                <w:rFonts w:ascii="Cambria" w:hAnsi="Cambria"/>
                <w:highlight w:val="lightGray"/>
                <w:lang w:val="en"/>
              </w:rPr>
              <w:t>6 weeks</w:t>
            </w:r>
          </w:p>
        </w:tc>
      </w:tr>
      <w:tr w:rsidR="00B60950" w:rsidRPr="001C6A17" w14:paraId="2C0542EA" w14:textId="77777777" w:rsidTr="00B60950">
        <w:tc>
          <w:tcPr>
            <w:tcW w:w="2951"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356A1CD0" w14:textId="77777777" w:rsidR="00B60950" w:rsidRPr="001C6A17" w:rsidRDefault="00B60950" w:rsidP="00BE2883">
            <w:pPr>
              <w:numPr>
                <w:ilvl w:val="0"/>
                <w:numId w:val="49"/>
              </w:numPr>
              <w:spacing w:line="240" w:lineRule="auto"/>
              <w:rPr>
                <w:rFonts w:ascii="Cambria" w:eastAsia="Times New Roman" w:hAnsi="Cambria"/>
                <w:b/>
                <w:bCs/>
              </w:rPr>
            </w:pPr>
            <w:r w:rsidRPr="001C6A17">
              <w:rPr>
                <w:rFonts w:ascii="Cambria" w:eastAsia="Times New Roman" w:hAnsi="Cambria"/>
                <w:b/>
                <w:bCs/>
              </w:rPr>
              <w:t>Financing model</w:t>
            </w:r>
          </w:p>
        </w:tc>
        <w:tc>
          <w:tcPr>
            <w:tcW w:w="6099" w:type="dxa"/>
            <w:tcBorders>
              <w:top w:val="nil"/>
              <w:left w:val="nil"/>
              <w:bottom w:val="single" w:sz="8" w:space="0" w:color="auto"/>
              <w:right w:val="single" w:sz="8" w:space="0" w:color="auto"/>
            </w:tcBorders>
            <w:tcMar>
              <w:top w:w="0" w:type="dxa"/>
              <w:left w:w="108" w:type="dxa"/>
              <w:bottom w:w="0" w:type="dxa"/>
              <w:right w:w="108" w:type="dxa"/>
            </w:tcMar>
            <w:hideMark/>
          </w:tcPr>
          <w:p w14:paraId="42E02557" w14:textId="58C3094B" w:rsidR="00B60950" w:rsidRPr="001C6A17" w:rsidRDefault="00B60950" w:rsidP="00BE2883">
            <w:pPr>
              <w:rPr>
                <w:rFonts w:ascii="Cambria" w:eastAsiaTheme="minorHAnsi" w:hAnsi="Cambria"/>
              </w:rPr>
            </w:pPr>
            <w:r>
              <w:rPr>
                <w:rFonts w:ascii="Cambria" w:hAnsi="Cambria"/>
                <w:highlight w:val="lightGray"/>
              </w:rPr>
              <w:t>e.g. U</w:t>
            </w:r>
            <w:r w:rsidRPr="001C6A17">
              <w:rPr>
                <w:rFonts w:ascii="Cambria" w:hAnsi="Cambria"/>
                <w:highlight w:val="lightGray"/>
              </w:rPr>
              <w:t xml:space="preserve">sual </w:t>
            </w:r>
            <w:r>
              <w:rPr>
                <w:rFonts w:ascii="Cambria" w:hAnsi="Cambria"/>
                <w:highlight w:val="lightGray"/>
              </w:rPr>
              <w:t xml:space="preserve">GOARN </w:t>
            </w:r>
            <w:r w:rsidRPr="001C6A17">
              <w:rPr>
                <w:rFonts w:ascii="Cambria" w:hAnsi="Cambria"/>
                <w:highlight w:val="lightGray"/>
              </w:rPr>
              <w:t xml:space="preserve">nil-remuneration contract plus travel cost and living allowance covered by WHO applies </w:t>
            </w:r>
          </w:p>
        </w:tc>
      </w:tr>
      <w:tr w:rsidR="00B60950" w:rsidRPr="001C6A17" w14:paraId="4A75A261" w14:textId="77777777" w:rsidTr="00B60950">
        <w:tc>
          <w:tcPr>
            <w:tcW w:w="2951"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60E4C959" w14:textId="77777777" w:rsidR="00B60950" w:rsidRPr="001C6A17" w:rsidRDefault="00B60950" w:rsidP="00BE2883">
            <w:pPr>
              <w:numPr>
                <w:ilvl w:val="0"/>
                <w:numId w:val="49"/>
              </w:numPr>
              <w:spacing w:line="240" w:lineRule="auto"/>
              <w:rPr>
                <w:rFonts w:ascii="Cambria" w:eastAsia="Times New Roman" w:hAnsi="Cambria"/>
                <w:b/>
                <w:bCs/>
              </w:rPr>
            </w:pPr>
            <w:r w:rsidRPr="001C6A17">
              <w:rPr>
                <w:rFonts w:ascii="Cambria" w:eastAsia="Times New Roman" w:hAnsi="Cambria"/>
                <w:b/>
                <w:bCs/>
              </w:rPr>
              <w:t>Location</w:t>
            </w:r>
          </w:p>
        </w:tc>
        <w:tc>
          <w:tcPr>
            <w:tcW w:w="6099" w:type="dxa"/>
            <w:tcBorders>
              <w:top w:val="nil"/>
              <w:left w:val="nil"/>
              <w:bottom w:val="single" w:sz="8" w:space="0" w:color="auto"/>
              <w:right w:val="single" w:sz="8" w:space="0" w:color="auto"/>
            </w:tcBorders>
            <w:tcMar>
              <w:top w:w="0" w:type="dxa"/>
              <w:left w:w="108" w:type="dxa"/>
              <w:bottom w:w="0" w:type="dxa"/>
              <w:right w:w="108" w:type="dxa"/>
            </w:tcMar>
            <w:hideMark/>
          </w:tcPr>
          <w:p w14:paraId="440D39F7" w14:textId="77777777" w:rsidR="00B60950" w:rsidRPr="001C6A17" w:rsidRDefault="00B60950" w:rsidP="00BE2883">
            <w:pPr>
              <w:rPr>
                <w:rFonts w:ascii="Cambria" w:eastAsiaTheme="minorHAnsi" w:hAnsi="Cambria"/>
              </w:rPr>
            </w:pPr>
            <w:r w:rsidRPr="001C6A17">
              <w:rPr>
                <w:rFonts w:ascii="Cambria" w:hAnsi="Cambria"/>
                <w:highlight w:val="lightGray"/>
              </w:rPr>
              <w:t>Office location to deploy to</w:t>
            </w:r>
            <w:r>
              <w:rPr>
                <w:rFonts w:ascii="Cambria" w:hAnsi="Cambria"/>
              </w:rPr>
              <w:t xml:space="preserve">, </w:t>
            </w:r>
            <w:r w:rsidRPr="001C6A17">
              <w:rPr>
                <w:rFonts w:ascii="Cambria" w:hAnsi="Cambria"/>
                <w:highlight w:val="lightGray"/>
              </w:rPr>
              <w:t>Country of deployment</w:t>
            </w:r>
          </w:p>
        </w:tc>
      </w:tr>
      <w:tr w:rsidR="00B60950" w:rsidRPr="001C6A17" w14:paraId="0337433D" w14:textId="77777777" w:rsidTr="00B60950">
        <w:tc>
          <w:tcPr>
            <w:tcW w:w="2951"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1DE3416D" w14:textId="77777777" w:rsidR="00B60950" w:rsidRPr="001C6A17" w:rsidRDefault="00B60950" w:rsidP="00BE2883">
            <w:pPr>
              <w:numPr>
                <w:ilvl w:val="0"/>
                <w:numId w:val="49"/>
              </w:numPr>
              <w:spacing w:line="240" w:lineRule="auto"/>
              <w:rPr>
                <w:rFonts w:ascii="Cambria" w:eastAsia="Times New Roman" w:hAnsi="Cambria"/>
                <w:b/>
                <w:bCs/>
              </w:rPr>
            </w:pPr>
            <w:r w:rsidRPr="001C6A17">
              <w:rPr>
                <w:rFonts w:ascii="Cambria" w:eastAsia="Times New Roman" w:hAnsi="Cambria"/>
                <w:b/>
                <w:bCs/>
              </w:rPr>
              <w:t>E-mail contact</w:t>
            </w:r>
          </w:p>
        </w:tc>
        <w:tc>
          <w:tcPr>
            <w:tcW w:w="6099" w:type="dxa"/>
            <w:tcBorders>
              <w:top w:val="nil"/>
              <w:left w:val="nil"/>
              <w:bottom w:val="single" w:sz="8" w:space="0" w:color="auto"/>
              <w:right w:val="single" w:sz="8" w:space="0" w:color="auto"/>
            </w:tcBorders>
            <w:tcMar>
              <w:top w:w="0" w:type="dxa"/>
              <w:left w:w="108" w:type="dxa"/>
              <w:bottom w:w="0" w:type="dxa"/>
              <w:right w:w="108" w:type="dxa"/>
            </w:tcMar>
            <w:hideMark/>
          </w:tcPr>
          <w:p w14:paraId="3251B270" w14:textId="250E372C" w:rsidR="00B60950" w:rsidRPr="001C6A17" w:rsidRDefault="000C09A4" w:rsidP="00BE2883">
            <w:pPr>
              <w:rPr>
                <w:rFonts w:ascii="Cambria" w:eastAsiaTheme="minorHAnsi" w:hAnsi="Cambria"/>
              </w:rPr>
            </w:pPr>
            <w:r w:rsidRPr="000B0AD0">
              <w:rPr>
                <w:rFonts w:ascii="Cambria" w:hAnsi="Cambria"/>
                <w:highlight w:val="lightGray"/>
              </w:rPr>
              <w:t>(candidate)</w:t>
            </w:r>
            <w:r w:rsidR="00B60950" w:rsidRPr="001C6A17">
              <w:rPr>
                <w:rFonts w:ascii="Cambria" w:hAnsi="Cambria"/>
              </w:rPr>
              <w:t xml:space="preserve">                                           </w:t>
            </w:r>
          </w:p>
        </w:tc>
      </w:tr>
    </w:tbl>
    <w:p w14:paraId="43DB63CE" w14:textId="77777777" w:rsidR="00B60950" w:rsidRDefault="00B60950" w:rsidP="004E6DAE">
      <w:pPr>
        <w:jc w:val="both"/>
        <w:rPr>
          <w:rFonts w:ascii="Cambria" w:hAnsi="Cambria"/>
          <w:lang w:val="en-GB"/>
        </w:rPr>
      </w:pPr>
    </w:p>
    <w:p w14:paraId="09D34871" w14:textId="77777777" w:rsidR="004E6DAE" w:rsidRPr="00610DFD" w:rsidRDefault="004E6DAE" w:rsidP="004E6DAE">
      <w:pPr>
        <w:jc w:val="both"/>
        <w:rPr>
          <w:rFonts w:ascii="Cambria" w:hAnsi="Cambria"/>
          <w:lang w:val="en-GB"/>
        </w:rPr>
      </w:pPr>
    </w:p>
    <w:p w14:paraId="098ED1A6" w14:textId="1FC72A0D" w:rsidR="004E6DAE" w:rsidRPr="00610DFD" w:rsidRDefault="004E6DAE" w:rsidP="004E6DAE">
      <w:pPr>
        <w:jc w:val="both"/>
        <w:rPr>
          <w:rFonts w:ascii="Cambria" w:hAnsi="Cambria"/>
          <w:lang w:val="en-GB"/>
        </w:rPr>
      </w:pPr>
      <w:r>
        <w:rPr>
          <w:rFonts w:ascii="Cambria" w:hAnsi="Cambria"/>
          <w:lang w:val="en-GB"/>
        </w:rPr>
        <w:t xml:space="preserve">We </w:t>
      </w:r>
      <w:r w:rsidR="00E344A9">
        <w:rPr>
          <w:rFonts w:ascii="Cambria" w:hAnsi="Cambria"/>
          <w:lang w:val="en-GB"/>
        </w:rPr>
        <w:t>will then forward approved profiles to HR and they will communicate with the country level to gain final approval</w:t>
      </w:r>
      <w:r>
        <w:rPr>
          <w:rFonts w:ascii="Cambria" w:hAnsi="Cambria"/>
          <w:lang w:val="en-GB"/>
        </w:rPr>
        <w:t>.</w:t>
      </w:r>
    </w:p>
    <w:p w14:paraId="470D826E" w14:textId="77777777" w:rsidR="004E6DAE" w:rsidRPr="00DD644E" w:rsidRDefault="004E6DAE" w:rsidP="004E6DAE">
      <w:pPr>
        <w:jc w:val="both"/>
        <w:rPr>
          <w:rFonts w:ascii="Cambria" w:hAnsi="Cambria"/>
          <w:lang w:val="en-GB"/>
        </w:rPr>
      </w:pPr>
    </w:p>
    <w:p w14:paraId="6C51877B" w14:textId="77777777" w:rsidR="004E6DAE" w:rsidRPr="00DD644E" w:rsidRDefault="004E6DAE" w:rsidP="004E6DAE">
      <w:pPr>
        <w:jc w:val="both"/>
        <w:rPr>
          <w:rFonts w:ascii="Cambria" w:hAnsi="Cambria"/>
          <w:lang w:val="en-GB"/>
        </w:rPr>
      </w:pPr>
      <w:r w:rsidRPr="00DD644E">
        <w:rPr>
          <w:rFonts w:ascii="Cambria" w:hAnsi="Cambria"/>
          <w:lang w:val="en-GB"/>
        </w:rPr>
        <w:t>Many thanks,</w:t>
      </w:r>
    </w:p>
    <w:p w14:paraId="0EC76B81" w14:textId="77777777" w:rsidR="004E6DAE" w:rsidRPr="00DD644E" w:rsidRDefault="004E6DAE" w:rsidP="004E6DAE">
      <w:pPr>
        <w:rPr>
          <w:rFonts w:ascii="Cambria" w:hAnsi="Cambria"/>
          <w:lang w:val="en-GB"/>
        </w:rPr>
      </w:pPr>
    </w:p>
    <w:p w14:paraId="1373E40C" w14:textId="77777777" w:rsidR="004E6DAE" w:rsidRPr="001C6A17" w:rsidRDefault="004E6DAE" w:rsidP="004E6DAE">
      <w:pPr>
        <w:rPr>
          <w:rFonts w:ascii="Cambria" w:hAnsi="Cambria"/>
          <w:color w:val="1F497D"/>
          <w:highlight w:val="lightGray"/>
          <w:lang w:val="en-GB"/>
        </w:rPr>
      </w:pPr>
      <w:r w:rsidRPr="001C6A17">
        <w:rPr>
          <w:rFonts w:ascii="Cambria" w:hAnsi="Cambria"/>
          <w:highlight w:val="lightGray"/>
          <w:lang w:val="en-GB"/>
        </w:rPr>
        <w:t>{first name}</w:t>
      </w:r>
    </w:p>
    <w:p w14:paraId="60004BF7" w14:textId="77777777" w:rsidR="004E6DAE" w:rsidRPr="001C6A17" w:rsidRDefault="004E6DAE" w:rsidP="004E6DAE">
      <w:pPr>
        <w:rPr>
          <w:rFonts w:ascii="Cambria" w:hAnsi="Cambria"/>
          <w:highlight w:val="lightGray"/>
        </w:rPr>
      </w:pPr>
    </w:p>
    <w:p w14:paraId="066F37FF" w14:textId="77777777" w:rsidR="004E6DAE" w:rsidRPr="00DD644E" w:rsidRDefault="004E6DAE" w:rsidP="004E6DAE">
      <w:pPr>
        <w:rPr>
          <w:rFonts w:ascii="Cambria" w:hAnsi="Cambria" w:cs="Arial"/>
          <w:sz w:val="16"/>
          <w:szCs w:val="16"/>
        </w:rPr>
      </w:pPr>
      <w:r w:rsidRPr="001C6A17">
        <w:rPr>
          <w:rFonts w:ascii="Cambria" w:hAnsi="Cambria" w:cs="Arial"/>
          <w:sz w:val="16"/>
          <w:szCs w:val="16"/>
          <w:highlight w:val="lightGray"/>
        </w:rPr>
        <w:t>{First name Last name}</w:t>
      </w:r>
      <w:r w:rsidRPr="00DD644E">
        <w:rPr>
          <w:rFonts w:ascii="Cambria" w:hAnsi="Cambria" w:cs="Arial"/>
          <w:sz w:val="16"/>
          <w:szCs w:val="16"/>
        </w:rPr>
        <w:t xml:space="preserve"> on behalf of GOARN Operational Support Team</w:t>
      </w:r>
    </w:p>
    <w:p w14:paraId="73C3EF60" w14:textId="77777777" w:rsidR="004E6DAE" w:rsidRDefault="004E6DAE" w:rsidP="004E6DAE">
      <w:pPr>
        <w:rPr>
          <w:rFonts w:ascii="Cambria" w:hAnsi="Cambria" w:cs="Arial"/>
          <w:sz w:val="16"/>
          <w:szCs w:val="16"/>
        </w:rPr>
      </w:pPr>
    </w:p>
    <w:p w14:paraId="3517E648" w14:textId="3EC3297D" w:rsidR="004E6DAE" w:rsidRPr="004C0F3C" w:rsidRDefault="004E6DAE" w:rsidP="000B0AD0">
      <w:pPr>
        <w:rPr>
          <w:lang w:val="en-GB"/>
        </w:rPr>
      </w:pPr>
      <w:r w:rsidRPr="00DD644E">
        <w:rPr>
          <w:rFonts w:ascii="Cambria" w:hAnsi="Cambria" w:cs="Arial"/>
          <w:sz w:val="16"/>
          <w:szCs w:val="16"/>
        </w:rPr>
        <w:t xml:space="preserve">Email: </w:t>
      </w:r>
      <w:hyperlink r:id="rId38" w:history="1">
        <w:r w:rsidRPr="00DD644E">
          <w:rPr>
            <w:rStyle w:val="Hyperlink"/>
            <w:rFonts w:ascii="Cambria" w:hAnsi="Cambria" w:cs="Arial"/>
            <w:sz w:val="16"/>
            <w:szCs w:val="16"/>
          </w:rPr>
          <w:t>goarn@who.int</w:t>
        </w:r>
      </w:hyperlink>
    </w:p>
    <w:p w14:paraId="77C106E8" w14:textId="52B87589" w:rsidR="00493074" w:rsidRDefault="00493074" w:rsidP="00493074">
      <w:pPr>
        <w:pStyle w:val="Heading3"/>
        <w:rPr>
          <w:lang w:val="en-GB"/>
        </w:rPr>
      </w:pPr>
      <w:bookmarkStart w:id="86" w:name="_Provide_reviewed_offer(s)"/>
      <w:bookmarkEnd w:id="86"/>
      <w:r w:rsidRPr="001C6A17">
        <w:rPr>
          <w:lang w:val="en-GB"/>
        </w:rPr>
        <w:t>Provide</w:t>
      </w:r>
      <w:r w:rsidRPr="00493074">
        <w:rPr>
          <w:lang w:val="en-GB"/>
        </w:rPr>
        <w:t xml:space="preserve"> reviewed offer</w:t>
      </w:r>
      <w:r w:rsidRPr="001C6A17">
        <w:rPr>
          <w:lang w:val="en-GB"/>
        </w:rPr>
        <w:t>(</w:t>
      </w:r>
      <w:r w:rsidRPr="00493074">
        <w:rPr>
          <w:lang w:val="en-GB"/>
        </w:rPr>
        <w:t>s</w:t>
      </w:r>
      <w:r w:rsidRPr="001C6A17">
        <w:rPr>
          <w:lang w:val="en-GB"/>
        </w:rPr>
        <w:t>)</w:t>
      </w:r>
      <w:r w:rsidRPr="00493074">
        <w:rPr>
          <w:lang w:val="en-GB"/>
        </w:rPr>
        <w:t xml:space="preserve"> to HSW</w:t>
      </w:r>
    </w:p>
    <w:p w14:paraId="4332F747" w14:textId="77777777" w:rsidR="00493074" w:rsidRPr="001C6A17" w:rsidRDefault="00493074" w:rsidP="00493074">
      <w:pPr>
        <w:rPr>
          <w:lang w:val="en-GB"/>
        </w:rPr>
      </w:pPr>
    </w:p>
    <w:p w14:paraId="15454885" w14:textId="77777777" w:rsidR="00493074" w:rsidRPr="00DD644E" w:rsidRDefault="00493074" w:rsidP="00493074">
      <w:pPr>
        <w:rPr>
          <w:rFonts w:ascii="Cambria" w:hAnsi="Cambria"/>
          <w:b/>
          <w:bCs/>
          <w:lang w:val="en-GB"/>
        </w:rPr>
      </w:pPr>
      <w:r w:rsidRPr="00DD644E">
        <w:rPr>
          <w:rFonts w:ascii="Cambria" w:hAnsi="Cambria"/>
          <w:b/>
          <w:bCs/>
          <w:lang w:val="en-GB"/>
        </w:rPr>
        <w:t xml:space="preserve">From: </w:t>
      </w:r>
      <w:r w:rsidRPr="00DD644E">
        <w:rPr>
          <w:rFonts w:ascii="Cambria" w:hAnsi="Cambria"/>
          <w:lang w:val="en-GB"/>
        </w:rPr>
        <w:t>goarn@who.int</w:t>
      </w:r>
    </w:p>
    <w:p w14:paraId="1DFBD51C" w14:textId="77777777" w:rsidR="00493074" w:rsidRPr="00DD644E" w:rsidRDefault="00493074" w:rsidP="00493074">
      <w:pPr>
        <w:rPr>
          <w:rFonts w:ascii="Cambria" w:hAnsi="Cambria"/>
          <w:lang w:val="en-GB"/>
        </w:rPr>
      </w:pPr>
      <w:r w:rsidRPr="00DD644E">
        <w:rPr>
          <w:rFonts w:ascii="Cambria" w:hAnsi="Cambria"/>
          <w:b/>
          <w:bCs/>
          <w:lang w:val="en-GB"/>
        </w:rPr>
        <w:lastRenderedPageBreak/>
        <w:t>To</w:t>
      </w:r>
      <w:r w:rsidRPr="00DD644E">
        <w:rPr>
          <w:rFonts w:ascii="Cambria" w:hAnsi="Cambria"/>
          <w:lang w:val="en-GB"/>
        </w:rPr>
        <w:t xml:space="preserve">: </w:t>
      </w:r>
      <w:r>
        <w:rPr>
          <w:rFonts w:ascii="Cambria" w:hAnsi="Cambria"/>
          <w:lang w:val="en-GB"/>
        </w:rPr>
        <w:t xml:space="preserve">Current HSW focal point (for operation or for WHE) </w:t>
      </w:r>
    </w:p>
    <w:p w14:paraId="612B4EE3" w14:textId="77777777" w:rsidR="00493074" w:rsidRPr="00DD644E" w:rsidRDefault="00493074" w:rsidP="00493074">
      <w:pPr>
        <w:rPr>
          <w:rFonts w:ascii="Cambria" w:hAnsi="Cambria"/>
          <w:lang w:val="en-GB"/>
        </w:rPr>
      </w:pPr>
      <w:r w:rsidRPr="00DD644E">
        <w:rPr>
          <w:rFonts w:ascii="Cambria" w:hAnsi="Cambria"/>
          <w:b/>
          <w:bCs/>
          <w:lang w:val="en-GB"/>
        </w:rPr>
        <w:t>Cc</w:t>
      </w:r>
      <w:r w:rsidRPr="00DD644E">
        <w:rPr>
          <w:rFonts w:ascii="Cambria" w:hAnsi="Cambria"/>
          <w:lang w:val="en-GB"/>
        </w:rPr>
        <w:t xml:space="preserve">: </w:t>
      </w:r>
      <w:r>
        <w:rPr>
          <w:rFonts w:ascii="Cambria" w:hAnsi="Cambria"/>
          <w:lang w:val="en-GB"/>
        </w:rPr>
        <w:t xml:space="preserve">relevant </w:t>
      </w:r>
      <w:r w:rsidRPr="00DD644E">
        <w:rPr>
          <w:rFonts w:ascii="Cambria" w:hAnsi="Cambria"/>
          <w:lang w:val="en-GB"/>
        </w:rPr>
        <w:t xml:space="preserve">GOARN OST members, </w:t>
      </w:r>
      <w:hyperlink r:id="rId39" w:history="1">
        <w:r w:rsidRPr="00DD644E">
          <w:rPr>
            <w:rStyle w:val="Hyperlink"/>
            <w:rFonts w:ascii="Cambria" w:hAnsi="Cambria"/>
            <w:lang w:val="en-GB"/>
          </w:rPr>
          <w:t>goarn@who.int</w:t>
        </w:r>
      </w:hyperlink>
      <w:r w:rsidRPr="00DD644E">
        <w:rPr>
          <w:rFonts w:ascii="Cambria" w:hAnsi="Cambria"/>
          <w:lang w:val="en-GB"/>
        </w:rPr>
        <w:t xml:space="preserve">, </w:t>
      </w:r>
      <w:r>
        <w:rPr>
          <w:rFonts w:ascii="Cambria" w:hAnsi="Cambria"/>
          <w:lang w:val="en-GB"/>
        </w:rPr>
        <w:t>alternate HSW contact (if applicable), technical lead (if they requested deployment)</w:t>
      </w:r>
    </w:p>
    <w:p w14:paraId="557E51C0" w14:textId="77777777" w:rsidR="00493074" w:rsidRPr="00DD644E" w:rsidRDefault="00493074" w:rsidP="00493074">
      <w:pPr>
        <w:rPr>
          <w:rFonts w:ascii="Cambria" w:hAnsi="Cambria"/>
          <w:lang w:val="en-GB"/>
        </w:rPr>
      </w:pPr>
      <w:r w:rsidRPr="00DD644E">
        <w:rPr>
          <w:rFonts w:ascii="Cambria" w:hAnsi="Cambria"/>
          <w:b/>
          <w:bCs/>
          <w:lang w:val="en-GB"/>
        </w:rPr>
        <w:t>Subject</w:t>
      </w:r>
      <w:r w:rsidRPr="00DD644E">
        <w:rPr>
          <w:rFonts w:ascii="Cambria" w:hAnsi="Cambria"/>
          <w:lang w:val="en-GB"/>
        </w:rPr>
        <w:t xml:space="preserve">: </w:t>
      </w:r>
      <w:r>
        <w:rPr>
          <w:rFonts w:ascii="Cambria" w:hAnsi="Cambria"/>
          <w:lang w:val="en-GB"/>
        </w:rPr>
        <w:t xml:space="preserve">Submitting GOARN candidates for further review: </w:t>
      </w:r>
      <w:r w:rsidRPr="001C6A17">
        <w:rPr>
          <w:rFonts w:ascii="Cambria" w:hAnsi="Cambria"/>
          <w:highlight w:val="lightGray"/>
          <w:lang w:val="en-GB"/>
        </w:rPr>
        <w:t>{Operation name}</w:t>
      </w:r>
      <w:r>
        <w:rPr>
          <w:rFonts w:ascii="Cambria" w:hAnsi="Cambria"/>
          <w:lang w:val="en-GB"/>
        </w:rPr>
        <w:t>: Location</w:t>
      </w:r>
      <w:r w:rsidRPr="001C6A17">
        <w:rPr>
          <w:rFonts w:ascii="Cambria" w:hAnsi="Cambria"/>
          <w:highlight w:val="lightGray"/>
          <w:lang w:val="en-GB"/>
        </w:rPr>
        <w:t>{Location}</w:t>
      </w:r>
      <w:r>
        <w:rPr>
          <w:rFonts w:ascii="Cambria" w:hAnsi="Cambria"/>
          <w:lang w:val="en-GB"/>
        </w:rPr>
        <w:t>-</w:t>
      </w:r>
      <w:r w:rsidRPr="001C6A17">
        <w:rPr>
          <w:rFonts w:ascii="Cambria" w:hAnsi="Cambria"/>
          <w:highlight w:val="lightGray"/>
          <w:lang w:val="en-GB"/>
        </w:rPr>
        <w:t>{</w:t>
      </w:r>
      <w:r>
        <w:rPr>
          <w:rFonts w:ascii="Cambria" w:hAnsi="Cambria"/>
          <w:highlight w:val="lightGray"/>
          <w:lang w:val="en-GB"/>
        </w:rPr>
        <w:t>Function/Role</w:t>
      </w:r>
      <w:r w:rsidRPr="001C6A17">
        <w:rPr>
          <w:rFonts w:ascii="Cambria" w:hAnsi="Cambria"/>
          <w:highlight w:val="lightGray"/>
          <w:lang w:val="en-GB"/>
        </w:rPr>
        <w:t>}</w:t>
      </w:r>
    </w:p>
    <w:p w14:paraId="6A13132E" w14:textId="77777777" w:rsidR="00493074" w:rsidRDefault="00493074" w:rsidP="00493074">
      <w:pPr>
        <w:rPr>
          <w:rFonts w:ascii="Cambria" w:hAnsi="Cambria"/>
          <w:b/>
          <w:bCs/>
          <w:lang w:val="en-GB"/>
        </w:rPr>
      </w:pPr>
      <w:r>
        <w:rPr>
          <w:rFonts w:ascii="Cambria" w:hAnsi="Cambria"/>
          <w:b/>
          <w:bCs/>
          <w:lang w:val="en-GB"/>
        </w:rPr>
        <w:t xml:space="preserve">Attachments: </w:t>
      </w:r>
      <w:r w:rsidRPr="001C6A17">
        <w:rPr>
          <w:rFonts w:ascii="Cambria" w:hAnsi="Cambria"/>
          <w:bCs/>
          <w:highlight w:val="lightGray"/>
          <w:lang w:val="en-GB"/>
        </w:rPr>
        <w:t>CV</w:t>
      </w:r>
      <w:r>
        <w:rPr>
          <w:rFonts w:ascii="Cambria" w:hAnsi="Cambria"/>
          <w:bCs/>
          <w:highlight w:val="lightGray"/>
          <w:lang w:val="en-GB"/>
        </w:rPr>
        <w:t>(s)</w:t>
      </w:r>
      <w:r w:rsidRPr="001C6A17">
        <w:rPr>
          <w:rFonts w:ascii="Cambria" w:hAnsi="Cambria"/>
          <w:bCs/>
          <w:highlight w:val="lightGray"/>
          <w:lang w:val="en-GB"/>
        </w:rPr>
        <w:t xml:space="preserve"> of expert, relevant </w:t>
      </w:r>
      <w:r>
        <w:rPr>
          <w:rFonts w:ascii="Cambria" w:hAnsi="Cambria"/>
          <w:bCs/>
          <w:highlight w:val="lightGray"/>
          <w:lang w:val="en-GB"/>
        </w:rPr>
        <w:t xml:space="preserve">technical </w:t>
      </w:r>
      <w:r w:rsidRPr="001C6A17">
        <w:rPr>
          <w:rFonts w:ascii="Cambria" w:hAnsi="Cambria"/>
          <w:bCs/>
          <w:highlight w:val="lightGray"/>
          <w:lang w:val="en-GB"/>
        </w:rPr>
        <w:t xml:space="preserve">approval email (if available), excel </w:t>
      </w:r>
      <w:r>
        <w:rPr>
          <w:rFonts w:ascii="Cambria" w:hAnsi="Cambria"/>
          <w:bCs/>
          <w:highlight w:val="lightGray"/>
          <w:lang w:val="en-GB"/>
        </w:rPr>
        <w:t xml:space="preserve">file of </w:t>
      </w:r>
      <w:r w:rsidRPr="001C6A17">
        <w:rPr>
          <w:rFonts w:ascii="Cambria" w:hAnsi="Cambria"/>
          <w:bCs/>
          <w:color w:val="FFC000"/>
          <w:highlight w:val="lightGray"/>
          <w:lang w:val="en-GB"/>
        </w:rPr>
        <w:t>deployments list</w:t>
      </w:r>
      <w:r>
        <w:rPr>
          <w:rFonts w:ascii="Cambria" w:hAnsi="Cambria"/>
          <w:bCs/>
          <w:highlight w:val="lightGray"/>
          <w:lang w:val="en-GB"/>
        </w:rPr>
        <w:t xml:space="preserve"> from KP offers page (with only relevant proposed individuals visible)</w:t>
      </w:r>
      <w:r w:rsidRPr="001C6A17">
        <w:rPr>
          <w:rFonts w:ascii="Cambria" w:hAnsi="Cambria"/>
          <w:bCs/>
          <w:highlight w:val="lightGray"/>
          <w:lang w:val="en-GB"/>
        </w:rPr>
        <w:t xml:space="preserve"> </w:t>
      </w:r>
    </w:p>
    <w:p w14:paraId="78D3C325" w14:textId="77777777" w:rsidR="00493074" w:rsidRPr="00DD644E" w:rsidRDefault="00493074" w:rsidP="00493074">
      <w:pPr>
        <w:rPr>
          <w:rFonts w:ascii="Cambria" w:hAnsi="Cambria"/>
          <w:b/>
          <w:bCs/>
          <w:lang w:val="en-GB"/>
        </w:rPr>
      </w:pPr>
      <w:r w:rsidRPr="00DD644E">
        <w:rPr>
          <w:rFonts w:ascii="Cambria" w:hAnsi="Cambria"/>
          <w:b/>
          <w:bCs/>
          <w:lang w:val="en-GB"/>
        </w:rPr>
        <w:t>Body of the message:</w:t>
      </w:r>
    </w:p>
    <w:p w14:paraId="6EF250CF" w14:textId="77777777" w:rsidR="00493074" w:rsidRPr="00DD644E" w:rsidRDefault="00493074" w:rsidP="00493074">
      <w:pPr>
        <w:rPr>
          <w:rFonts w:ascii="Cambria" w:hAnsi="Cambria"/>
          <w:lang w:val="en-GB"/>
        </w:rPr>
      </w:pPr>
    </w:p>
    <w:p w14:paraId="61130477" w14:textId="77777777" w:rsidR="00493074" w:rsidRPr="00DD644E" w:rsidRDefault="00493074" w:rsidP="00493074">
      <w:pPr>
        <w:rPr>
          <w:rFonts w:ascii="Cambria" w:hAnsi="Cambria"/>
          <w:lang w:val="en-GB"/>
        </w:rPr>
      </w:pPr>
      <w:r w:rsidRPr="00DD644E">
        <w:rPr>
          <w:rFonts w:ascii="Cambria" w:hAnsi="Cambria"/>
          <w:lang w:val="en-GB"/>
        </w:rPr>
        <w:t xml:space="preserve">Dear </w:t>
      </w:r>
      <w:r w:rsidRPr="001C6A17">
        <w:rPr>
          <w:rFonts w:ascii="Cambria" w:hAnsi="Cambria"/>
          <w:highlight w:val="lightGray"/>
          <w:lang w:val="en-GB"/>
        </w:rPr>
        <w:t>{</w:t>
      </w:r>
      <w:r>
        <w:rPr>
          <w:rFonts w:ascii="Cambria" w:hAnsi="Cambria"/>
          <w:highlight w:val="lightGray"/>
          <w:lang w:val="en-GB"/>
        </w:rPr>
        <w:t xml:space="preserve">HSW </w:t>
      </w:r>
      <w:r w:rsidRPr="001C6A17">
        <w:rPr>
          <w:rFonts w:ascii="Cambria" w:hAnsi="Cambria"/>
          <w:highlight w:val="lightGray"/>
          <w:lang w:val="en-GB"/>
        </w:rPr>
        <w:t>name}</w:t>
      </w:r>
      <w:r w:rsidRPr="00DD644E">
        <w:rPr>
          <w:rFonts w:ascii="Cambria" w:hAnsi="Cambria"/>
          <w:lang w:val="en-GB"/>
        </w:rPr>
        <w:t>,</w:t>
      </w:r>
    </w:p>
    <w:p w14:paraId="319F3F65" w14:textId="77777777" w:rsidR="00493074" w:rsidRPr="00DD644E" w:rsidRDefault="00493074" w:rsidP="00493074">
      <w:pPr>
        <w:rPr>
          <w:rFonts w:ascii="Cambria" w:hAnsi="Cambria"/>
          <w:lang w:val="en-GB"/>
        </w:rPr>
      </w:pPr>
    </w:p>
    <w:p w14:paraId="454FCA53" w14:textId="26CBCFDB" w:rsidR="00493074" w:rsidRDefault="00493074" w:rsidP="00493074">
      <w:pPr>
        <w:jc w:val="both"/>
        <w:rPr>
          <w:rFonts w:ascii="Cambria" w:hAnsi="Cambria"/>
          <w:lang w:val="en-GB"/>
        </w:rPr>
      </w:pPr>
      <w:r>
        <w:rPr>
          <w:rFonts w:ascii="Cambria" w:hAnsi="Cambria"/>
          <w:lang w:val="en-GB"/>
        </w:rPr>
        <w:t>GOARN</w:t>
      </w:r>
      <w:r w:rsidRPr="001C6128">
        <w:rPr>
          <w:rFonts w:ascii="Cambria" w:hAnsi="Cambria"/>
          <w:lang w:val="en-GB"/>
        </w:rPr>
        <w:t xml:space="preserve"> received offer</w:t>
      </w:r>
      <w:r>
        <w:rPr>
          <w:rFonts w:ascii="Cambria" w:hAnsi="Cambria"/>
          <w:lang w:val="en-GB"/>
        </w:rPr>
        <w:t xml:space="preserve">s of assistance from experts for </w:t>
      </w:r>
      <w:r w:rsidRPr="001C6A17">
        <w:rPr>
          <w:rFonts w:ascii="Cambria" w:hAnsi="Cambria"/>
          <w:highlight w:val="lightGray"/>
          <w:lang w:val="en-GB"/>
        </w:rPr>
        <w:t>{functional area/position}</w:t>
      </w:r>
      <w:r>
        <w:rPr>
          <w:rFonts w:ascii="Cambria" w:hAnsi="Cambria"/>
          <w:lang w:val="en-GB"/>
        </w:rPr>
        <w:t xml:space="preserve"> in </w:t>
      </w:r>
      <w:r w:rsidRPr="001C6A17">
        <w:rPr>
          <w:rFonts w:ascii="Cambria" w:hAnsi="Cambria"/>
          <w:highlight w:val="lightGray"/>
          <w:lang w:val="en-GB"/>
        </w:rPr>
        <w:t>{location}</w:t>
      </w:r>
      <w:r w:rsidRPr="001C6128">
        <w:rPr>
          <w:rFonts w:ascii="Cambria" w:hAnsi="Cambria"/>
          <w:lang w:val="en-GB"/>
        </w:rPr>
        <w:t xml:space="preserve">. </w:t>
      </w:r>
      <w:r>
        <w:rPr>
          <w:rFonts w:ascii="Cambria" w:hAnsi="Cambria"/>
          <w:lang w:val="en-GB"/>
        </w:rPr>
        <w:t xml:space="preserve">This deployment need was requested by </w:t>
      </w:r>
      <w:r w:rsidRPr="001C6A17">
        <w:rPr>
          <w:rFonts w:ascii="Cambria" w:hAnsi="Cambria"/>
          <w:highlight w:val="lightGray"/>
          <w:lang w:val="en-GB"/>
        </w:rPr>
        <w:t>{indicate who the need was proposed by if known}</w:t>
      </w:r>
      <w:r>
        <w:rPr>
          <w:rFonts w:ascii="Cambria" w:hAnsi="Cambria"/>
          <w:lang w:val="en-GB"/>
        </w:rPr>
        <w:t xml:space="preserve">. Please see the attached Excel summary and the relevant CVs. We have received </w:t>
      </w:r>
      <w:r w:rsidRPr="000C1968">
        <w:rPr>
          <w:rFonts w:ascii="Cambria" w:hAnsi="Cambria"/>
          <w:lang w:val="en-GB"/>
        </w:rPr>
        <w:t>technical review and approval of th</w:t>
      </w:r>
      <w:r>
        <w:rPr>
          <w:rFonts w:ascii="Cambria" w:hAnsi="Cambria"/>
          <w:lang w:val="en-GB"/>
        </w:rPr>
        <w:t>e</w:t>
      </w:r>
      <w:r w:rsidRPr="000C1968">
        <w:rPr>
          <w:rFonts w:ascii="Cambria" w:hAnsi="Cambria"/>
          <w:lang w:val="en-GB"/>
        </w:rPr>
        <w:t>s</w:t>
      </w:r>
      <w:r>
        <w:rPr>
          <w:rFonts w:ascii="Cambria" w:hAnsi="Cambria"/>
          <w:lang w:val="en-GB"/>
        </w:rPr>
        <w:t>e</w:t>
      </w:r>
      <w:r w:rsidRPr="000C1968">
        <w:rPr>
          <w:rFonts w:ascii="Cambria" w:hAnsi="Cambria"/>
          <w:lang w:val="en-GB"/>
        </w:rPr>
        <w:t xml:space="preserve"> </w:t>
      </w:r>
      <w:r>
        <w:rPr>
          <w:rFonts w:ascii="Cambria" w:hAnsi="Cambria"/>
          <w:lang w:val="en-GB"/>
        </w:rPr>
        <w:t>candidates</w:t>
      </w:r>
      <w:r w:rsidRPr="000C1968">
        <w:rPr>
          <w:rFonts w:ascii="Cambria" w:hAnsi="Cambria"/>
          <w:lang w:val="en-GB"/>
        </w:rPr>
        <w:t xml:space="preserve"> from HQ level. </w:t>
      </w:r>
    </w:p>
    <w:p w14:paraId="2111BAAE" w14:textId="77777777" w:rsidR="00493074" w:rsidRDefault="00493074" w:rsidP="00493074">
      <w:pPr>
        <w:jc w:val="both"/>
        <w:rPr>
          <w:rFonts w:ascii="Cambria" w:hAnsi="Cambria"/>
          <w:lang w:val="en-GB"/>
        </w:rPr>
      </w:pPr>
    </w:p>
    <w:p w14:paraId="40336799" w14:textId="77777777" w:rsidR="00493074" w:rsidRDefault="00493074" w:rsidP="00493074">
      <w:pPr>
        <w:jc w:val="both"/>
        <w:rPr>
          <w:rFonts w:ascii="Cambria" w:hAnsi="Cambria"/>
          <w:lang w:val="en-GB"/>
        </w:rPr>
      </w:pPr>
      <w:r w:rsidRPr="000C1968">
        <w:rPr>
          <w:rFonts w:ascii="Cambria" w:hAnsi="Cambria"/>
          <w:lang w:val="en-GB"/>
        </w:rPr>
        <w:t xml:space="preserve">We would be grateful if </w:t>
      </w:r>
      <w:r>
        <w:rPr>
          <w:rFonts w:ascii="Cambria" w:hAnsi="Cambria"/>
          <w:lang w:val="en-GB"/>
        </w:rPr>
        <w:t>HSW</w:t>
      </w:r>
      <w:r w:rsidRPr="000C1968">
        <w:rPr>
          <w:rFonts w:ascii="Cambria" w:hAnsi="Cambria"/>
          <w:lang w:val="en-GB"/>
        </w:rPr>
        <w:t xml:space="preserve"> </w:t>
      </w:r>
      <w:r w:rsidRPr="00610DFD">
        <w:rPr>
          <w:rFonts w:ascii="Cambria" w:hAnsi="Cambria"/>
          <w:lang w:val="en-GB"/>
        </w:rPr>
        <w:t xml:space="preserve">colleagues could </w:t>
      </w:r>
      <w:r>
        <w:rPr>
          <w:rFonts w:ascii="Cambria" w:hAnsi="Cambria"/>
          <w:lang w:val="en-GB"/>
        </w:rPr>
        <w:t xml:space="preserve">communicate with those in country </w:t>
      </w:r>
      <w:r w:rsidRPr="001C6A17">
        <w:rPr>
          <w:rFonts w:ascii="Cambria" w:hAnsi="Cambria"/>
          <w:highlight w:val="lightGray"/>
          <w:lang w:val="en-GB"/>
        </w:rPr>
        <w:t>{to</w:t>
      </w:r>
      <w:r w:rsidRPr="00693FF9">
        <w:rPr>
          <w:rFonts w:ascii="Cambria" w:hAnsi="Cambria"/>
          <w:highlight w:val="lightGray"/>
          <w:lang w:val="en-GB"/>
        </w:rPr>
        <w:t xml:space="preserve"> </w:t>
      </w:r>
      <w:r w:rsidRPr="001C6A17">
        <w:rPr>
          <w:rFonts w:ascii="Cambria" w:hAnsi="Cambria"/>
          <w:highlight w:val="lightGray"/>
          <w:lang w:val="en-GB"/>
        </w:rPr>
        <w:t xml:space="preserve">confirm </w:t>
      </w:r>
      <w:r>
        <w:rPr>
          <w:rFonts w:ascii="Cambria" w:hAnsi="Cambria"/>
          <w:highlight w:val="lightGray"/>
          <w:lang w:val="en-GB"/>
        </w:rPr>
        <w:t>their approval of deploying this candidate</w:t>
      </w:r>
      <w:r w:rsidRPr="001C6A17">
        <w:rPr>
          <w:rFonts w:ascii="Cambria" w:hAnsi="Cambria"/>
          <w:highlight w:val="lightGray"/>
          <w:lang w:val="en-GB"/>
        </w:rPr>
        <w:t>}</w:t>
      </w:r>
      <w:r>
        <w:rPr>
          <w:rFonts w:ascii="Cambria" w:hAnsi="Cambria"/>
          <w:lang w:val="en-GB"/>
        </w:rPr>
        <w:t xml:space="preserve">/ </w:t>
      </w:r>
      <w:r w:rsidRPr="001C6A17">
        <w:rPr>
          <w:rFonts w:ascii="Cambria" w:hAnsi="Cambria"/>
          <w:highlight w:val="lightGray"/>
          <w:lang w:val="en-GB"/>
        </w:rPr>
        <w:t>{</w:t>
      </w:r>
      <w:r>
        <w:rPr>
          <w:rFonts w:ascii="Cambria" w:hAnsi="Cambria"/>
          <w:highlight w:val="lightGray"/>
          <w:lang w:val="en-GB"/>
        </w:rPr>
        <w:t xml:space="preserve">requesting </w:t>
      </w:r>
      <w:r w:rsidRPr="001C6A17">
        <w:rPr>
          <w:rFonts w:ascii="Cambria" w:hAnsi="Cambria"/>
          <w:highlight w:val="lightGray"/>
          <w:lang w:val="en-GB"/>
        </w:rPr>
        <w:t xml:space="preserve">their </w:t>
      </w:r>
      <w:r>
        <w:rPr>
          <w:rFonts w:ascii="Cambria" w:hAnsi="Cambria"/>
          <w:highlight w:val="lightGray"/>
          <w:lang w:val="en-GB"/>
        </w:rPr>
        <w:t>review</w:t>
      </w:r>
      <w:r w:rsidRPr="001C6A17">
        <w:rPr>
          <w:rFonts w:ascii="Cambria" w:hAnsi="Cambria"/>
          <w:highlight w:val="lightGray"/>
          <w:lang w:val="en-GB"/>
        </w:rPr>
        <w:t xml:space="preserve"> of </w:t>
      </w:r>
      <w:r>
        <w:rPr>
          <w:rFonts w:ascii="Cambria" w:hAnsi="Cambria"/>
          <w:highlight w:val="lightGray"/>
          <w:lang w:val="en-GB"/>
        </w:rPr>
        <w:t xml:space="preserve">candidates to confirm if each are approved for this or future deployments (including order of preference as applicable) or not approved (including reasoning) for </w:t>
      </w:r>
      <w:r w:rsidRPr="001C6A17">
        <w:rPr>
          <w:rFonts w:ascii="Cambria" w:hAnsi="Cambria"/>
          <w:highlight w:val="lightGray"/>
          <w:lang w:val="en-GB"/>
        </w:rPr>
        <w:t>the proposed candidates}.</w:t>
      </w:r>
    </w:p>
    <w:p w14:paraId="0F1A2FE0" w14:textId="77777777" w:rsidR="00493074" w:rsidRPr="00610DFD" w:rsidRDefault="00493074" w:rsidP="00493074">
      <w:pPr>
        <w:jc w:val="both"/>
        <w:rPr>
          <w:rFonts w:ascii="Cambria" w:hAnsi="Cambria"/>
          <w:lang w:val="en-GB"/>
        </w:rPr>
      </w:pPr>
    </w:p>
    <w:p w14:paraId="7AAB6F4D" w14:textId="77777777" w:rsidR="00493074" w:rsidRPr="00610DFD" w:rsidRDefault="00493074" w:rsidP="00493074">
      <w:pPr>
        <w:jc w:val="both"/>
        <w:rPr>
          <w:rFonts w:ascii="Cambria" w:hAnsi="Cambria"/>
          <w:lang w:val="en-GB"/>
        </w:rPr>
      </w:pPr>
      <w:r>
        <w:rPr>
          <w:rFonts w:ascii="Cambria" w:hAnsi="Cambria"/>
          <w:lang w:val="en-GB"/>
        </w:rPr>
        <w:t>We look forward to hearing the decisions to enable us to communicate these with the experts/institutions.</w:t>
      </w:r>
    </w:p>
    <w:p w14:paraId="1DD9CF64" w14:textId="77777777" w:rsidR="00493074" w:rsidRPr="00DD644E" w:rsidRDefault="00493074" w:rsidP="00493074">
      <w:pPr>
        <w:jc w:val="both"/>
        <w:rPr>
          <w:rFonts w:ascii="Cambria" w:hAnsi="Cambria"/>
          <w:lang w:val="en-GB"/>
        </w:rPr>
      </w:pPr>
    </w:p>
    <w:p w14:paraId="47F5F0E4" w14:textId="77777777" w:rsidR="00493074" w:rsidRPr="00DD644E" w:rsidRDefault="00493074" w:rsidP="00493074">
      <w:pPr>
        <w:jc w:val="both"/>
        <w:rPr>
          <w:rFonts w:ascii="Cambria" w:hAnsi="Cambria"/>
          <w:lang w:val="en-GB"/>
        </w:rPr>
      </w:pPr>
      <w:r w:rsidRPr="00DD644E">
        <w:rPr>
          <w:rFonts w:ascii="Cambria" w:hAnsi="Cambria"/>
          <w:lang w:val="en-GB"/>
        </w:rPr>
        <w:t>Many thanks,</w:t>
      </w:r>
    </w:p>
    <w:p w14:paraId="41273232" w14:textId="77777777" w:rsidR="00493074" w:rsidRPr="00DD644E" w:rsidRDefault="00493074" w:rsidP="00493074">
      <w:pPr>
        <w:rPr>
          <w:rFonts w:ascii="Cambria" w:hAnsi="Cambria"/>
          <w:lang w:val="en-GB"/>
        </w:rPr>
      </w:pPr>
    </w:p>
    <w:p w14:paraId="17BD7A10" w14:textId="77777777" w:rsidR="00493074" w:rsidRPr="001C6A17" w:rsidRDefault="00493074" w:rsidP="00493074">
      <w:pPr>
        <w:rPr>
          <w:rFonts w:ascii="Cambria" w:hAnsi="Cambria"/>
          <w:color w:val="1F497D"/>
          <w:highlight w:val="lightGray"/>
          <w:lang w:val="en-GB"/>
        </w:rPr>
      </w:pPr>
      <w:r w:rsidRPr="001C6A17">
        <w:rPr>
          <w:rFonts w:ascii="Cambria" w:hAnsi="Cambria"/>
          <w:highlight w:val="lightGray"/>
          <w:lang w:val="en-GB"/>
        </w:rPr>
        <w:t>{first name}</w:t>
      </w:r>
    </w:p>
    <w:p w14:paraId="5B007FBE" w14:textId="77777777" w:rsidR="00493074" w:rsidRPr="001C6A17" w:rsidRDefault="00493074" w:rsidP="00493074">
      <w:pPr>
        <w:rPr>
          <w:rFonts w:ascii="Cambria" w:hAnsi="Cambria"/>
          <w:highlight w:val="lightGray"/>
        </w:rPr>
      </w:pPr>
    </w:p>
    <w:p w14:paraId="3D318440" w14:textId="77777777" w:rsidR="00493074" w:rsidRPr="00DD644E" w:rsidRDefault="00493074" w:rsidP="00493074">
      <w:pPr>
        <w:rPr>
          <w:rFonts w:ascii="Cambria" w:hAnsi="Cambria" w:cs="Arial"/>
          <w:sz w:val="16"/>
          <w:szCs w:val="16"/>
        </w:rPr>
      </w:pPr>
      <w:r w:rsidRPr="001C6A17">
        <w:rPr>
          <w:rFonts w:ascii="Cambria" w:hAnsi="Cambria" w:cs="Arial"/>
          <w:sz w:val="16"/>
          <w:szCs w:val="16"/>
          <w:highlight w:val="lightGray"/>
        </w:rPr>
        <w:t>{First name Last name}</w:t>
      </w:r>
      <w:r w:rsidRPr="00DD644E">
        <w:rPr>
          <w:rFonts w:ascii="Cambria" w:hAnsi="Cambria" w:cs="Arial"/>
          <w:sz w:val="16"/>
          <w:szCs w:val="16"/>
        </w:rPr>
        <w:t xml:space="preserve"> on behalf of GOARN Operational Support Team</w:t>
      </w:r>
    </w:p>
    <w:p w14:paraId="2FAB5821" w14:textId="77777777" w:rsidR="00493074" w:rsidRDefault="00493074" w:rsidP="00493074">
      <w:pPr>
        <w:rPr>
          <w:rFonts w:ascii="Cambria" w:hAnsi="Cambria" w:cs="Arial"/>
          <w:sz w:val="16"/>
          <w:szCs w:val="16"/>
        </w:rPr>
      </w:pPr>
    </w:p>
    <w:p w14:paraId="5B60AB66" w14:textId="2EA6492E" w:rsidR="00493074" w:rsidRDefault="00493074" w:rsidP="00493074">
      <w:pPr>
        <w:rPr>
          <w:rFonts w:ascii="Cambria" w:hAnsi="Cambria" w:cs="Arial"/>
          <w:sz w:val="16"/>
          <w:szCs w:val="16"/>
        </w:rPr>
      </w:pPr>
      <w:r w:rsidRPr="00DD644E">
        <w:rPr>
          <w:rFonts w:ascii="Cambria" w:hAnsi="Cambria" w:cs="Arial"/>
          <w:sz w:val="16"/>
          <w:szCs w:val="16"/>
        </w:rPr>
        <w:t xml:space="preserve">Email: </w:t>
      </w:r>
      <w:hyperlink r:id="rId40" w:history="1">
        <w:r w:rsidRPr="00DD644E">
          <w:rPr>
            <w:rStyle w:val="Hyperlink"/>
            <w:rFonts w:ascii="Cambria" w:hAnsi="Cambria" w:cs="Arial"/>
            <w:sz w:val="16"/>
            <w:szCs w:val="16"/>
          </w:rPr>
          <w:t>goarn@who.int</w:t>
        </w:r>
      </w:hyperlink>
      <w:r w:rsidRPr="00DD644E">
        <w:rPr>
          <w:rFonts w:ascii="Cambria" w:hAnsi="Cambria" w:cs="Arial"/>
          <w:sz w:val="16"/>
          <w:szCs w:val="16"/>
        </w:rPr>
        <w:t xml:space="preserve"> </w:t>
      </w:r>
    </w:p>
    <w:p w14:paraId="3FA1353A" w14:textId="77777777" w:rsidR="004C0F3C" w:rsidRDefault="004C0F3C" w:rsidP="00493074">
      <w:pPr>
        <w:rPr>
          <w:lang w:val="en-GB"/>
        </w:rPr>
      </w:pPr>
      <w:bookmarkStart w:id="87" w:name="_Toc16539035"/>
    </w:p>
    <w:p w14:paraId="3C523876" w14:textId="0F11F99A" w:rsidR="00493074" w:rsidRPr="00DD644E" w:rsidRDefault="004C0F3C" w:rsidP="000B0AD0">
      <w:pPr>
        <w:pStyle w:val="Heading2"/>
        <w:rPr>
          <w:rFonts w:cs="Arial"/>
          <w:sz w:val="16"/>
          <w:szCs w:val="16"/>
        </w:rPr>
      </w:pPr>
      <w:r w:rsidRPr="00DD644E">
        <w:rPr>
          <w:lang w:val="en-GB"/>
        </w:rPr>
        <w:t>D</w:t>
      </w:r>
      <w:bookmarkEnd w:id="87"/>
      <w:r w:rsidRPr="00DD644E">
        <w:rPr>
          <w:lang w:val="en-GB"/>
        </w:rPr>
        <w:t>eployments</w:t>
      </w:r>
    </w:p>
    <w:p w14:paraId="243D5CB5" w14:textId="78A8BFF3" w:rsidR="008D1CEA" w:rsidRPr="00DD644E" w:rsidRDefault="00954D18" w:rsidP="00493074">
      <w:pPr>
        <w:pStyle w:val="Heading3"/>
        <w:rPr>
          <w:lang w:val="en-GB"/>
        </w:rPr>
      </w:pPr>
      <w:r w:rsidRPr="00DD644E">
        <w:rPr>
          <w:lang w:val="en-GB"/>
        </w:rPr>
        <w:t>A</w:t>
      </w:r>
      <w:r w:rsidR="001C1611" w:rsidRPr="00DD644E">
        <w:rPr>
          <w:lang w:val="en-GB"/>
        </w:rPr>
        <w:t xml:space="preserve">pproval for </w:t>
      </w:r>
      <w:r w:rsidR="008D1CEA" w:rsidRPr="00DD644E">
        <w:rPr>
          <w:lang w:val="en-GB"/>
        </w:rPr>
        <w:t>deployment</w:t>
      </w:r>
      <w:r w:rsidRPr="00DD644E">
        <w:rPr>
          <w:lang w:val="en-GB"/>
        </w:rPr>
        <w:t xml:space="preserve"> - Expert</w:t>
      </w:r>
      <w:bookmarkEnd w:id="84"/>
    </w:p>
    <w:p w14:paraId="611A4EBD" w14:textId="77777777" w:rsidR="00543825" w:rsidRPr="00DD644E" w:rsidRDefault="00543825" w:rsidP="002A3424">
      <w:pPr>
        <w:rPr>
          <w:rFonts w:ascii="Cambria" w:hAnsi="Cambria"/>
          <w:lang w:val="en-GB"/>
        </w:rPr>
      </w:pPr>
    </w:p>
    <w:p w14:paraId="494B9156" w14:textId="77777777" w:rsidR="00F01351" w:rsidRPr="00DD644E" w:rsidRDefault="00F01351" w:rsidP="00F01351">
      <w:pPr>
        <w:rPr>
          <w:rFonts w:ascii="Cambria" w:hAnsi="Cambria"/>
          <w:b/>
          <w:bCs/>
          <w:lang w:val="en-GB"/>
        </w:rPr>
      </w:pPr>
      <w:r w:rsidRPr="00DD644E">
        <w:rPr>
          <w:rFonts w:ascii="Cambria" w:hAnsi="Cambria"/>
          <w:b/>
          <w:bCs/>
          <w:lang w:val="en-GB"/>
        </w:rPr>
        <w:t xml:space="preserve">From: </w:t>
      </w:r>
      <w:r w:rsidRPr="00DD644E">
        <w:rPr>
          <w:rFonts w:ascii="Cambria" w:hAnsi="Cambria"/>
          <w:lang w:val="en-GB"/>
        </w:rPr>
        <w:t>goarn@who.int</w:t>
      </w:r>
    </w:p>
    <w:p w14:paraId="73136090" w14:textId="77777777" w:rsidR="008D1CEA" w:rsidRPr="00DD644E" w:rsidRDefault="008D1CEA" w:rsidP="002A3424">
      <w:pPr>
        <w:rPr>
          <w:rFonts w:ascii="Cambria" w:hAnsi="Cambria"/>
          <w:lang w:val="en-GB"/>
        </w:rPr>
      </w:pPr>
      <w:r w:rsidRPr="00DD644E">
        <w:rPr>
          <w:rFonts w:ascii="Cambria" w:hAnsi="Cambria"/>
          <w:b/>
          <w:bCs/>
          <w:lang w:val="en-GB"/>
        </w:rPr>
        <w:t>To</w:t>
      </w:r>
      <w:r w:rsidRPr="000B0AD0">
        <w:rPr>
          <w:rFonts w:ascii="Cambria" w:hAnsi="Cambria"/>
          <w:highlight w:val="lightGray"/>
          <w:lang w:val="en-GB"/>
        </w:rPr>
        <w:t xml:space="preserve">: </w:t>
      </w:r>
      <w:r w:rsidR="00543825" w:rsidRPr="000B0AD0">
        <w:rPr>
          <w:rFonts w:ascii="Cambria" w:hAnsi="Cambria"/>
          <w:highlight w:val="lightGray"/>
          <w:lang w:val="en-GB"/>
        </w:rPr>
        <w:t>Email address(es</w:t>
      </w:r>
      <w:r w:rsidR="0072537F" w:rsidRPr="000B0AD0">
        <w:rPr>
          <w:rFonts w:ascii="Cambria" w:hAnsi="Cambria"/>
          <w:highlight w:val="lightGray"/>
          <w:lang w:val="en-GB"/>
        </w:rPr>
        <w:t>) for the expert being deployed</w:t>
      </w:r>
    </w:p>
    <w:p w14:paraId="496C69BA" w14:textId="77777777" w:rsidR="00543825" w:rsidRPr="00DD644E" w:rsidRDefault="00543825" w:rsidP="00954D18">
      <w:pPr>
        <w:rPr>
          <w:rFonts w:ascii="Cambria" w:hAnsi="Cambria"/>
          <w:lang w:val="en-GB"/>
        </w:rPr>
      </w:pPr>
      <w:r w:rsidRPr="00DD644E">
        <w:rPr>
          <w:rFonts w:ascii="Cambria" w:hAnsi="Cambria"/>
          <w:b/>
          <w:bCs/>
          <w:lang w:val="en-GB"/>
        </w:rPr>
        <w:t>Cc</w:t>
      </w:r>
      <w:r w:rsidRPr="00DD644E">
        <w:rPr>
          <w:rFonts w:ascii="Cambria" w:hAnsi="Cambria"/>
          <w:lang w:val="en-GB"/>
        </w:rPr>
        <w:t xml:space="preserve">: </w:t>
      </w:r>
      <w:r w:rsidR="00954D18" w:rsidRPr="000B0AD0">
        <w:rPr>
          <w:rFonts w:ascii="Cambria" w:hAnsi="Cambria"/>
          <w:highlight w:val="lightGray"/>
          <w:lang w:val="en-GB"/>
        </w:rPr>
        <w:t>Focal points in partner institution</w:t>
      </w:r>
      <w:r w:rsidR="00954D18" w:rsidRPr="00DD644E">
        <w:rPr>
          <w:rFonts w:ascii="Cambria" w:hAnsi="Cambria"/>
          <w:lang w:val="en-GB"/>
        </w:rPr>
        <w:t xml:space="preserve">, </w:t>
      </w:r>
      <w:r w:rsidRPr="000B0AD0">
        <w:rPr>
          <w:rFonts w:ascii="Cambria" w:hAnsi="Cambria"/>
          <w:highlight w:val="lightGray"/>
          <w:lang w:val="en-GB"/>
        </w:rPr>
        <w:t>GOARN OST members</w:t>
      </w:r>
      <w:r w:rsidR="004155C5" w:rsidRPr="000B0AD0">
        <w:rPr>
          <w:rFonts w:ascii="Cambria" w:hAnsi="Cambria"/>
          <w:highlight w:val="lightGray"/>
          <w:lang w:val="en-GB"/>
        </w:rPr>
        <w:t xml:space="preserve"> supporting operation</w:t>
      </w:r>
      <w:r w:rsidRPr="00DD644E">
        <w:rPr>
          <w:rFonts w:ascii="Cambria" w:hAnsi="Cambria"/>
          <w:lang w:val="en-GB"/>
        </w:rPr>
        <w:t xml:space="preserve">, </w:t>
      </w:r>
      <w:hyperlink r:id="rId41" w:history="1">
        <w:r w:rsidRPr="00DD644E">
          <w:rPr>
            <w:rStyle w:val="Hyperlink"/>
            <w:rFonts w:ascii="Cambria" w:hAnsi="Cambria"/>
            <w:lang w:val="en-GB"/>
          </w:rPr>
          <w:t>goarn@who.int</w:t>
        </w:r>
      </w:hyperlink>
      <w:r w:rsidRPr="00DD644E">
        <w:rPr>
          <w:rFonts w:ascii="Cambria" w:hAnsi="Cambria"/>
          <w:lang w:val="en-GB"/>
        </w:rPr>
        <w:t>, focal points</w:t>
      </w:r>
      <w:r w:rsidR="009313D5" w:rsidRPr="00DD644E">
        <w:rPr>
          <w:rFonts w:ascii="Cambria" w:hAnsi="Cambria"/>
          <w:lang w:val="en-GB"/>
        </w:rPr>
        <w:t xml:space="preserve"> </w:t>
      </w:r>
      <w:r w:rsidRPr="00DD644E">
        <w:rPr>
          <w:rFonts w:ascii="Cambria" w:hAnsi="Cambria"/>
          <w:lang w:val="en-GB"/>
        </w:rPr>
        <w:t xml:space="preserve">in </w:t>
      </w:r>
      <w:r w:rsidR="00954D18" w:rsidRPr="00DD644E">
        <w:rPr>
          <w:rFonts w:ascii="Cambria" w:hAnsi="Cambria"/>
          <w:lang w:val="en-GB"/>
        </w:rPr>
        <w:t>HSW</w:t>
      </w:r>
    </w:p>
    <w:p w14:paraId="5F20D052" w14:textId="2A250C84" w:rsidR="00543825" w:rsidRPr="00DD644E" w:rsidRDefault="00543825" w:rsidP="002A3424">
      <w:pPr>
        <w:rPr>
          <w:rFonts w:ascii="Cambria" w:hAnsi="Cambria"/>
          <w:lang w:val="en-GB"/>
        </w:rPr>
      </w:pPr>
      <w:r w:rsidRPr="00DD644E">
        <w:rPr>
          <w:rFonts w:ascii="Cambria" w:hAnsi="Cambria"/>
          <w:b/>
          <w:bCs/>
          <w:lang w:val="en-GB"/>
        </w:rPr>
        <w:t>Subject</w:t>
      </w:r>
      <w:r w:rsidRPr="00DD644E">
        <w:rPr>
          <w:rFonts w:ascii="Cambria" w:hAnsi="Cambria"/>
          <w:lang w:val="en-GB"/>
        </w:rPr>
        <w:t xml:space="preserve">: </w:t>
      </w:r>
      <w:r w:rsidRPr="000B0AD0">
        <w:rPr>
          <w:rFonts w:ascii="Cambria" w:hAnsi="Cambria"/>
          <w:highlight w:val="lightGray"/>
          <w:lang w:val="en-GB"/>
        </w:rPr>
        <w:t>{Operation name}</w:t>
      </w:r>
      <w:r w:rsidRPr="00DD644E">
        <w:rPr>
          <w:rFonts w:ascii="Cambria" w:hAnsi="Cambria"/>
          <w:lang w:val="en-GB"/>
        </w:rPr>
        <w:t xml:space="preserve">: GOARN Deployment | </w:t>
      </w:r>
      <w:r w:rsidRPr="000B0AD0">
        <w:rPr>
          <w:rFonts w:ascii="Cambria" w:hAnsi="Cambria"/>
          <w:highlight w:val="lightGray"/>
          <w:lang w:val="en-GB"/>
        </w:rPr>
        <w:t>{institution name}</w:t>
      </w:r>
      <w:r w:rsidRPr="00DD644E">
        <w:rPr>
          <w:rFonts w:ascii="Cambria" w:hAnsi="Cambria"/>
          <w:lang w:val="en-GB"/>
        </w:rPr>
        <w:t xml:space="preserve"> – </w:t>
      </w:r>
      <w:r w:rsidRPr="000B0AD0">
        <w:rPr>
          <w:rFonts w:ascii="Cambria" w:hAnsi="Cambria"/>
          <w:highlight w:val="lightGray"/>
          <w:lang w:val="en-GB"/>
        </w:rPr>
        <w:t>{Expert name}</w:t>
      </w:r>
      <w:r w:rsidR="008A1051">
        <w:rPr>
          <w:rFonts w:ascii="Cambria" w:hAnsi="Cambria"/>
          <w:lang w:val="en-GB"/>
        </w:rPr>
        <w:t xml:space="preserve"> – </w:t>
      </w:r>
      <w:r w:rsidR="008A1051" w:rsidRPr="000B0AD0">
        <w:rPr>
          <w:rFonts w:ascii="Cambria" w:hAnsi="Cambria"/>
          <w:highlight w:val="lightGray"/>
          <w:lang w:val="en-GB"/>
        </w:rPr>
        <w:t>Location - Role</w:t>
      </w:r>
    </w:p>
    <w:p w14:paraId="08E4CC22" w14:textId="3F0E02B9" w:rsidR="008D1CEA" w:rsidRPr="00DD644E" w:rsidRDefault="00543825" w:rsidP="002A3424">
      <w:pPr>
        <w:rPr>
          <w:rFonts w:ascii="Cambria" w:hAnsi="Cambria"/>
          <w:b/>
          <w:bCs/>
          <w:lang w:val="en-GB"/>
        </w:rPr>
      </w:pPr>
      <w:r w:rsidRPr="00DD644E">
        <w:rPr>
          <w:rFonts w:ascii="Cambria" w:hAnsi="Cambria"/>
          <w:b/>
          <w:bCs/>
          <w:lang w:val="en-GB"/>
        </w:rPr>
        <w:t>Body of the message:</w:t>
      </w:r>
      <w:r w:rsidR="00DD644E" w:rsidRPr="00DD644E">
        <w:rPr>
          <w:rFonts w:ascii="Cambria" w:hAnsi="Cambria"/>
          <w:lang w:val="en-GB"/>
        </w:rPr>
        <w:t xml:space="preserve"> </w:t>
      </w:r>
      <w:r w:rsidR="00155F4A">
        <w:rPr>
          <w:rFonts w:ascii="Cambria" w:hAnsi="Cambria"/>
          <w:lang w:val="en-GB"/>
        </w:rPr>
        <w:object w:dxaOrig="1521" w:dyaOrig="991" w14:anchorId="178B3BBE">
          <v:shape id="_x0000_i1026" type="#_x0000_t75" style="width:77.7pt;height:47.75pt" o:ole="">
            <v:imagedata r:id="rId42" o:title=""/>
          </v:shape>
          <o:OLEObject Type="Embed" ProgID="AcroExch.Document.DC" ShapeID="_x0000_i1026" DrawAspect="Icon" ObjectID="_1649575631" r:id="rId43"/>
        </w:object>
      </w:r>
    </w:p>
    <w:p w14:paraId="4C77EEDF" w14:textId="77777777" w:rsidR="0072537F" w:rsidRPr="00DD644E" w:rsidRDefault="0072537F" w:rsidP="002A3424">
      <w:pPr>
        <w:rPr>
          <w:rFonts w:ascii="Cambria" w:hAnsi="Cambria"/>
          <w:lang w:val="en-GB"/>
        </w:rPr>
      </w:pPr>
    </w:p>
    <w:p w14:paraId="3013B588" w14:textId="77777777" w:rsidR="00543825" w:rsidRPr="00DD644E" w:rsidRDefault="00543825" w:rsidP="002A3424">
      <w:pPr>
        <w:rPr>
          <w:rFonts w:ascii="Cambria" w:hAnsi="Cambria"/>
          <w:lang w:val="en-GB"/>
        </w:rPr>
      </w:pPr>
      <w:bookmarkStart w:id="88" w:name="_Hlk20238049"/>
      <w:r w:rsidRPr="00DD644E">
        <w:rPr>
          <w:rFonts w:ascii="Cambria" w:hAnsi="Cambria"/>
          <w:lang w:val="en-GB"/>
        </w:rPr>
        <w:lastRenderedPageBreak/>
        <w:t xml:space="preserve">Dear </w:t>
      </w:r>
      <w:r w:rsidR="0072537F" w:rsidRPr="000B0AD0">
        <w:rPr>
          <w:rFonts w:ascii="Cambria" w:hAnsi="Cambria"/>
          <w:highlight w:val="lightGray"/>
          <w:lang w:val="en-GB"/>
        </w:rPr>
        <w:t>{name}</w:t>
      </w:r>
      <w:r w:rsidRPr="00DD644E">
        <w:rPr>
          <w:rFonts w:ascii="Cambria" w:hAnsi="Cambria"/>
          <w:lang w:val="en-GB"/>
        </w:rPr>
        <w:t>,</w:t>
      </w:r>
    </w:p>
    <w:p w14:paraId="7F27F80C" w14:textId="77777777" w:rsidR="00543825" w:rsidRPr="00DD644E" w:rsidRDefault="00543825" w:rsidP="002A3424">
      <w:pPr>
        <w:rPr>
          <w:rFonts w:ascii="Cambria" w:hAnsi="Cambria"/>
          <w:lang w:val="en-GB"/>
        </w:rPr>
      </w:pPr>
    </w:p>
    <w:p w14:paraId="3B63D5CD" w14:textId="77777777" w:rsidR="00543825" w:rsidRPr="00DD644E" w:rsidRDefault="00543825" w:rsidP="00954D18">
      <w:pPr>
        <w:jc w:val="both"/>
        <w:rPr>
          <w:rFonts w:ascii="Cambria" w:hAnsi="Cambria"/>
          <w:lang w:val="en-GB"/>
        </w:rPr>
      </w:pPr>
      <w:r w:rsidRPr="00DD644E">
        <w:rPr>
          <w:rFonts w:ascii="Cambria" w:hAnsi="Cambria"/>
          <w:lang w:val="en-GB"/>
        </w:rPr>
        <w:t xml:space="preserve">Many thanks for your offer of support to GOARN Request for assistance (RFA) for </w:t>
      </w:r>
      <w:r w:rsidR="0072537F" w:rsidRPr="000B0AD0">
        <w:rPr>
          <w:rFonts w:ascii="Cambria" w:hAnsi="Cambria"/>
          <w:highlight w:val="lightGray"/>
          <w:lang w:val="en-GB"/>
        </w:rPr>
        <w:t>{Operation name}</w:t>
      </w:r>
      <w:r w:rsidRPr="00DD644E">
        <w:rPr>
          <w:rFonts w:ascii="Cambria" w:hAnsi="Cambria"/>
          <w:lang w:val="en-GB"/>
        </w:rPr>
        <w:t>.</w:t>
      </w:r>
    </w:p>
    <w:p w14:paraId="000DF39E" w14:textId="77777777" w:rsidR="00543825" w:rsidRPr="00DD644E" w:rsidRDefault="00543825" w:rsidP="00954D18">
      <w:pPr>
        <w:jc w:val="both"/>
        <w:rPr>
          <w:rFonts w:ascii="Cambria" w:hAnsi="Cambria"/>
          <w:lang w:val="en-GB"/>
        </w:rPr>
      </w:pPr>
    </w:p>
    <w:p w14:paraId="32479538" w14:textId="6DAB0E68" w:rsidR="00543825" w:rsidRPr="00DD644E" w:rsidRDefault="00543825" w:rsidP="00954D18">
      <w:pPr>
        <w:jc w:val="both"/>
        <w:rPr>
          <w:rFonts w:ascii="Cambria" w:hAnsi="Cambria"/>
          <w:lang w:val="en-GB"/>
        </w:rPr>
      </w:pPr>
      <w:r w:rsidRPr="00DD644E">
        <w:rPr>
          <w:rFonts w:ascii="Cambria" w:hAnsi="Cambria"/>
          <w:lang w:val="en-GB"/>
        </w:rPr>
        <w:t xml:space="preserve">We are pleased to inform you that your offer has been accepted and you have been cleared for deployment to cover the role of </w:t>
      </w:r>
      <w:r w:rsidR="0072537F" w:rsidRPr="000B0AD0">
        <w:rPr>
          <w:rFonts w:ascii="Cambria" w:hAnsi="Cambria"/>
          <w:highlight w:val="lightGray"/>
          <w:lang w:val="en-GB"/>
        </w:rPr>
        <w:t>{role name}</w:t>
      </w:r>
      <w:r w:rsidR="0072537F" w:rsidRPr="00DD644E">
        <w:rPr>
          <w:rFonts w:ascii="Cambria" w:hAnsi="Cambria"/>
          <w:lang w:val="en-GB"/>
        </w:rPr>
        <w:t xml:space="preserve"> </w:t>
      </w:r>
      <w:r w:rsidRPr="00DD644E">
        <w:rPr>
          <w:rFonts w:ascii="Cambria" w:hAnsi="Cambria"/>
          <w:lang w:val="en-GB"/>
        </w:rPr>
        <w:t xml:space="preserve">in this response. </w:t>
      </w:r>
      <w:r w:rsidR="00604B2C">
        <w:rPr>
          <w:rFonts w:ascii="Cambria" w:hAnsi="Cambria"/>
          <w:lang w:val="en-GB"/>
        </w:rPr>
        <w:t xml:space="preserve">The duty station is intended as </w:t>
      </w:r>
      <w:r w:rsidR="00604B2C" w:rsidRPr="00604B2C">
        <w:rPr>
          <w:rFonts w:ascii="Cambria" w:hAnsi="Cambria"/>
          <w:highlight w:val="lightGray"/>
          <w:lang w:val="en-GB"/>
        </w:rPr>
        <w:t>{Country,City}</w:t>
      </w:r>
      <w:r w:rsidR="00604B2C">
        <w:rPr>
          <w:rFonts w:ascii="Cambria" w:hAnsi="Cambria"/>
          <w:lang w:val="en-GB"/>
        </w:rPr>
        <w:t xml:space="preserve"> at this stage.</w:t>
      </w:r>
    </w:p>
    <w:p w14:paraId="7F344E3F" w14:textId="77777777" w:rsidR="00543825" w:rsidRPr="00DD644E" w:rsidRDefault="00543825" w:rsidP="00954D18">
      <w:pPr>
        <w:jc w:val="both"/>
        <w:rPr>
          <w:rFonts w:ascii="Cambria" w:hAnsi="Cambria"/>
          <w:lang w:val="en-GB"/>
        </w:rPr>
      </w:pPr>
    </w:p>
    <w:p w14:paraId="14AACA9D" w14:textId="60883965" w:rsidR="00543825" w:rsidRPr="00DD644E" w:rsidRDefault="008A1051" w:rsidP="00954D18">
      <w:pPr>
        <w:jc w:val="both"/>
        <w:rPr>
          <w:rFonts w:ascii="Cambria" w:hAnsi="Cambria"/>
          <w:lang w:val="en-GB"/>
        </w:rPr>
      </w:pPr>
      <w:r w:rsidRPr="000B0AD0">
        <w:rPr>
          <w:rFonts w:ascii="Cambria" w:hAnsi="Cambria"/>
          <w:highlight w:val="lightGray"/>
          <w:lang w:val="en-GB"/>
        </w:rPr>
        <w:t xml:space="preserve">(NOTE: </w:t>
      </w:r>
      <w:r w:rsidR="00AD546F" w:rsidRPr="000B0AD0">
        <w:rPr>
          <w:rFonts w:ascii="Cambria" w:hAnsi="Cambria"/>
          <w:highlight w:val="lightGray"/>
          <w:lang w:val="en-GB"/>
        </w:rPr>
        <w:t>If recently confirmed the following sentence may not be needed).</w:t>
      </w:r>
      <w:r w:rsidR="00AD546F">
        <w:rPr>
          <w:rFonts w:ascii="Cambria" w:hAnsi="Cambria"/>
          <w:lang w:val="en-GB"/>
        </w:rPr>
        <w:t xml:space="preserve"> </w:t>
      </w:r>
      <w:r w:rsidR="00543825" w:rsidRPr="00DD644E">
        <w:rPr>
          <w:rFonts w:ascii="Cambria" w:hAnsi="Cambria"/>
          <w:lang w:val="en-GB"/>
        </w:rPr>
        <w:t xml:space="preserve">We would kindly ask you to please send us confirmation email that you are still available for this mission for a period of minimum </w:t>
      </w:r>
      <w:r w:rsidR="0072537F" w:rsidRPr="000B0AD0">
        <w:rPr>
          <w:rFonts w:ascii="Cambria" w:hAnsi="Cambria"/>
          <w:highlight w:val="lightGray"/>
          <w:lang w:val="en-GB"/>
        </w:rPr>
        <w:t>{number}</w:t>
      </w:r>
      <w:r w:rsidR="0072537F" w:rsidRPr="00DD644E">
        <w:rPr>
          <w:rFonts w:ascii="Cambria" w:hAnsi="Cambria"/>
          <w:lang w:val="en-GB"/>
        </w:rPr>
        <w:t xml:space="preserve"> </w:t>
      </w:r>
      <w:r w:rsidR="00543825" w:rsidRPr="00DD644E">
        <w:rPr>
          <w:rFonts w:ascii="Cambria" w:hAnsi="Cambria"/>
          <w:lang w:val="en-GB"/>
        </w:rPr>
        <w:t xml:space="preserve">weeks. After your confirmation, our colleagues in the WHO Health Emergencies Programme HR </w:t>
      </w:r>
      <w:r w:rsidR="00954D18" w:rsidRPr="00DD644E">
        <w:rPr>
          <w:rFonts w:ascii="Cambria" w:hAnsi="Cambria"/>
          <w:lang w:val="en-GB"/>
        </w:rPr>
        <w:t xml:space="preserve">unit </w:t>
      </w:r>
      <w:r w:rsidR="00543825" w:rsidRPr="00DD644E">
        <w:rPr>
          <w:rFonts w:ascii="Cambria" w:hAnsi="Cambria"/>
          <w:lang w:val="en-GB"/>
        </w:rPr>
        <w:t xml:space="preserve">will assign focal point for your deployment </w:t>
      </w:r>
      <w:r w:rsidR="00DD644E">
        <w:rPr>
          <w:rFonts w:ascii="Cambria" w:hAnsi="Cambria"/>
          <w:lang w:val="en-GB"/>
        </w:rPr>
        <w:t xml:space="preserve">who you should communicate with in the first instance going forward </w:t>
      </w:r>
      <w:r w:rsidR="00543825" w:rsidRPr="00DD644E">
        <w:rPr>
          <w:rFonts w:ascii="Cambria" w:hAnsi="Cambria"/>
          <w:lang w:val="en-GB"/>
        </w:rPr>
        <w:t xml:space="preserve">and </w:t>
      </w:r>
      <w:r w:rsidR="00DD644E">
        <w:rPr>
          <w:rFonts w:ascii="Cambria" w:hAnsi="Cambria"/>
          <w:lang w:val="en-GB"/>
        </w:rPr>
        <w:t xml:space="preserve">who will </w:t>
      </w:r>
      <w:r w:rsidR="00543825" w:rsidRPr="00DD644E">
        <w:rPr>
          <w:rFonts w:ascii="Cambria" w:hAnsi="Cambria"/>
          <w:lang w:val="en-GB"/>
        </w:rPr>
        <w:t>initiate pre-deployment formalities. For your information, we have also attached terms and conditions of GOARN deployment.</w:t>
      </w:r>
    </w:p>
    <w:p w14:paraId="772BA919" w14:textId="77777777" w:rsidR="00543825" w:rsidRPr="00DD644E" w:rsidRDefault="00543825" w:rsidP="00954D18">
      <w:pPr>
        <w:jc w:val="both"/>
        <w:rPr>
          <w:rFonts w:ascii="Cambria" w:hAnsi="Cambria"/>
          <w:lang w:val="en-GB"/>
        </w:rPr>
      </w:pPr>
    </w:p>
    <w:p w14:paraId="61030989" w14:textId="77777777" w:rsidR="00543825" w:rsidRPr="00DD644E" w:rsidRDefault="00543825" w:rsidP="00954D18">
      <w:pPr>
        <w:jc w:val="both"/>
        <w:rPr>
          <w:rFonts w:ascii="Cambria" w:hAnsi="Cambria"/>
          <w:lang w:val="en-GB"/>
        </w:rPr>
      </w:pPr>
      <w:r w:rsidRPr="00DD644E">
        <w:rPr>
          <w:rFonts w:ascii="Cambria" w:hAnsi="Cambria"/>
          <w:lang w:val="en-GB"/>
        </w:rPr>
        <w:t xml:space="preserve">We would like to use this opportunity to thank you and colleagues in the </w:t>
      </w:r>
      <w:r w:rsidR="0072537F" w:rsidRPr="000B0AD0">
        <w:rPr>
          <w:rFonts w:ascii="Cambria" w:hAnsi="Cambria"/>
          <w:highlight w:val="lightGray"/>
          <w:lang w:val="en-GB"/>
        </w:rPr>
        <w:t>{Institution name}</w:t>
      </w:r>
      <w:r w:rsidRPr="00DD644E">
        <w:rPr>
          <w:rFonts w:ascii="Cambria" w:hAnsi="Cambria"/>
          <w:lang w:val="en-GB"/>
        </w:rPr>
        <w:t xml:space="preserve"> for continuous support to GOARN.</w:t>
      </w:r>
    </w:p>
    <w:p w14:paraId="4C91A483" w14:textId="77777777" w:rsidR="00543825" w:rsidRPr="00DD644E" w:rsidRDefault="00543825" w:rsidP="00954D18">
      <w:pPr>
        <w:jc w:val="both"/>
        <w:rPr>
          <w:rFonts w:ascii="Cambria" w:hAnsi="Cambria"/>
          <w:lang w:val="en-GB"/>
        </w:rPr>
      </w:pPr>
    </w:p>
    <w:p w14:paraId="0A6103F8" w14:textId="77777777" w:rsidR="00543825" w:rsidRPr="00DD644E" w:rsidRDefault="00543825" w:rsidP="00954D18">
      <w:pPr>
        <w:jc w:val="both"/>
        <w:rPr>
          <w:rFonts w:ascii="Cambria" w:hAnsi="Cambria"/>
          <w:lang w:val="en-GB"/>
        </w:rPr>
      </w:pPr>
      <w:r w:rsidRPr="00DD644E">
        <w:rPr>
          <w:rFonts w:ascii="Cambria" w:hAnsi="Cambria"/>
          <w:lang w:val="en-GB"/>
        </w:rPr>
        <w:t>Many thanks again and best regards,</w:t>
      </w:r>
    </w:p>
    <w:p w14:paraId="46E1F46B" w14:textId="77777777" w:rsidR="00543825" w:rsidRPr="00DD644E" w:rsidRDefault="00543825" w:rsidP="002A3424">
      <w:pPr>
        <w:rPr>
          <w:rFonts w:ascii="Cambria" w:hAnsi="Cambria"/>
          <w:lang w:val="en-GB"/>
        </w:rPr>
      </w:pPr>
    </w:p>
    <w:p w14:paraId="656A96F8" w14:textId="77777777" w:rsidR="00543825" w:rsidRPr="000B0AD0" w:rsidRDefault="00543825" w:rsidP="002A3424">
      <w:pPr>
        <w:rPr>
          <w:rFonts w:ascii="Cambria" w:hAnsi="Cambria"/>
          <w:color w:val="1F497D"/>
          <w:highlight w:val="yellow"/>
          <w:lang w:val="en-GB"/>
        </w:rPr>
      </w:pPr>
      <w:r w:rsidRPr="000B0AD0">
        <w:rPr>
          <w:rFonts w:ascii="Cambria" w:hAnsi="Cambria"/>
          <w:highlight w:val="lightGray"/>
          <w:lang w:val="en-GB"/>
        </w:rPr>
        <w:t>{first name}</w:t>
      </w:r>
    </w:p>
    <w:p w14:paraId="452E89BA" w14:textId="77777777" w:rsidR="00543825" w:rsidRPr="000B0AD0" w:rsidRDefault="00543825" w:rsidP="002A3424">
      <w:pPr>
        <w:rPr>
          <w:rFonts w:ascii="Cambria" w:hAnsi="Cambria"/>
          <w:highlight w:val="yellow"/>
        </w:rPr>
      </w:pPr>
    </w:p>
    <w:p w14:paraId="2566720C" w14:textId="77777777" w:rsidR="00543825" w:rsidRPr="00DD644E" w:rsidRDefault="00543825" w:rsidP="002A3424">
      <w:pPr>
        <w:rPr>
          <w:rFonts w:ascii="Cambria" w:hAnsi="Cambria" w:cs="Arial"/>
          <w:sz w:val="16"/>
          <w:szCs w:val="16"/>
        </w:rPr>
      </w:pPr>
      <w:r w:rsidRPr="000B0AD0">
        <w:rPr>
          <w:rFonts w:ascii="Cambria" w:hAnsi="Cambria" w:cs="Arial"/>
          <w:sz w:val="16"/>
          <w:szCs w:val="16"/>
          <w:highlight w:val="lightGray"/>
        </w:rPr>
        <w:t>{First name Last name}</w:t>
      </w:r>
      <w:r w:rsidRPr="00DD644E">
        <w:rPr>
          <w:rFonts w:ascii="Cambria" w:hAnsi="Cambria" w:cs="Arial"/>
          <w:sz w:val="16"/>
          <w:szCs w:val="16"/>
        </w:rPr>
        <w:t xml:space="preserve"> on behalf of GOARN Operational Support Team</w:t>
      </w:r>
    </w:p>
    <w:bookmarkEnd w:id="88"/>
    <w:p w14:paraId="66320927" w14:textId="77777777" w:rsidR="00543825" w:rsidRPr="00DD644E" w:rsidRDefault="00543825" w:rsidP="002A3424">
      <w:pPr>
        <w:rPr>
          <w:rFonts w:ascii="Cambria" w:hAnsi="Cambria" w:cs="Arial"/>
          <w:sz w:val="16"/>
          <w:szCs w:val="16"/>
        </w:rPr>
      </w:pPr>
      <w:r w:rsidRPr="00DD644E">
        <w:rPr>
          <w:rFonts w:ascii="Cambria" w:hAnsi="Cambria" w:cs="Arial"/>
          <w:sz w:val="16"/>
          <w:szCs w:val="16"/>
        </w:rPr>
        <w:t> </w:t>
      </w:r>
    </w:p>
    <w:p w14:paraId="2896125C" w14:textId="77777777" w:rsidR="00543825" w:rsidRPr="00DD644E" w:rsidRDefault="00543825" w:rsidP="002A3424">
      <w:pPr>
        <w:rPr>
          <w:rFonts w:ascii="Cambria" w:hAnsi="Cambria" w:cs="Arial"/>
          <w:b/>
          <w:bCs/>
          <w:sz w:val="16"/>
          <w:szCs w:val="16"/>
        </w:rPr>
      </w:pPr>
      <w:r w:rsidRPr="00DD644E">
        <w:rPr>
          <w:rFonts w:ascii="Cambria" w:hAnsi="Cambria" w:cs="Arial"/>
          <w:b/>
          <w:bCs/>
          <w:sz w:val="16"/>
          <w:szCs w:val="16"/>
        </w:rPr>
        <w:t>Global Outbreak Alert and Response Network (GOARN)</w:t>
      </w:r>
    </w:p>
    <w:p w14:paraId="204B0A32" w14:textId="77777777" w:rsidR="00543825" w:rsidRPr="00DD644E" w:rsidRDefault="00543825" w:rsidP="002A3424">
      <w:pPr>
        <w:rPr>
          <w:rFonts w:ascii="Cambria" w:hAnsi="Cambria" w:cs="Arial"/>
          <w:sz w:val="16"/>
          <w:szCs w:val="16"/>
        </w:rPr>
      </w:pPr>
      <w:r w:rsidRPr="00DD644E">
        <w:rPr>
          <w:rFonts w:ascii="Cambria" w:hAnsi="Cambria" w:cs="Arial"/>
          <w:sz w:val="16"/>
          <w:szCs w:val="16"/>
        </w:rPr>
        <w:t>Emergency Operations (EMO)</w:t>
      </w:r>
    </w:p>
    <w:p w14:paraId="79D2F188" w14:textId="77777777" w:rsidR="00543825" w:rsidRPr="00DD644E" w:rsidRDefault="00543825" w:rsidP="002A3424">
      <w:pPr>
        <w:rPr>
          <w:rFonts w:ascii="Cambria" w:hAnsi="Cambria" w:cs="Arial"/>
          <w:sz w:val="16"/>
          <w:szCs w:val="16"/>
        </w:rPr>
      </w:pPr>
      <w:r w:rsidRPr="00DD644E">
        <w:rPr>
          <w:rFonts w:ascii="Cambria" w:hAnsi="Cambria" w:cs="Arial"/>
          <w:sz w:val="16"/>
          <w:szCs w:val="16"/>
        </w:rPr>
        <w:t>WHO Health Emergencies Programme (WHE)</w:t>
      </w:r>
    </w:p>
    <w:p w14:paraId="2C88F8A7" w14:textId="77777777" w:rsidR="00543825" w:rsidRPr="00DD644E" w:rsidRDefault="00543825" w:rsidP="002A3424">
      <w:pPr>
        <w:rPr>
          <w:rFonts w:ascii="Cambria" w:hAnsi="Cambria" w:cs="Arial"/>
          <w:sz w:val="16"/>
          <w:szCs w:val="16"/>
        </w:rPr>
      </w:pPr>
      <w:r w:rsidRPr="00DD644E">
        <w:rPr>
          <w:rFonts w:ascii="Cambria" w:hAnsi="Cambria" w:cs="Arial"/>
          <w:sz w:val="16"/>
          <w:szCs w:val="16"/>
        </w:rPr>
        <w:t xml:space="preserve">World Health Organization </w:t>
      </w:r>
      <w:r w:rsidRPr="00DD644E">
        <w:rPr>
          <w:rFonts w:ascii="Cambria" w:hAnsi="Cambria" w:cs="Arial"/>
          <w:sz w:val="16"/>
          <w:szCs w:val="16"/>
        </w:rPr>
        <w:br/>
        <w:t xml:space="preserve">Avenue Appia 20 </w:t>
      </w:r>
      <w:r w:rsidRPr="00DD644E">
        <w:rPr>
          <w:rFonts w:ascii="Cambria" w:hAnsi="Cambria" w:cs="Arial"/>
          <w:sz w:val="16"/>
          <w:szCs w:val="16"/>
        </w:rPr>
        <w:br/>
        <w:t>1211 Geneva 27, Switzerland</w:t>
      </w:r>
    </w:p>
    <w:p w14:paraId="1DB7D717" w14:textId="77777777" w:rsidR="00543825" w:rsidRPr="00DD644E" w:rsidRDefault="00543825" w:rsidP="002A3424">
      <w:pPr>
        <w:rPr>
          <w:rFonts w:ascii="Cambria" w:hAnsi="Cambria" w:cs="Arial"/>
          <w:sz w:val="16"/>
          <w:szCs w:val="16"/>
        </w:rPr>
      </w:pPr>
      <w:r w:rsidRPr="00DD644E">
        <w:rPr>
          <w:rFonts w:ascii="Cambria" w:hAnsi="Cambria" w:cs="Arial"/>
          <w:sz w:val="16"/>
          <w:szCs w:val="16"/>
        </w:rPr>
        <w:t> </w:t>
      </w:r>
    </w:p>
    <w:p w14:paraId="30C35E94" w14:textId="77777777" w:rsidR="00543825" w:rsidRPr="00DD644E" w:rsidRDefault="009E4BFB" w:rsidP="002A3424">
      <w:pPr>
        <w:rPr>
          <w:rFonts w:ascii="Cambria" w:hAnsi="Cambria" w:cs="Arial"/>
          <w:sz w:val="16"/>
          <w:szCs w:val="16"/>
        </w:rPr>
      </w:pPr>
      <w:r w:rsidRPr="00DD644E">
        <w:rPr>
          <w:rFonts w:ascii="Cambria" w:hAnsi="Cambria" w:cs="Arial"/>
          <w:sz w:val="16"/>
          <w:szCs w:val="16"/>
        </w:rPr>
        <w:t>Email</w:t>
      </w:r>
      <w:r w:rsidR="00543825" w:rsidRPr="00DD644E">
        <w:rPr>
          <w:rFonts w:ascii="Cambria" w:hAnsi="Cambria" w:cs="Arial"/>
          <w:sz w:val="16"/>
          <w:szCs w:val="16"/>
        </w:rPr>
        <w:t xml:space="preserve">: </w:t>
      </w:r>
      <w:hyperlink r:id="rId44" w:history="1">
        <w:r w:rsidR="00543825" w:rsidRPr="00DD644E">
          <w:rPr>
            <w:rStyle w:val="Hyperlink"/>
            <w:rFonts w:ascii="Cambria" w:hAnsi="Cambria" w:cs="Arial"/>
            <w:sz w:val="16"/>
            <w:szCs w:val="16"/>
          </w:rPr>
          <w:t>goarn@who.int</w:t>
        </w:r>
      </w:hyperlink>
      <w:r w:rsidR="00543825" w:rsidRPr="00DD644E">
        <w:rPr>
          <w:rFonts w:ascii="Cambria" w:hAnsi="Cambria" w:cs="Arial"/>
          <w:sz w:val="16"/>
          <w:szCs w:val="16"/>
        </w:rPr>
        <w:t xml:space="preserve"> </w:t>
      </w:r>
    </w:p>
    <w:p w14:paraId="521029B5" w14:textId="77777777" w:rsidR="00543825" w:rsidRPr="00DD644E" w:rsidRDefault="00543825" w:rsidP="002A3424">
      <w:pPr>
        <w:rPr>
          <w:rFonts w:ascii="Cambria" w:hAnsi="Cambria"/>
          <w:lang w:val="en-GB"/>
        </w:rPr>
      </w:pPr>
    </w:p>
    <w:p w14:paraId="511CEBB4" w14:textId="2185C5DC" w:rsidR="00954D18" w:rsidRPr="00DD644E" w:rsidRDefault="00954D18" w:rsidP="00493074">
      <w:pPr>
        <w:pStyle w:val="Heading3"/>
        <w:rPr>
          <w:lang w:val="en-GB"/>
        </w:rPr>
      </w:pPr>
      <w:bookmarkStart w:id="89" w:name="_Toc16539037"/>
      <w:r w:rsidRPr="00DD644E">
        <w:rPr>
          <w:lang w:val="en-GB"/>
        </w:rPr>
        <w:t xml:space="preserve">Approval for deployment </w:t>
      </w:r>
      <w:r w:rsidR="00604B2C">
        <w:rPr>
          <w:lang w:val="en-GB"/>
        </w:rPr>
        <w:t>–</w:t>
      </w:r>
      <w:r w:rsidRPr="00DD644E">
        <w:rPr>
          <w:lang w:val="en-GB"/>
        </w:rPr>
        <w:t xml:space="preserve"> Institution</w:t>
      </w:r>
      <w:bookmarkEnd w:id="89"/>
      <w:r w:rsidR="00604B2C">
        <w:rPr>
          <w:lang w:val="en-GB"/>
        </w:rPr>
        <w:t xml:space="preserve"> (default to only sending above email to individual copying focal point but to be used if more than two profiles submitted)</w:t>
      </w:r>
    </w:p>
    <w:p w14:paraId="5D8B4842" w14:textId="77777777" w:rsidR="00954D18" w:rsidRPr="00DD644E" w:rsidRDefault="00954D18" w:rsidP="00954D18">
      <w:pPr>
        <w:rPr>
          <w:rFonts w:ascii="Cambria" w:hAnsi="Cambria"/>
          <w:lang w:val="en-GB"/>
        </w:rPr>
      </w:pPr>
    </w:p>
    <w:p w14:paraId="435FED15" w14:textId="77777777" w:rsidR="00F01351" w:rsidRPr="00DD644E" w:rsidRDefault="00F01351" w:rsidP="00F01351">
      <w:pPr>
        <w:rPr>
          <w:rFonts w:ascii="Cambria" w:hAnsi="Cambria"/>
          <w:b/>
          <w:bCs/>
          <w:lang w:val="en-GB"/>
        </w:rPr>
      </w:pPr>
      <w:r w:rsidRPr="00DD644E">
        <w:rPr>
          <w:rFonts w:ascii="Cambria" w:hAnsi="Cambria"/>
          <w:b/>
          <w:bCs/>
          <w:lang w:val="en-GB"/>
        </w:rPr>
        <w:t xml:space="preserve">From: </w:t>
      </w:r>
      <w:r w:rsidRPr="00DD644E">
        <w:rPr>
          <w:rFonts w:ascii="Cambria" w:hAnsi="Cambria"/>
          <w:lang w:val="en-GB"/>
        </w:rPr>
        <w:t>goarn@who.int</w:t>
      </w:r>
    </w:p>
    <w:p w14:paraId="5217280D" w14:textId="77777777" w:rsidR="00954D18" w:rsidRPr="00DD644E" w:rsidRDefault="00954D18" w:rsidP="00954D18">
      <w:pPr>
        <w:rPr>
          <w:rFonts w:ascii="Cambria" w:hAnsi="Cambria"/>
          <w:lang w:val="en-GB"/>
        </w:rPr>
      </w:pPr>
      <w:r w:rsidRPr="00DD644E">
        <w:rPr>
          <w:rFonts w:ascii="Cambria" w:hAnsi="Cambria"/>
          <w:b/>
          <w:bCs/>
          <w:lang w:val="en-GB"/>
        </w:rPr>
        <w:t>To</w:t>
      </w:r>
      <w:r w:rsidRPr="00DD644E">
        <w:rPr>
          <w:rFonts w:ascii="Cambria" w:hAnsi="Cambria"/>
          <w:lang w:val="en-GB"/>
        </w:rPr>
        <w:t>: Focal points in partner institution</w:t>
      </w:r>
    </w:p>
    <w:p w14:paraId="5D686A5D" w14:textId="77777777" w:rsidR="00954D18" w:rsidRPr="00DD644E" w:rsidRDefault="00954D18" w:rsidP="00954D18">
      <w:pPr>
        <w:rPr>
          <w:rFonts w:ascii="Cambria" w:hAnsi="Cambria"/>
          <w:lang w:val="en-GB"/>
        </w:rPr>
      </w:pPr>
      <w:r w:rsidRPr="00DD644E">
        <w:rPr>
          <w:rFonts w:ascii="Cambria" w:hAnsi="Cambria"/>
          <w:b/>
          <w:bCs/>
          <w:lang w:val="en-GB"/>
        </w:rPr>
        <w:t>Cc</w:t>
      </w:r>
      <w:r w:rsidRPr="00DD644E">
        <w:rPr>
          <w:rFonts w:ascii="Cambria" w:hAnsi="Cambria"/>
          <w:lang w:val="en-GB"/>
        </w:rPr>
        <w:t>: GOARN OST members</w:t>
      </w:r>
      <w:r w:rsidR="004155C5" w:rsidRPr="00DD644E">
        <w:rPr>
          <w:rFonts w:ascii="Cambria" w:hAnsi="Cambria"/>
          <w:lang w:val="en-GB"/>
        </w:rPr>
        <w:t xml:space="preserve"> supporting operation</w:t>
      </w:r>
      <w:r w:rsidRPr="00DD644E">
        <w:rPr>
          <w:rFonts w:ascii="Cambria" w:hAnsi="Cambria"/>
          <w:lang w:val="en-GB"/>
        </w:rPr>
        <w:t xml:space="preserve">, </w:t>
      </w:r>
      <w:hyperlink r:id="rId45" w:history="1">
        <w:r w:rsidRPr="00DD644E">
          <w:rPr>
            <w:rStyle w:val="Hyperlink"/>
            <w:rFonts w:ascii="Cambria" w:hAnsi="Cambria"/>
            <w:lang w:val="en-GB"/>
          </w:rPr>
          <w:t>goarn@who.int</w:t>
        </w:r>
      </w:hyperlink>
      <w:r w:rsidRPr="00DD644E">
        <w:rPr>
          <w:rFonts w:ascii="Cambria" w:hAnsi="Cambria"/>
          <w:lang w:val="en-GB"/>
        </w:rPr>
        <w:t>, focal points in HSW</w:t>
      </w:r>
    </w:p>
    <w:p w14:paraId="09C5645B" w14:textId="77777777" w:rsidR="00954D18" w:rsidRPr="00DD644E" w:rsidRDefault="00954D18" w:rsidP="00954D18">
      <w:pPr>
        <w:rPr>
          <w:rFonts w:ascii="Cambria" w:hAnsi="Cambria"/>
          <w:lang w:val="en-GB"/>
        </w:rPr>
      </w:pPr>
      <w:r w:rsidRPr="00DD644E">
        <w:rPr>
          <w:rFonts w:ascii="Cambria" w:hAnsi="Cambria"/>
          <w:b/>
          <w:bCs/>
          <w:lang w:val="en-GB"/>
        </w:rPr>
        <w:t>Subject</w:t>
      </w:r>
      <w:r w:rsidRPr="00DD644E">
        <w:rPr>
          <w:rFonts w:ascii="Cambria" w:hAnsi="Cambria"/>
          <w:lang w:val="en-GB"/>
        </w:rPr>
        <w:t xml:space="preserve">: </w:t>
      </w:r>
      <w:r w:rsidRPr="000B0AD0">
        <w:rPr>
          <w:rFonts w:ascii="Cambria" w:hAnsi="Cambria"/>
          <w:highlight w:val="lightGray"/>
          <w:lang w:val="en-GB"/>
        </w:rPr>
        <w:t>{Operation name}</w:t>
      </w:r>
      <w:r w:rsidRPr="00DD644E">
        <w:rPr>
          <w:rFonts w:ascii="Cambria" w:hAnsi="Cambria"/>
          <w:lang w:val="en-GB"/>
        </w:rPr>
        <w:t xml:space="preserve">: GOARN Deployment | </w:t>
      </w:r>
      <w:r w:rsidRPr="000B0AD0">
        <w:rPr>
          <w:rFonts w:ascii="Cambria" w:hAnsi="Cambria"/>
          <w:highlight w:val="lightGray"/>
          <w:lang w:val="en-GB"/>
        </w:rPr>
        <w:t>{institution name}</w:t>
      </w:r>
      <w:r w:rsidRPr="00DD644E">
        <w:rPr>
          <w:rFonts w:ascii="Cambria" w:hAnsi="Cambria"/>
          <w:lang w:val="en-GB"/>
        </w:rPr>
        <w:t xml:space="preserve"> – </w:t>
      </w:r>
      <w:r w:rsidRPr="000B0AD0">
        <w:rPr>
          <w:rFonts w:ascii="Cambria" w:hAnsi="Cambria"/>
          <w:highlight w:val="lightGray"/>
          <w:lang w:val="en-GB"/>
        </w:rPr>
        <w:t>{Expert name}</w:t>
      </w:r>
    </w:p>
    <w:p w14:paraId="74A7A01E" w14:textId="77777777" w:rsidR="00954D18" w:rsidRPr="00DD644E" w:rsidRDefault="00954D18" w:rsidP="00954D18">
      <w:pPr>
        <w:rPr>
          <w:rFonts w:ascii="Cambria" w:hAnsi="Cambria"/>
          <w:b/>
          <w:bCs/>
          <w:lang w:val="en-GB"/>
        </w:rPr>
      </w:pPr>
      <w:r w:rsidRPr="00DD644E">
        <w:rPr>
          <w:rFonts w:ascii="Cambria" w:hAnsi="Cambria"/>
          <w:b/>
          <w:bCs/>
          <w:lang w:val="en-GB"/>
        </w:rPr>
        <w:t>Body of the message:</w:t>
      </w:r>
    </w:p>
    <w:p w14:paraId="5DB68D6B" w14:textId="77777777" w:rsidR="00954D18" w:rsidRPr="00DD644E" w:rsidRDefault="00954D18" w:rsidP="00954D18">
      <w:pPr>
        <w:rPr>
          <w:rFonts w:ascii="Cambria" w:hAnsi="Cambria"/>
          <w:lang w:val="en-GB"/>
        </w:rPr>
      </w:pPr>
    </w:p>
    <w:p w14:paraId="3F5C18B7" w14:textId="77777777" w:rsidR="00954D18" w:rsidRPr="00DD644E" w:rsidRDefault="00954D18" w:rsidP="00954D18">
      <w:pPr>
        <w:rPr>
          <w:rFonts w:ascii="Cambria" w:hAnsi="Cambria"/>
          <w:lang w:val="en-GB"/>
        </w:rPr>
      </w:pPr>
      <w:r w:rsidRPr="00DD644E">
        <w:rPr>
          <w:rFonts w:ascii="Cambria" w:hAnsi="Cambria"/>
          <w:lang w:val="en-GB"/>
        </w:rPr>
        <w:t xml:space="preserve">Dear </w:t>
      </w:r>
      <w:r w:rsidRPr="000B0AD0">
        <w:rPr>
          <w:rFonts w:ascii="Cambria" w:hAnsi="Cambria"/>
          <w:highlight w:val="lightGray"/>
          <w:lang w:val="en-GB"/>
        </w:rPr>
        <w:t>{name}</w:t>
      </w:r>
      <w:r w:rsidRPr="00DD644E">
        <w:rPr>
          <w:rFonts w:ascii="Cambria" w:hAnsi="Cambria"/>
          <w:lang w:val="en-GB"/>
        </w:rPr>
        <w:t>,</w:t>
      </w:r>
    </w:p>
    <w:p w14:paraId="4B2CEBF6" w14:textId="77777777" w:rsidR="00954D18" w:rsidRPr="00DD644E" w:rsidRDefault="00954D18" w:rsidP="00954D18">
      <w:pPr>
        <w:rPr>
          <w:rFonts w:ascii="Cambria" w:hAnsi="Cambria"/>
          <w:lang w:val="en-GB"/>
        </w:rPr>
      </w:pPr>
    </w:p>
    <w:p w14:paraId="15652126" w14:textId="77777777" w:rsidR="00954D18" w:rsidRPr="00DD644E" w:rsidRDefault="00954D18" w:rsidP="00954D18">
      <w:pPr>
        <w:jc w:val="both"/>
        <w:rPr>
          <w:rFonts w:ascii="Cambria" w:hAnsi="Cambria"/>
          <w:lang w:val="en-GB"/>
        </w:rPr>
      </w:pPr>
      <w:r w:rsidRPr="00DD644E">
        <w:rPr>
          <w:rFonts w:ascii="Cambria" w:hAnsi="Cambria"/>
          <w:lang w:val="en-GB"/>
        </w:rPr>
        <w:t xml:space="preserve">Many thanks for </w:t>
      </w:r>
      <w:r w:rsidRPr="000B0AD0">
        <w:rPr>
          <w:rFonts w:ascii="Cambria" w:hAnsi="Cambria"/>
          <w:highlight w:val="lightGray"/>
          <w:lang w:val="en-GB"/>
        </w:rPr>
        <w:t>{Institution name}</w:t>
      </w:r>
      <w:r w:rsidRPr="00DD644E">
        <w:rPr>
          <w:rFonts w:ascii="Cambria" w:hAnsi="Cambria"/>
          <w:lang w:val="en-GB"/>
        </w:rPr>
        <w:t xml:space="preserve"> offers of support to GOARN Request for assistance (RFA) for </w:t>
      </w:r>
      <w:r w:rsidRPr="000B0AD0">
        <w:rPr>
          <w:rFonts w:ascii="Cambria" w:hAnsi="Cambria"/>
          <w:highlight w:val="lightGray"/>
          <w:lang w:val="en-GB"/>
        </w:rPr>
        <w:t>{Operation name}</w:t>
      </w:r>
      <w:r w:rsidRPr="00DD644E">
        <w:rPr>
          <w:rFonts w:ascii="Cambria" w:hAnsi="Cambria"/>
          <w:lang w:val="en-GB"/>
        </w:rPr>
        <w:t>.</w:t>
      </w:r>
    </w:p>
    <w:p w14:paraId="63B56E0B" w14:textId="77777777" w:rsidR="00954D18" w:rsidRPr="00DD644E" w:rsidRDefault="00954D18" w:rsidP="00954D18">
      <w:pPr>
        <w:jc w:val="both"/>
        <w:rPr>
          <w:rFonts w:ascii="Cambria" w:hAnsi="Cambria"/>
          <w:lang w:val="en-GB"/>
        </w:rPr>
      </w:pPr>
    </w:p>
    <w:p w14:paraId="0F801092" w14:textId="77777777" w:rsidR="00604B2C" w:rsidRPr="00DD644E" w:rsidRDefault="00954D18" w:rsidP="00604B2C">
      <w:pPr>
        <w:jc w:val="both"/>
        <w:rPr>
          <w:rFonts w:ascii="Cambria" w:hAnsi="Cambria"/>
          <w:lang w:val="en-GB"/>
        </w:rPr>
      </w:pPr>
      <w:r w:rsidRPr="00DD644E">
        <w:rPr>
          <w:rFonts w:ascii="Cambria" w:hAnsi="Cambria"/>
          <w:lang w:val="en-GB"/>
        </w:rPr>
        <w:lastRenderedPageBreak/>
        <w:t>We are pleased to inform you that offer</w:t>
      </w:r>
      <w:r w:rsidR="00BD7F8D" w:rsidRPr="00DD644E">
        <w:rPr>
          <w:rFonts w:ascii="Cambria" w:hAnsi="Cambria"/>
          <w:lang w:val="en-GB"/>
        </w:rPr>
        <w:t xml:space="preserve"> from </w:t>
      </w:r>
      <w:r w:rsidR="00BD7F8D" w:rsidRPr="000B0AD0">
        <w:rPr>
          <w:rFonts w:ascii="Cambria" w:hAnsi="Cambria"/>
          <w:highlight w:val="lightGray"/>
          <w:lang w:val="en-GB"/>
        </w:rPr>
        <w:t>{Expert first name expert last name}</w:t>
      </w:r>
      <w:r w:rsidRPr="00DD644E">
        <w:rPr>
          <w:rFonts w:ascii="Cambria" w:hAnsi="Cambria"/>
          <w:lang w:val="en-GB"/>
        </w:rPr>
        <w:t xml:space="preserve"> has been accepted and </w:t>
      </w:r>
      <w:r w:rsidR="00BD7F8D" w:rsidRPr="000B0AD0">
        <w:rPr>
          <w:rFonts w:ascii="Cambria" w:hAnsi="Cambria"/>
          <w:highlight w:val="lightGray"/>
          <w:lang w:val="en-GB"/>
        </w:rPr>
        <w:t xml:space="preserve">{First name} </w:t>
      </w:r>
      <w:r w:rsidR="00BD7F8D" w:rsidRPr="00DD644E">
        <w:rPr>
          <w:rFonts w:ascii="Cambria" w:hAnsi="Cambria"/>
          <w:lang w:val="en-GB"/>
        </w:rPr>
        <w:t xml:space="preserve">has </w:t>
      </w:r>
      <w:r w:rsidRPr="00DD644E">
        <w:rPr>
          <w:rFonts w:ascii="Cambria" w:hAnsi="Cambria"/>
          <w:lang w:val="en-GB"/>
        </w:rPr>
        <w:t xml:space="preserve">been cleared for deployment to cover the role of </w:t>
      </w:r>
      <w:r w:rsidRPr="000B0AD0">
        <w:rPr>
          <w:rFonts w:ascii="Cambria" w:hAnsi="Cambria"/>
          <w:highlight w:val="lightGray"/>
          <w:lang w:val="en-GB"/>
        </w:rPr>
        <w:t>{role name}</w:t>
      </w:r>
      <w:r w:rsidRPr="00DD644E">
        <w:rPr>
          <w:rFonts w:ascii="Cambria" w:hAnsi="Cambria"/>
          <w:lang w:val="en-GB"/>
        </w:rPr>
        <w:t xml:space="preserve"> in this response. </w:t>
      </w:r>
      <w:r w:rsidR="00604B2C">
        <w:rPr>
          <w:rFonts w:ascii="Cambria" w:hAnsi="Cambria"/>
          <w:lang w:val="en-GB"/>
        </w:rPr>
        <w:t xml:space="preserve">The duty station is intended as </w:t>
      </w:r>
      <w:r w:rsidR="00604B2C" w:rsidRPr="00604B2C">
        <w:rPr>
          <w:rFonts w:ascii="Cambria" w:hAnsi="Cambria"/>
          <w:highlight w:val="lightGray"/>
          <w:lang w:val="en-GB"/>
        </w:rPr>
        <w:t>{Country,City}</w:t>
      </w:r>
      <w:r w:rsidR="00604B2C">
        <w:rPr>
          <w:rFonts w:ascii="Cambria" w:hAnsi="Cambria"/>
          <w:lang w:val="en-GB"/>
        </w:rPr>
        <w:t xml:space="preserve"> at this stage.</w:t>
      </w:r>
    </w:p>
    <w:p w14:paraId="65B4D03D" w14:textId="77777777" w:rsidR="00954D18" w:rsidRPr="00DD644E" w:rsidRDefault="00954D18" w:rsidP="00954D18">
      <w:pPr>
        <w:jc w:val="both"/>
        <w:rPr>
          <w:rFonts w:ascii="Cambria" w:hAnsi="Cambria"/>
          <w:lang w:val="en-GB"/>
        </w:rPr>
      </w:pPr>
    </w:p>
    <w:p w14:paraId="64A596D7" w14:textId="77777777" w:rsidR="00954D18" w:rsidRPr="00DD644E" w:rsidRDefault="00954D18" w:rsidP="004155C5">
      <w:pPr>
        <w:jc w:val="both"/>
        <w:rPr>
          <w:rFonts w:ascii="Cambria" w:hAnsi="Cambria"/>
          <w:lang w:val="en-GB"/>
        </w:rPr>
      </w:pPr>
      <w:r w:rsidRPr="00DD644E">
        <w:rPr>
          <w:rFonts w:ascii="Cambria" w:hAnsi="Cambria"/>
          <w:lang w:val="en-GB"/>
        </w:rPr>
        <w:t xml:space="preserve">We would kindly ask you to please send us confirmation email that </w:t>
      </w:r>
      <w:r w:rsidR="00BD7F8D" w:rsidRPr="000B0AD0">
        <w:rPr>
          <w:rFonts w:ascii="Cambria" w:hAnsi="Cambria"/>
          <w:highlight w:val="lightGray"/>
          <w:lang w:val="en-GB"/>
        </w:rPr>
        <w:t>{First name}</w:t>
      </w:r>
      <w:r w:rsidR="00BD7F8D" w:rsidRPr="00DD644E">
        <w:rPr>
          <w:rFonts w:ascii="Cambria" w:hAnsi="Cambria"/>
          <w:lang w:val="en-GB"/>
        </w:rPr>
        <w:t xml:space="preserve"> is </w:t>
      </w:r>
      <w:r w:rsidRPr="00DD644E">
        <w:rPr>
          <w:rFonts w:ascii="Cambria" w:hAnsi="Cambria"/>
          <w:lang w:val="en-GB"/>
        </w:rPr>
        <w:t xml:space="preserve">still available for this mission for a period of minimum </w:t>
      </w:r>
      <w:r w:rsidRPr="000B0AD0">
        <w:rPr>
          <w:rFonts w:ascii="Cambria" w:hAnsi="Cambria"/>
          <w:highlight w:val="lightGray"/>
          <w:lang w:val="en-GB"/>
        </w:rPr>
        <w:t xml:space="preserve">{number} </w:t>
      </w:r>
      <w:r w:rsidRPr="00DD644E">
        <w:rPr>
          <w:rFonts w:ascii="Cambria" w:hAnsi="Cambria"/>
          <w:lang w:val="en-GB"/>
        </w:rPr>
        <w:t xml:space="preserve">weeks. After </w:t>
      </w:r>
      <w:r w:rsidR="00BD7F8D" w:rsidRPr="00DD644E">
        <w:rPr>
          <w:rFonts w:ascii="Cambria" w:hAnsi="Cambria"/>
          <w:lang w:val="en-GB"/>
        </w:rPr>
        <w:t xml:space="preserve">this </w:t>
      </w:r>
      <w:r w:rsidRPr="00DD644E">
        <w:rPr>
          <w:rFonts w:ascii="Cambria" w:hAnsi="Cambria"/>
          <w:lang w:val="en-GB"/>
        </w:rPr>
        <w:t xml:space="preserve">confirmation, our colleagues in the WHO Health Emergencies Programme HR unit will assign focal point for </w:t>
      </w:r>
      <w:r w:rsidR="004155C5" w:rsidRPr="00DD644E">
        <w:rPr>
          <w:rFonts w:ascii="Cambria" w:hAnsi="Cambria"/>
          <w:lang w:val="en-GB"/>
        </w:rPr>
        <w:t>this</w:t>
      </w:r>
      <w:r w:rsidRPr="00DD644E">
        <w:rPr>
          <w:rFonts w:ascii="Cambria" w:hAnsi="Cambria"/>
          <w:lang w:val="en-GB"/>
        </w:rPr>
        <w:t xml:space="preserve"> deployment and initiate pre-deployment formalities. For your information, we have also attached terms and conditions of GOARN deployment.</w:t>
      </w:r>
    </w:p>
    <w:p w14:paraId="3F989869" w14:textId="77777777" w:rsidR="00954D18" w:rsidRPr="00DD644E" w:rsidRDefault="00954D18" w:rsidP="00954D18">
      <w:pPr>
        <w:jc w:val="both"/>
        <w:rPr>
          <w:rFonts w:ascii="Cambria" w:hAnsi="Cambria"/>
          <w:lang w:val="en-GB"/>
        </w:rPr>
      </w:pPr>
    </w:p>
    <w:p w14:paraId="5C1BD9F8" w14:textId="77777777" w:rsidR="00954D18" w:rsidRPr="00DD644E" w:rsidRDefault="00954D18" w:rsidP="00954D18">
      <w:pPr>
        <w:jc w:val="both"/>
        <w:rPr>
          <w:rFonts w:ascii="Cambria" w:hAnsi="Cambria"/>
          <w:lang w:val="en-GB"/>
        </w:rPr>
      </w:pPr>
      <w:r w:rsidRPr="00DD644E">
        <w:rPr>
          <w:rFonts w:ascii="Cambria" w:hAnsi="Cambria"/>
          <w:lang w:val="en-GB"/>
        </w:rPr>
        <w:t xml:space="preserve">We would like to use this opportunity to thank you and colleagues in the </w:t>
      </w:r>
      <w:r w:rsidRPr="000B0AD0">
        <w:rPr>
          <w:rFonts w:ascii="Cambria" w:hAnsi="Cambria"/>
          <w:highlight w:val="lightGray"/>
          <w:lang w:val="en-GB"/>
        </w:rPr>
        <w:t>{Institution name}</w:t>
      </w:r>
      <w:r w:rsidRPr="00DD644E">
        <w:rPr>
          <w:rFonts w:ascii="Cambria" w:hAnsi="Cambria"/>
          <w:lang w:val="en-GB"/>
        </w:rPr>
        <w:t xml:space="preserve"> for continuous support to GOARN.</w:t>
      </w:r>
    </w:p>
    <w:p w14:paraId="3385F987" w14:textId="77777777" w:rsidR="00954D18" w:rsidRPr="00DD644E" w:rsidRDefault="00954D18" w:rsidP="00954D18">
      <w:pPr>
        <w:jc w:val="both"/>
        <w:rPr>
          <w:rFonts w:ascii="Cambria" w:hAnsi="Cambria"/>
          <w:lang w:val="en-GB"/>
        </w:rPr>
      </w:pPr>
    </w:p>
    <w:p w14:paraId="35C2823E" w14:textId="77777777" w:rsidR="00954D18" w:rsidRPr="00DD644E" w:rsidRDefault="00954D18" w:rsidP="00954D18">
      <w:pPr>
        <w:jc w:val="both"/>
        <w:rPr>
          <w:rFonts w:ascii="Cambria" w:hAnsi="Cambria"/>
          <w:lang w:val="en-GB"/>
        </w:rPr>
      </w:pPr>
      <w:r w:rsidRPr="00DD644E">
        <w:rPr>
          <w:rFonts w:ascii="Cambria" w:hAnsi="Cambria"/>
          <w:lang w:val="en-GB"/>
        </w:rPr>
        <w:t>Many thanks again and best regards,</w:t>
      </w:r>
    </w:p>
    <w:p w14:paraId="020B41F8" w14:textId="77777777" w:rsidR="00954D18" w:rsidRPr="00DD644E" w:rsidRDefault="00954D18" w:rsidP="00954D18">
      <w:pPr>
        <w:rPr>
          <w:rFonts w:ascii="Cambria" w:hAnsi="Cambria"/>
          <w:lang w:val="en-GB"/>
        </w:rPr>
      </w:pPr>
    </w:p>
    <w:p w14:paraId="04EE787A" w14:textId="77777777" w:rsidR="00954D18" w:rsidRPr="00DD644E" w:rsidRDefault="00954D18" w:rsidP="00954D18">
      <w:pPr>
        <w:rPr>
          <w:rFonts w:ascii="Cambria" w:hAnsi="Cambria"/>
          <w:color w:val="1F497D"/>
          <w:lang w:val="en-GB"/>
        </w:rPr>
      </w:pPr>
      <w:r w:rsidRPr="000B0AD0">
        <w:rPr>
          <w:rFonts w:ascii="Cambria" w:hAnsi="Cambria"/>
          <w:highlight w:val="lightGray"/>
          <w:lang w:val="en-GB"/>
        </w:rPr>
        <w:t>{first name}</w:t>
      </w:r>
    </w:p>
    <w:p w14:paraId="4B908856" w14:textId="77777777" w:rsidR="00954D18" w:rsidRPr="00DD644E" w:rsidRDefault="00954D18" w:rsidP="00954D18">
      <w:pPr>
        <w:rPr>
          <w:rFonts w:ascii="Cambria" w:hAnsi="Cambria"/>
        </w:rPr>
      </w:pPr>
    </w:p>
    <w:p w14:paraId="02CB1591" w14:textId="77777777" w:rsidR="00954D18" w:rsidRPr="00DD644E" w:rsidRDefault="00954D18" w:rsidP="00954D18">
      <w:pPr>
        <w:rPr>
          <w:rFonts w:ascii="Cambria" w:hAnsi="Cambria" w:cs="Arial"/>
          <w:sz w:val="16"/>
          <w:szCs w:val="16"/>
        </w:rPr>
      </w:pPr>
      <w:r w:rsidRPr="000B0AD0">
        <w:rPr>
          <w:rFonts w:ascii="Cambria" w:hAnsi="Cambria" w:cs="Arial"/>
          <w:sz w:val="16"/>
          <w:szCs w:val="16"/>
          <w:highlight w:val="lightGray"/>
        </w:rPr>
        <w:t>{First name Last name}</w:t>
      </w:r>
      <w:r w:rsidRPr="00DD644E">
        <w:rPr>
          <w:rFonts w:ascii="Cambria" w:hAnsi="Cambria" w:cs="Arial"/>
          <w:sz w:val="16"/>
          <w:szCs w:val="16"/>
        </w:rPr>
        <w:t xml:space="preserve"> on behalf of GOARN Operational Support Team</w:t>
      </w:r>
    </w:p>
    <w:p w14:paraId="4407070F" w14:textId="77777777" w:rsidR="00954D18" w:rsidRPr="00DD644E" w:rsidRDefault="00954D18" w:rsidP="00954D18">
      <w:pPr>
        <w:rPr>
          <w:rFonts w:ascii="Cambria" w:hAnsi="Cambria" w:cs="Arial"/>
          <w:sz w:val="16"/>
          <w:szCs w:val="16"/>
        </w:rPr>
      </w:pPr>
      <w:r w:rsidRPr="00DD644E">
        <w:rPr>
          <w:rFonts w:ascii="Cambria" w:hAnsi="Cambria" w:cs="Arial"/>
          <w:sz w:val="16"/>
          <w:szCs w:val="16"/>
        </w:rPr>
        <w:t> </w:t>
      </w:r>
    </w:p>
    <w:p w14:paraId="5CA6AACF" w14:textId="77777777" w:rsidR="00954D18" w:rsidRPr="00DD644E" w:rsidRDefault="00954D18" w:rsidP="00954D18">
      <w:pPr>
        <w:rPr>
          <w:rFonts w:ascii="Cambria" w:hAnsi="Cambria" w:cs="Arial"/>
          <w:b/>
          <w:bCs/>
          <w:sz w:val="16"/>
          <w:szCs w:val="16"/>
        </w:rPr>
      </w:pPr>
      <w:r w:rsidRPr="00DD644E">
        <w:rPr>
          <w:rFonts w:ascii="Cambria" w:hAnsi="Cambria" w:cs="Arial"/>
          <w:b/>
          <w:bCs/>
          <w:sz w:val="16"/>
          <w:szCs w:val="16"/>
        </w:rPr>
        <w:t>Global Outbreak Alert and Response Network (GOARN)</w:t>
      </w:r>
    </w:p>
    <w:p w14:paraId="00F3A84F" w14:textId="77777777" w:rsidR="00954D18" w:rsidRPr="00DD644E" w:rsidRDefault="00954D18" w:rsidP="00954D18">
      <w:pPr>
        <w:rPr>
          <w:rFonts w:ascii="Cambria" w:hAnsi="Cambria" w:cs="Arial"/>
          <w:sz w:val="16"/>
          <w:szCs w:val="16"/>
        </w:rPr>
      </w:pPr>
      <w:r w:rsidRPr="00DD644E">
        <w:rPr>
          <w:rFonts w:ascii="Cambria" w:hAnsi="Cambria" w:cs="Arial"/>
          <w:sz w:val="16"/>
          <w:szCs w:val="16"/>
        </w:rPr>
        <w:t>Emergency Operations (EMO)</w:t>
      </w:r>
    </w:p>
    <w:p w14:paraId="1E8CA1C3" w14:textId="77777777" w:rsidR="00954D18" w:rsidRPr="00DD644E" w:rsidRDefault="00954D18" w:rsidP="00954D18">
      <w:pPr>
        <w:rPr>
          <w:rFonts w:ascii="Cambria" w:hAnsi="Cambria" w:cs="Arial"/>
          <w:sz w:val="16"/>
          <w:szCs w:val="16"/>
        </w:rPr>
      </w:pPr>
      <w:r w:rsidRPr="00DD644E">
        <w:rPr>
          <w:rFonts w:ascii="Cambria" w:hAnsi="Cambria" w:cs="Arial"/>
          <w:sz w:val="16"/>
          <w:szCs w:val="16"/>
        </w:rPr>
        <w:t>WHO Health Emergencies Programme (WHE)</w:t>
      </w:r>
    </w:p>
    <w:p w14:paraId="14267F20" w14:textId="77777777" w:rsidR="00954D18" w:rsidRPr="00DD644E" w:rsidRDefault="00954D18" w:rsidP="00954D18">
      <w:pPr>
        <w:rPr>
          <w:rFonts w:ascii="Cambria" w:hAnsi="Cambria" w:cs="Arial"/>
          <w:sz w:val="16"/>
          <w:szCs w:val="16"/>
        </w:rPr>
      </w:pPr>
      <w:r w:rsidRPr="00DD644E">
        <w:rPr>
          <w:rFonts w:ascii="Cambria" w:hAnsi="Cambria" w:cs="Arial"/>
          <w:sz w:val="16"/>
          <w:szCs w:val="16"/>
        </w:rPr>
        <w:t xml:space="preserve">World Health Organization </w:t>
      </w:r>
      <w:r w:rsidRPr="00DD644E">
        <w:rPr>
          <w:rFonts w:ascii="Cambria" w:hAnsi="Cambria" w:cs="Arial"/>
          <w:sz w:val="16"/>
          <w:szCs w:val="16"/>
        </w:rPr>
        <w:br/>
        <w:t xml:space="preserve">Avenue Appia 20 </w:t>
      </w:r>
      <w:r w:rsidRPr="00DD644E">
        <w:rPr>
          <w:rFonts w:ascii="Cambria" w:hAnsi="Cambria" w:cs="Arial"/>
          <w:sz w:val="16"/>
          <w:szCs w:val="16"/>
        </w:rPr>
        <w:br/>
        <w:t>1211 Geneva 27, Switzerland</w:t>
      </w:r>
    </w:p>
    <w:p w14:paraId="23E79FF8" w14:textId="77777777" w:rsidR="00954D18" w:rsidRPr="00DD644E" w:rsidRDefault="00954D18" w:rsidP="00954D18">
      <w:pPr>
        <w:rPr>
          <w:rFonts w:ascii="Cambria" w:hAnsi="Cambria" w:cs="Arial"/>
          <w:sz w:val="16"/>
          <w:szCs w:val="16"/>
        </w:rPr>
      </w:pPr>
      <w:r w:rsidRPr="00DD644E">
        <w:rPr>
          <w:rFonts w:ascii="Cambria" w:hAnsi="Cambria" w:cs="Arial"/>
          <w:sz w:val="16"/>
          <w:szCs w:val="16"/>
        </w:rPr>
        <w:t> </w:t>
      </w:r>
    </w:p>
    <w:p w14:paraId="07F0A4CF" w14:textId="77777777" w:rsidR="00954D18" w:rsidRPr="00DD644E" w:rsidRDefault="009E4BFB" w:rsidP="00954D18">
      <w:pPr>
        <w:rPr>
          <w:rFonts w:ascii="Cambria" w:hAnsi="Cambria" w:cs="Arial"/>
          <w:sz w:val="16"/>
          <w:szCs w:val="16"/>
        </w:rPr>
      </w:pPr>
      <w:r w:rsidRPr="00DD644E">
        <w:rPr>
          <w:rFonts w:ascii="Cambria" w:hAnsi="Cambria" w:cs="Arial"/>
          <w:sz w:val="16"/>
          <w:szCs w:val="16"/>
        </w:rPr>
        <w:t>Email</w:t>
      </w:r>
      <w:r w:rsidR="00954D18" w:rsidRPr="00DD644E">
        <w:rPr>
          <w:rFonts w:ascii="Cambria" w:hAnsi="Cambria" w:cs="Arial"/>
          <w:sz w:val="16"/>
          <w:szCs w:val="16"/>
        </w:rPr>
        <w:t xml:space="preserve">: </w:t>
      </w:r>
      <w:hyperlink r:id="rId46" w:history="1">
        <w:r w:rsidR="00954D18" w:rsidRPr="00DD644E">
          <w:rPr>
            <w:rStyle w:val="Hyperlink"/>
            <w:rFonts w:ascii="Cambria" w:hAnsi="Cambria" w:cs="Arial"/>
            <w:sz w:val="16"/>
            <w:szCs w:val="16"/>
          </w:rPr>
          <w:t>goarn@who.int</w:t>
        </w:r>
      </w:hyperlink>
      <w:r w:rsidR="00954D18" w:rsidRPr="00DD644E">
        <w:rPr>
          <w:rFonts w:ascii="Cambria" w:hAnsi="Cambria" w:cs="Arial"/>
          <w:sz w:val="16"/>
          <w:szCs w:val="16"/>
        </w:rPr>
        <w:t xml:space="preserve"> </w:t>
      </w:r>
    </w:p>
    <w:p w14:paraId="35EF3B68" w14:textId="77777777" w:rsidR="00954D18" w:rsidRPr="00DD644E" w:rsidRDefault="00954D18" w:rsidP="00954D18">
      <w:pPr>
        <w:rPr>
          <w:rFonts w:ascii="Cambria" w:hAnsi="Cambria"/>
          <w:lang w:val="en-GB"/>
        </w:rPr>
      </w:pPr>
    </w:p>
    <w:p w14:paraId="35C6C854" w14:textId="77777777" w:rsidR="00954D18" w:rsidRPr="00DD644E" w:rsidRDefault="00954D18" w:rsidP="002A3424">
      <w:pPr>
        <w:rPr>
          <w:rFonts w:ascii="Cambria" w:hAnsi="Cambria"/>
          <w:lang w:val="en-GB"/>
        </w:rPr>
      </w:pPr>
    </w:p>
    <w:p w14:paraId="636AD9E3" w14:textId="77777777" w:rsidR="00493074" w:rsidRPr="00DD644E" w:rsidRDefault="00493074" w:rsidP="00493074">
      <w:pPr>
        <w:pStyle w:val="Heading3"/>
        <w:rPr>
          <w:lang w:val="en-GB"/>
        </w:rPr>
      </w:pPr>
      <w:bookmarkStart w:id="90" w:name="_Submitting_profile_to"/>
      <w:bookmarkEnd w:id="90"/>
      <w:r>
        <w:rPr>
          <w:lang w:val="en-GB"/>
        </w:rPr>
        <w:t>Submitting profile to HSW to action the deployment</w:t>
      </w:r>
    </w:p>
    <w:p w14:paraId="1535C3B7" w14:textId="77777777" w:rsidR="00493074" w:rsidRDefault="00493074" w:rsidP="00493074">
      <w:pPr>
        <w:rPr>
          <w:rFonts w:ascii="Cambria" w:hAnsi="Cambria"/>
          <w:b/>
          <w:bCs/>
          <w:lang w:val="en-GB"/>
        </w:rPr>
      </w:pPr>
    </w:p>
    <w:p w14:paraId="4AA20CAF" w14:textId="77777777" w:rsidR="00493074" w:rsidRPr="00DD644E" w:rsidRDefault="00493074" w:rsidP="00493074">
      <w:pPr>
        <w:rPr>
          <w:rFonts w:ascii="Cambria" w:hAnsi="Cambria"/>
          <w:b/>
          <w:bCs/>
          <w:lang w:val="en-GB"/>
        </w:rPr>
      </w:pPr>
      <w:r w:rsidRPr="00DD644E">
        <w:rPr>
          <w:rFonts w:ascii="Cambria" w:hAnsi="Cambria"/>
          <w:b/>
          <w:bCs/>
          <w:lang w:val="en-GB"/>
        </w:rPr>
        <w:t xml:space="preserve">From: </w:t>
      </w:r>
      <w:r w:rsidRPr="00DD644E">
        <w:rPr>
          <w:rFonts w:ascii="Cambria" w:hAnsi="Cambria"/>
          <w:lang w:val="en-GB"/>
        </w:rPr>
        <w:t>goarn@who.int</w:t>
      </w:r>
    </w:p>
    <w:p w14:paraId="45CD812C" w14:textId="77777777" w:rsidR="00493074" w:rsidRPr="00DD644E" w:rsidRDefault="00493074" w:rsidP="00493074">
      <w:pPr>
        <w:rPr>
          <w:rFonts w:ascii="Cambria" w:hAnsi="Cambria"/>
          <w:lang w:val="en-GB"/>
        </w:rPr>
      </w:pPr>
      <w:r w:rsidRPr="00DD644E">
        <w:rPr>
          <w:rFonts w:ascii="Cambria" w:hAnsi="Cambria"/>
          <w:b/>
          <w:bCs/>
          <w:lang w:val="en-GB"/>
        </w:rPr>
        <w:t>To</w:t>
      </w:r>
      <w:r w:rsidRPr="00DD644E">
        <w:rPr>
          <w:rFonts w:ascii="Cambria" w:hAnsi="Cambria"/>
          <w:lang w:val="en-GB"/>
        </w:rPr>
        <w:t xml:space="preserve">: </w:t>
      </w:r>
      <w:bookmarkStart w:id="91" w:name="_Hlk23233474"/>
      <w:r>
        <w:rPr>
          <w:rFonts w:ascii="Cambria" w:hAnsi="Cambria"/>
          <w:lang w:val="en-GB"/>
        </w:rPr>
        <w:t xml:space="preserve">Current HSW focal point (for operation or for WHE) </w:t>
      </w:r>
    </w:p>
    <w:p w14:paraId="77E14887" w14:textId="39BBD016" w:rsidR="00493074" w:rsidRPr="00DD644E" w:rsidRDefault="00493074" w:rsidP="00493074">
      <w:pPr>
        <w:rPr>
          <w:rFonts w:ascii="Cambria" w:hAnsi="Cambria"/>
          <w:lang w:val="en-GB"/>
        </w:rPr>
      </w:pPr>
      <w:r w:rsidRPr="00DD644E">
        <w:rPr>
          <w:rFonts w:ascii="Cambria" w:hAnsi="Cambria"/>
          <w:b/>
          <w:bCs/>
          <w:lang w:val="en-GB"/>
        </w:rPr>
        <w:t>Cc</w:t>
      </w:r>
      <w:r w:rsidRPr="00DD644E">
        <w:rPr>
          <w:rFonts w:ascii="Cambria" w:hAnsi="Cambria"/>
          <w:lang w:val="en-GB"/>
        </w:rPr>
        <w:t xml:space="preserve">: </w:t>
      </w:r>
      <w:r>
        <w:rPr>
          <w:rFonts w:ascii="Cambria" w:hAnsi="Cambria"/>
          <w:lang w:val="en-GB"/>
        </w:rPr>
        <w:t xml:space="preserve">relevant </w:t>
      </w:r>
      <w:r w:rsidRPr="00DD644E">
        <w:rPr>
          <w:rFonts w:ascii="Cambria" w:hAnsi="Cambria"/>
          <w:lang w:val="en-GB"/>
        </w:rPr>
        <w:t xml:space="preserve">GOARN OST members, </w:t>
      </w:r>
      <w:hyperlink r:id="rId47" w:history="1">
        <w:r w:rsidRPr="00DD644E">
          <w:rPr>
            <w:rStyle w:val="Hyperlink"/>
            <w:rFonts w:ascii="Cambria" w:hAnsi="Cambria"/>
            <w:lang w:val="en-GB"/>
          </w:rPr>
          <w:t>goarn@who.int</w:t>
        </w:r>
      </w:hyperlink>
      <w:r w:rsidRPr="00DD644E">
        <w:rPr>
          <w:rFonts w:ascii="Cambria" w:hAnsi="Cambria"/>
          <w:lang w:val="en-GB"/>
        </w:rPr>
        <w:t xml:space="preserve">, </w:t>
      </w:r>
      <w:r>
        <w:rPr>
          <w:rFonts w:ascii="Cambria" w:hAnsi="Cambria"/>
          <w:lang w:val="en-GB"/>
        </w:rPr>
        <w:t>alternate HSW contact (if applicable), technical lead (if they requested deployment)</w:t>
      </w:r>
      <w:r w:rsidR="0047519F">
        <w:rPr>
          <w:rFonts w:ascii="Cambria" w:hAnsi="Cambria"/>
          <w:lang w:val="en-GB"/>
        </w:rPr>
        <w:t>, programme management focal point (if applicable)</w:t>
      </w:r>
    </w:p>
    <w:p w14:paraId="18A85131" w14:textId="5E5133FC" w:rsidR="00493074" w:rsidRPr="00DD644E" w:rsidRDefault="00493074" w:rsidP="00493074">
      <w:pPr>
        <w:rPr>
          <w:rFonts w:ascii="Cambria" w:hAnsi="Cambria"/>
          <w:lang w:val="en-GB"/>
        </w:rPr>
      </w:pPr>
      <w:r w:rsidRPr="00DD644E">
        <w:rPr>
          <w:rFonts w:ascii="Cambria" w:hAnsi="Cambria"/>
          <w:b/>
          <w:bCs/>
          <w:lang w:val="en-GB"/>
        </w:rPr>
        <w:t>Subject</w:t>
      </w:r>
      <w:r w:rsidRPr="00DD644E">
        <w:rPr>
          <w:rFonts w:ascii="Cambria" w:hAnsi="Cambria"/>
          <w:lang w:val="en-GB"/>
        </w:rPr>
        <w:t xml:space="preserve">: </w:t>
      </w:r>
      <w:r>
        <w:rPr>
          <w:rFonts w:ascii="Cambria" w:hAnsi="Cambria"/>
          <w:lang w:val="en-GB"/>
        </w:rPr>
        <w:t xml:space="preserve">Candidate for deployment approved by GOARN Leads: </w:t>
      </w:r>
      <w:r w:rsidRPr="001C6A17">
        <w:rPr>
          <w:rFonts w:ascii="Cambria" w:hAnsi="Cambria"/>
          <w:highlight w:val="lightGray"/>
          <w:lang w:val="en-GB"/>
        </w:rPr>
        <w:t>{Operation name}</w:t>
      </w:r>
      <w:r>
        <w:rPr>
          <w:rFonts w:ascii="Cambria" w:hAnsi="Cambria"/>
          <w:lang w:val="en-GB"/>
        </w:rPr>
        <w:t>: Location</w:t>
      </w:r>
      <w:r w:rsidRPr="001C6A17">
        <w:rPr>
          <w:rFonts w:ascii="Cambria" w:hAnsi="Cambria"/>
          <w:highlight w:val="lightGray"/>
          <w:lang w:val="en-GB"/>
        </w:rPr>
        <w:t>{Location}</w:t>
      </w:r>
      <w:r w:rsidRPr="00DD644E">
        <w:rPr>
          <w:rFonts w:ascii="Cambria" w:hAnsi="Cambria"/>
          <w:lang w:val="en-GB"/>
        </w:rPr>
        <w:t xml:space="preserve"> – </w:t>
      </w:r>
      <w:r w:rsidR="000079F1" w:rsidRPr="000079F1">
        <w:rPr>
          <w:rFonts w:ascii="Cambria" w:hAnsi="Cambria"/>
          <w:highlight w:val="lightGray"/>
          <w:lang w:val="en-GB"/>
        </w:rPr>
        <w:t>{</w:t>
      </w:r>
      <w:r w:rsidR="00360306" w:rsidRPr="000079F1">
        <w:rPr>
          <w:rFonts w:ascii="Cambria" w:hAnsi="Cambria"/>
          <w:highlight w:val="lightGray"/>
          <w:lang w:val="en-GB"/>
        </w:rPr>
        <w:t>Function</w:t>
      </w:r>
      <w:r w:rsidR="000079F1" w:rsidRPr="000079F1">
        <w:rPr>
          <w:rFonts w:ascii="Cambria" w:hAnsi="Cambria"/>
          <w:highlight w:val="lightGray"/>
          <w:lang w:val="en-GB"/>
        </w:rPr>
        <w:t>}</w:t>
      </w:r>
      <w:r w:rsidR="00360306">
        <w:rPr>
          <w:rFonts w:ascii="Cambria" w:hAnsi="Cambria"/>
          <w:lang w:val="en-GB"/>
        </w:rPr>
        <w:t xml:space="preserve"> - </w:t>
      </w:r>
      <w:r w:rsidRPr="001C6A17">
        <w:rPr>
          <w:rFonts w:ascii="Cambria" w:hAnsi="Cambria"/>
          <w:highlight w:val="lightGray"/>
          <w:lang w:val="en-GB"/>
        </w:rPr>
        <w:t>{</w:t>
      </w:r>
      <w:r>
        <w:rPr>
          <w:rFonts w:ascii="Cambria" w:hAnsi="Cambria"/>
          <w:highlight w:val="lightGray"/>
          <w:lang w:val="en-GB"/>
        </w:rPr>
        <w:t xml:space="preserve"> SURNAME, First Name of Expert </w:t>
      </w:r>
      <w:r w:rsidRPr="001C6A17">
        <w:rPr>
          <w:rFonts w:ascii="Cambria" w:hAnsi="Cambria"/>
          <w:highlight w:val="lightGray"/>
          <w:lang w:val="en-GB"/>
        </w:rPr>
        <w:t>}</w:t>
      </w:r>
    </w:p>
    <w:p w14:paraId="0C3F78E1" w14:textId="77777777" w:rsidR="00493074" w:rsidRDefault="00493074" w:rsidP="00493074">
      <w:pPr>
        <w:rPr>
          <w:rFonts w:ascii="Cambria" w:hAnsi="Cambria"/>
          <w:b/>
          <w:bCs/>
          <w:lang w:val="en-GB"/>
        </w:rPr>
      </w:pPr>
      <w:r>
        <w:rPr>
          <w:rFonts w:ascii="Cambria" w:hAnsi="Cambria"/>
          <w:b/>
          <w:bCs/>
          <w:lang w:val="en-GB"/>
        </w:rPr>
        <w:t xml:space="preserve">Attachments: </w:t>
      </w:r>
      <w:r w:rsidRPr="001C6A17">
        <w:rPr>
          <w:rFonts w:ascii="Cambria" w:hAnsi="Cambria"/>
          <w:bCs/>
          <w:highlight w:val="lightGray"/>
          <w:lang w:val="en-GB"/>
        </w:rPr>
        <w:t>CV of expert, relevant approval email (if available), excel of profiles if submitting multiple individuals (&gt;4)</w:t>
      </w:r>
    </w:p>
    <w:p w14:paraId="7A0D0C6D" w14:textId="77777777" w:rsidR="00493074" w:rsidRPr="00DD644E" w:rsidRDefault="00493074" w:rsidP="00493074">
      <w:pPr>
        <w:rPr>
          <w:rFonts w:ascii="Cambria" w:hAnsi="Cambria"/>
          <w:b/>
          <w:bCs/>
          <w:lang w:val="en-GB"/>
        </w:rPr>
      </w:pPr>
      <w:r w:rsidRPr="00DD644E">
        <w:rPr>
          <w:rFonts w:ascii="Cambria" w:hAnsi="Cambria"/>
          <w:b/>
          <w:bCs/>
          <w:lang w:val="en-GB"/>
        </w:rPr>
        <w:t>Body of the message:</w:t>
      </w:r>
    </w:p>
    <w:p w14:paraId="61A2B6BE" w14:textId="77777777" w:rsidR="00493074" w:rsidRPr="00DD644E" w:rsidRDefault="00493074" w:rsidP="00493074">
      <w:pPr>
        <w:rPr>
          <w:rFonts w:ascii="Cambria" w:hAnsi="Cambria"/>
          <w:lang w:val="en-GB"/>
        </w:rPr>
      </w:pPr>
    </w:p>
    <w:p w14:paraId="3A498EAF" w14:textId="77777777" w:rsidR="00493074" w:rsidRPr="00DD644E" w:rsidRDefault="00493074" w:rsidP="00493074">
      <w:pPr>
        <w:rPr>
          <w:rFonts w:ascii="Cambria" w:hAnsi="Cambria"/>
          <w:lang w:val="en-GB"/>
        </w:rPr>
      </w:pPr>
      <w:r w:rsidRPr="00DD644E">
        <w:rPr>
          <w:rFonts w:ascii="Cambria" w:hAnsi="Cambria"/>
          <w:lang w:val="en-GB"/>
        </w:rPr>
        <w:t xml:space="preserve">Dear </w:t>
      </w:r>
      <w:r w:rsidRPr="001C6A17">
        <w:rPr>
          <w:rFonts w:ascii="Cambria" w:hAnsi="Cambria"/>
          <w:highlight w:val="lightGray"/>
          <w:lang w:val="en-GB"/>
        </w:rPr>
        <w:t>{name}</w:t>
      </w:r>
      <w:r w:rsidRPr="00DD644E">
        <w:rPr>
          <w:rFonts w:ascii="Cambria" w:hAnsi="Cambria"/>
          <w:lang w:val="en-GB"/>
        </w:rPr>
        <w:t>,</w:t>
      </w:r>
    </w:p>
    <w:p w14:paraId="32F3AC7D" w14:textId="77777777" w:rsidR="00493074" w:rsidRPr="00DD644E" w:rsidRDefault="00493074" w:rsidP="00493074">
      <w:pPr>
        <w:rPr>
          <w:rFonts w:ascii="Cambria" w:hAnsi="Cambria"/>
          <w:lang w:val="en-GB"/>
        </w:rPr>
      </w:pPr>
    </w:p>
    <w:p w14:paraId="492CF3E1" w14:textId="77777777" w:rsidR="00493074" w:rsidRPr="00610DFD" w:rsidRDefault="00493074" w:rsidP="00493074">
      <w:pPr>
        <w:jc w:val="both"/>
        <w:rPr>
          <w:rFonts w:ascii="Cambria" w:hAnsi="Cambria"/>
          <w:lang w:val="en-GB"/>
        </w:rPr>
      </w:pPr>
      <w:bookmarkStart w:id="92" w:name="_Hlk27467219"/>
      <w:r w:rsidRPr="001C6128">
        <w:rPr>
          <w:rFonts w:ascii="Cambria" w:hAnsi="Cambria"/>
          <w:lang w:val="en-GB"/>
        </w:rPr>
        <w:t xml:space="preserve">We received the offer of assistance from </w:t>
      </w:r>
      <w:r w:rsidRPr="001C6A17">
        <w:rPr>
          <w:rFonts w:ascii="Cambria" w:hAnsi="Cambria"/>
          <w:highlight w:val="lightGray"/>
          <w:lang w:val="en-GB"/>
        </w:rPr>
        <w:t>{</w:t>
      </w:r>
      <w:r>
        <w:rPr>
          <w:rFonts w:ascii="Cambria" w:hAnsi="Cambria"/>
          <w:highlight w:val="lightGray"/>
          <w:lang w:val="en-GB"/>
        </w:rPr>
        <w:t xml:space="preserve"> First Name of Expert, SURNAME </w:t>
      </w:r>
      <w:r w:rsidRPr="001C6A17">
        <w:rPr>
          <w:rFonts w:ascii="Cambria" w:hAnsi="Cambria"/>
          <w:highlight w:val="lightGray"/>
          <w:lang w:val="en-GB"/>
        </w:rPr>
        <w:t>}</w:t>
      </w:r>
      <w:r w:rsidRPr="001C6128">
        <w:rPr>
          <w:rFonts w:ascii="Cambria" w:hAnsi="Cambria"/>
          <w:lang w:val="en-GB"/>
        </w:rPr>
        <w:t xml:space="preserve">. </w:t>
      </w:r>
      <w:r>
        <w:rPr>
          <w:rFonts w:ascii="Cambria" w:hAnsi="Cambria"/>
          <w:lang w:val="en-GB"/>
        </w:rPr>
        <w:t xml:space="preserve">We had received </w:t>
      </w:r>
      <w:r w:rsidRPr="000C1968">
        <w:rPr>
          <w:rFonts w:ascii="Cambria" w:hAnsi="Cambria"/>
          <w:lang w:val="en-GB"/>
        </w:rPr>
        <w:t xml:space="preserve">technical review and approval of this deployment from HQ level. </w:t>
      </w:r>
      <w:bookmarkStart w:id="93" w:name="_Hlk20237851"/>
      <w:r w:rsidRPr="000C1968">
        <w:rPr>
          <w:rFonts w:ascii="Cambria" w:hAnsi="Cambria"/>
          <w:lang w:val="en-GB"/>
        </w:rPr>
        <w:t xml:space="preserve">We would be grateful if HR </w:t>
      </w:r>
      <w:r w:rsidRPr="00610DFD">
        <w:rPr>
          <w:rFonts w:ascii="Cambria" w:hAnsi="Cambria"/>
          <w:lang w:val="en-GB"/>
        </w:rPr>
        <w:t>colleagues could take forward this deployment.</w:t>
      </w:r>
      <w:bookmarkEnd w:id="93"/>
    </w:p>
    <w:p w14:paraId="5C94C89E" w14:textId="77777777" w:rsidR="00493074" w:rsidRPr="00610DFD" w:rsidRDefault="00493074" w:rsidP="00493074">
      <w:pPr>
        <w:jc w:val="both"/>
        <w:rPr>
          <w:rFonts w:ascii="Cambria" w:hAnsi="Cambria"/>
          <w:lang w:val="en-GB"/>
        </w:rPr>
      </w:pPr>
    </w:p>
    <w:p w14:paraId="52E132FC" w14:textId="77777777" w:rsidR="00493074" w:rsidRPr="001C6A17" w:rsidRDefault="00493074" w:rsidP="00493074">
      <w:pPr>
        <w:jc w:val="both"/>
        <w:rPr>
          <w:rFonts w:ascii="Cambria" w:hAnsi="Cambria"/>
          <w:highlight w:val="lightGray"/>
          <w:lang w:val="en-GB"/>
        </w:rPr>
      </w:pPr>
      <w:r w:rsidRPr="00610DFD">
        <w:rPr>
          <w:rFonts w:ascii="Cambria" w:hAnsi="Cambria"/>
          <w:highlight w:val="lightGray"/>
          <w:lang w:val="en-GB"/>
        </w:rPr>
        <w:lastRenderedPageBreak/>
        <w:t>{</w:t>
      </w:r>
      <w:r w:rsidRPr="001C6A17">
        <w:rPr>
          <w:rFonts w:ascii="Cambria" w:hAnsi="Cambria"/>
          <w:highlight w:val="lightGray"/>
          <w:lang w:val="en-GB"/>
        </w:rPr>
        <w:t xml:space="preserve"> </w:t>
      </w:r>
      <w:r w:rsidRPr="000C1968">
        <w:rPr>
          <w:rFonts w:ascii="Cambria" w:hAnsi="Cambria"/>
          <w:highlight w:val="lightGray"/>
          <w:lang w:val="en-GB"/>
        </w:rPr>
        <w:t>I</w:t>
      </w:r>
      <w:r w:rsidRPr="001C6A17">
        <w:rPr>
          <w:rFonts w:ascii="Cambria" w:hAnsi="Cambria"/>
          <w:highlight w:val="lightGray"/>
          <w:lang w:val="en-GB"/>
        </w:rPr>
        <w:t>n the attached</w:t>
      </w:r>
      <w:r w:rsidRPr="000C1968">
        <w:rPr>
          <w:rFonts w:ascii="Cambria" w:hAnsi="Cambria"/>
          <w:highlight w:val="lightGray"/>
          <w:lang w:val="en-GB"/>
        </w:rPr>
        <w:t>/below</w:t>
      </w:r>
      <w:r w:rsidRPr="001C6A17">
        <w:rPr>
          <w:rFonts w:ascii="Cambria" w:hAnsi="Cambria"/>
          <w:highlight w:val="lightGray"/>
          <w:lang w:val="en-GB"/>
        </w:rPr>
        <w:t xml:space="preserve"> </w:t>
      </w:r>
      <w:r w:rsidRPr="000C1968">
        <w:rPr>
          <w:rFonts w:ascii="Cambria" w:hAnsi="Cambria"/>
          <w:highlight w:val="lightGray"/>
          <w:lang w:val="en-GB"/>
        </w:rPr>
        <w:t>[delete as appropriate] HR colle</w:t>
      </w:r>
      <w:r w:rsidRPr="00610DFD">
        <w:rPr>
          <w:rFonts w:ascii="Cambria" w:hAnsi="Cambria"/>
          <w:highlight w:val="lightGray"/>
          <w:lang w:val="en-GB"/>
        </w:rPr>
        <w:t xml:space="preserve">agues noted </w:t>
      </w:r>
      <w:r w:rsidRPr="001C6A17">
        <w:rPr>
          <w:rFonts w:ascii="Cambria" w:hAnsi="Cambria"/>
          <w:highlight w:val="lightGray"/>
          <w:lang w:val="en-GB"/>
        </w:rPr>
        <w:t>the Country Office/IMST at country level approval for this deployment in the attached.</w:t>
      </w:r>
      <w:r w:rsidRPr="000C1968">
        <w:rPr>
          <w:rFonts w:ascii="Cambria" w:hAnsi="Cambria"/>
          <w:highlight w:val="lightGray"/>
          <w:lang w:val="en-GB"/>
        </w:rPr>
        <w:t>}</w:t>
      </w:r>
      <w:bookmarkStart w:id="94" w:name="_Hlk20236271"/>
    </w:p>
    <w:tbl>
      <w:tblPr>
        <w:tblW w:w="0" w:type="auto"/>
        <w:tblCellMar>
          <w:left w:w="0" w:type="dxa"/>
          <w:right w:w="0" w:type="dxa"/>
        </w:tblCellMar>
        <w:tblLook w:val="04A0" w:firstRow="1" w:lastRow="0" w:firstColumn="1" w:lastColumn="0" w:noHBand="0" w:noVBand="1"/>
      </w:tblPr>
      <w:tblGrid>
        <w:gridCol w:w="2968"/>
        <w:gridCol w:w="6082"/>
      </w:tblGrid>
      <w:tr w:rsidR="000079F8" w:rsidRPr="001C6A17" w14:paraId="51A979EE" w14:textId="77777777" w:rsidTr="004E6DAE">
        <w:tc>
          <w:tcPr>
            <w:tcW w:w="3142"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hideMark/>
          </w:tcPr>
          <w:p w14:paraId="246DC25E" w14:textId="5BEB168D" w:rsidR="00493074" w:rsidRPr="000B0AD0" w:rsidRDefault="00493074" w:rsidP="000B0AD0">
            <w:pPr>
              <w:pStyle w:val="ListParagraph"/>
              <w:numPr>
                <w:ilvl w:val="0"/>
                <w:numId w:val="56"/>
              </w:numPr>
              <w:spacing w:line="240" w:lineRule="auto"/>
              <w:rPr>
                <w:rFonts w:ascii="Cambria" w:eastAsia="Times New Roman" w:hAnsi="Cambria"/>
                <w:b/>
                <w:bCs/>
              </w:rPr>
            </w:pPr>
            <w:bookmarkStart w:id="95" w:name="_Hlk21617491"/>
            <w:r w:rsidRPr="000B0AD0">
              <w:rPr>
                <w:rFonts w:ascii="Cambria" w:eastAsia="Times New Roman" w:hAnsi="Cambria"/>
                <w:b/>
                <w:bCs/>
              </w:rPr>
              <w:t>Name of the expert</w:t>
            </w:r>
          </w:p>
        </w:tc>
        <w:tc>
          <w:tcPr>
            <w:tcW w:w="7020"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21C65B4E" w14:textId="77777777" w:rsidR="00493074" w:rsidRPr="001C6A17" w:rsidRDefault="00493074" w:rsidP="004E6DAE">
            <w:pPr>
              <w:rPr>
                <w:rFonts w:ascii="Cambria" w:eastAsiaTheme="minorHAnsi" w:hAnsi="Cambria"/>
              </w:rPr>
            </w:pPr>
            <w:r w:rsidRPr="001C6A17">
              <w:rPr>
                <w:rFonts w:ascii="Cambria" w:hAnsi="Cambria"/>
                <w:highlight w:val="lightGray"/>
                <w:lang w:val="en"/>
              </w:rPr>
              <w:t>SURNAME, Name</w:t>
            </w:r>
            <w:r w:rsidRPr="001C6A17">
              <w:rPr>
                <w:rFonts w:ascii="Cambria" w:hAnsi="Cambria"/>
                <w:lang w:val="en"/>
              </w:rPr>
              <w:t xml:space="preserve"> </w:t>
            </w:r>
          </w:p>
        </w:tc>
      </w:tr>
      <w:tr w:rsidR="000079F8" w:rsidRPr="001C6A17" w14:paraId="6AF0BCEC" w14:textId="77777777" w:rsidTr="004E6DAE">
        <w:tc>
          <w:tcPr>
            <w:tcW w:w="3142"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6DB77AF2" w14:textId="77777777" w:rsidR="00493074" w:rsidRPr="001C6A17" w:rsidRDefault="00493074" w:rsidP="000B0AD0">
            <w:pPr>
              <w:numPr>
                <w:ilvl w:val="0"/>
                <w:numId w:val="56"/>
              </w:numPr>
              <w:spacing w:line="240" w:lineRule="auto"/>
              <w:rPr>
                <w:rFonts w:ascii="Cambria" w:eastAsia="Times New Roman" w:hAnsi="Cambria"/>
                <w:b/>
                <w:bCs/>
              </w:rPr>
            </w:pPr>
            <w:r w:rsidRPr="001C6A17">
              <w:rPr>
                <w:rFonts w:ascii="Cambria" w:eastAsia="Times New Roman" w:hAnsi="Cambria"/>
                <w:b/>
                <w:bCs/>
              </w:rPr>
              <w:t>Institution deploying</w:t>
            </w:r>
          </w:p>
        </w:tc>
        <w:tc>
          <w:tcPr>
            <w:tcW w:w="7020" w:type="dxa"/>
            <w:tcBorders>
              <w:top w:val="nil"/>
              <w:left w:val="nil"/>
              <w:bottom w:val="single" w:sz="8" w:space="0" w:color="auto"/>
              <w:right w:val="single" w:sz="8" w:space="0" w:color="auto"/>
            </w:tcBorders>
            <w:tcMar>
              <w:top w:w="0" w:type="dxa"/>
              <w:left w:w="108" w:type="dxa"/>
              <w:bottom w:w="0" w:type="dxa"/>
              <w:right w:w="108" w:type="dxa"/>
            </w:tcMar>
            <w:hideMark/>
          </w:tcPr>
          <w:p w14:paraId="32F48DCD" w14:textId="77777777" w:rsidR="00493074" w:rsidRPr="001C6A17" w:rsidRDefault="00493074" w:rsidP="004E6DAE">
            <w:pPr>
              <w:rPr>
                <w:rFonts w:ascii="Cambria" w:eastAsiaTheme="minorHAnsi" w:hAnsi="Cambria"/>
                <w:lang w:val="en"/>
              </w:rPr>
            </w:pPr>
          </w:p>
        </w:tc>
      </w:tr>
      <w:tr w:rsidR="000079F8" w:rsidRPr="001C6A17" w14:paraId="65714CF9" w14:textId="77777777" w:rsidTr="004E6DAE">
        <w:tc>
          <w:tcPr>
            <w:tcW w:w="3142"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308CA691" w14:textId="77777777" w:rsidR="00493074" w:rsidRPr="001C6A17" w:rsidRDefault="00493074" w:rsidP="000B0AD0">
            <w:pPr>
              <w:numPr>
                <w:ilvl w:val="0"/>
                <w:numId w:val="56"/>
              </w:numPr>
              <w:spacing w:line="240" w:lineRule="auto"/>
              <w:rPr>
                <w:rFonts w:ascii="Cambria" w:eastAsia="Times New Roman" w:hAnsi="Cambria"/>
                <w:b/>
                <w:bCs/>
              </w:rPr>
            </w:pPr>
            <w:r w:rsidRPr="001C6A17">
              <w:rPr>
                <w:rFonts w:ascii="Cambria" w:eastAsia="Times New Roman" w:hAnsi="Cambria"/>
                <w:b/>
                <w:bCs/>
              </w:rPr>
              <w:t>Suggested role</w:t>
            </w:r>
          </w:p>
        </w:tc>
        <w:tc>
          <w:tcPr>
            <w:tcW w:w="7020" w:type="dxa"/>
            <w:tcBorders>
              <w:top w:val="nil"/>
              <w:left w:val="nil"/>
              <w:bottom w:val="single" w:sz="8" w:space="0" w:color="auto"/>
              <w:right w:val="single" w:sz="8" w:space="0" w:color="auto"/>
            </w:tcBorders>
            <w:tcMar>
              <w:top w:w="0" w:type="dxa"/>
              <w:left w:w="108" w:type="dxa"/>
              <w:bottom w:w="0" w:type="dxa"/>
              <w:right w:w="108" w:type="dxa"/>
            </w:tcMar>
            <w:hideMark/>
          </w:tcPr>
          <w:p w14:paraId="1EDED3D5" w14:textId="77777777" w:rsidR="00493074" w:rsidRPr="001C6A17" w:rsidRDefault="00493074" w:rsidP="004E6DAE">
            <w:pPr>
              <w:rPr>
                <w:rFonts w:ascii="Cambria" w:eastAsiaTheme="minorHAnsi" w:hAnsi="Cambria"/>
              </w:rPr>
            </w:pPr>
            <w:r>
              <w:rPr>
                <w:rFonts w:ascii="Cambria" w:hAnsi="Cambria"/>
                <w:highlight w:val="lightGray"/>
                <w:lang w:val="en"/>
              </w:rPr>
              <w:t xml:space="preserve">e.g. </w:t>
            </w:r>
            <w:r w:rsidRPr="00693FF9">
              <w:rPr>
                <w:rFonts w:ascii="Cambria" w:hAnsi="Cambria"/>
                <w:highlight w:val="lightGray"/>
                <w:lang w:val="en"/>
              </w:rPr>
              <w:t>Function/role e.g. Epidemiology and Surveillance – Epidemiologist</w:t>
            </w:r>
          </w:p>
        </w:tc>
      </w:tr>
      <w:tr w:rsidR="000079F8" w:rsidRPr="001C6A17" w14:paraId="60C97423" w14:textId="77777777" w:rsidTr="004E6DAE">
        <w:tc>
          <w:tcPr>
            <w:tcW w:w="3142"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46A2C7F2" w14:textId="77777777" w:rsidR="00493074" w:rsidRPr="001C6A17" w:rsidRDefault="00493074" w:rsidP="000B0AD0">
            <w:pPr>
              <w:numPr>
                <w:ilvl w:val="0"/>
                <w:numId w:val="56"/>
              </w:numPr>
              <w:spacing w:line="240" w:lineRule="auto"/>
              <w:rPr>
                <w:rFonts w:ascii="Cambria" w:eastAsia="Times New Roman" w:hAnsi="Cambria"/>
                <w:b/>
                <w:bCs/>
              </w:rPr>
            </w:pPr>
            <w:r w:rsidRPr="001C6A17">
              <w:rPr>
                <w:rFonts w:ascii="Cambria" w:eastAsia="Times New Roman" w:hAnsi="Cambria"/>
                <w:b/>
                <w:bCs/>
              </w:rPr>
              <w:t>Availability</w:t>
            </w:r>
          </w:p>
        </w:tc>
        <w:tc>
          <w:tcPr>
            <w:tcW w:w="7020" w:type="dxa"/>
            <w:tcBorders>
              <w:top w:val="nil"/>
              <w:left w:val="nil"/>
              <w:bottom w:val="single" w:sz="8" w:space="0" w:color="auto"/>
              <w:right w:val="single" w:sz="8" w:space="0" w:color="auto"/>
            </w:tcBorders>
            <w:tcMar>
              <w:top w:w="0" w:type="dxa"/>
              <w:left w:w="108" w:type="dxa"/>
              <w:bottom w:w="0" w:type="dxa"/>
              <w:right w:w="108" w:type="dxa"/>
            </w:tcMar>
            <w:hideMark/>
          </w:tcPr>
          <w:p w14:paraId="6DDD606F" w14:textId="77777777" w:rsidR="00493074" w:rsidRPr="001C6A17" w:rsidRDefault="00493074" w:rsidP="004E6DAE">
            <w:pPr>
              <w:rPr>
                <w:rFonts w:ascii="Cambria" w:eastAsiaTheme="minorHAnsi" w:hAnsi="Cambria"/>
              </w:rPr>
            </w:pPr>
            <w:r>
              <w:rPr>
                <w:rFonts w:ascii="Cambria" w:hAnsi="Cambria"/>
                <w:highlight w:val="lightGray"/>
              </w:rPr>
              <w:t xml:space="preserve">e.g. </w:t>
            </w:r>
            <w:r w:rsidRPr="001C6A17">
              <w:rPr>
                <w:rFonts w:ascii="Cambria" w:hAnsi="Cambria"/>
                <w:highlight w:val="lightGray"/>
              </w:rPr>
              <w:t>Tue, 23 Jul 2019 to Sun, 01 Sep 2019 (</w:t>
            </w:r>
            <w:r>
              <w:rPr>
                <w:rFonts w:ascii="Cambria" w:hAnsi="Cambria"/>
                <w:highlight w:val="lightGray"/>
              </w:rPr>
              <w:t xml:space="preserve">deploying </w:t>
            </w:r>
            <w:r w:rsidRPr="001C6A17">
              <w:rPr>
                <w:rFonts w:ascii="Cambria" w:hAnsi="Cambria"/>
                <w:highlight w:val="lightGray"/>
              </w:rPr>
              <w:t>as soon as possible)</w:t>
            </w:r>
          </w:p>
        </w:tc>
      </w:tr>
      <w:tr w:rsidR="000079F8" w:rsidRPr="001C6A17" w14:paraId="06658333" w14:textId="77777777" w:rsidTr="004E6DAE">
        <w:tc>
          <w:tcPr>
            <w:tcW w:w="3142"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B795F9F" w14:textId="77777777" w:rsidR="00493074" w:rsidRPr="001C6A17" w:rsidRDefault="00493074" w:rsidP="000B0AD0">
            <w:pPr>
              <w:numPr>
                <w:ilvl w:val="0"/>
                <w:numId w:val="56"/>
              </w:numPr>
              <w:spacing w:line="240" w:lineRule="auto"/>
              <w:rPr>
                <w:rFonts w:ascii="Cambria" w:eastAsia="Times New Roman" w:hAnsi="Cambria"/>
                <w:b/>
                <w:bCs/>
              </w:rPr>
            </w:pPr>
            <w:r w:rsidRPr="001C6A17">
              <w:rPr>
                <w:rFonts w:ascii="Cambria" w:eastAsia="Times New Roman" w:hAnsi="Cambria"/>
                <w:b/>
                <w:bCs/>
              </w:rPr>
              <w:t>Maximum duration of deployment</w:t>
            </w:r>
          </w:p>
        </w:tc>
        <w:tc>
          <w:tcPr>
            <w:tcW w:w="7020" w:type="dxa"/>
            <w:tcBorders>
              <w:top w:val="nil"/>
              <w:left w:val="nil"/>
              <w:bottom w:val="single" w:sz="8" w:space="0" w:color="auto"/>
              <w:right w:val="single" w:sz="8" w:space="0" w:color="auto"/>
            </w:tcBorders>
            <w:tcMar>
              <w:top w:w="0" w:type="dxa"/>
              <w:left w:w="108" w:type="dxa"/>
              <w:bottom w:w="0" w:type="dxa"/>
              <w:right w:w="108" w:type="dxa"/>
            </w:tcMar>
            <w:hideMark/>
          </w:tcPr>
          <w:p w14:paraId="6A5628BB" w14:textId="77777777" w:rsidR="00493074" w:rsidRPr="001C6A17" w:rsidRDefault="00493074" w:rsidP="004E6DAE">
            <w:pPr>
              <w:rPr>
                <w:rFonts w:ascii="Cambria" w:eastAsiaTheme="minorHAnsi" w:hAnsi="Cambria"/>
              </w:rPr>
            </w:pPr>
            <w:r>
              <w:rPr>
                <w:rFonts w:ascii="Cambria" w:hAnsi="Cambria"/>
                <w:highlight w:val="lightGray"/>
                <w:lang w:val="en"/>
              </w:rPr>
              <w:t xml:space="preserve">e.g. </w:t>
            </w:r>
            <w:r w:rsidRPr="001C6A17">
              <w:rPr>
                <w:rFonts w:ascii="Cambria" w:hAnsi="Cambria"/>
                <w:highlight w:val="lightGray"/>
                <w:lang w:val="en"/>
              </w:rPr>
              <w:t>6 weeks</w:t>
            </w:r>
          </w:p>
        </w:tc>
      </w:tr>
      <w:tr w:rsidR="000079F8" w:rsidRPr="001C6A17" w14:paraId="36879CC1" w14:textId="77777777" w:rsidTr="004E6DAE">
        <w:tc>
          <w:tcPr>
            <w:tcW w:w="3142"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7F66F944" w14:textId="77777777" w:rsidR="00493074" w:rsidRPr="001C6A17" w:rsidRDefault="00493074" w:rsidP="000B0AD0">
            <w:pPr>
              <w:numPr>
                <w:ilvl w:val="0"/>
                <w:numId w:val="56"/>
              </w:numPr>
              <w:spacing w:line="240" w:lineRule="auto"/>
              <w:rPr>
                <w:rFonts w:ascii="Cambria" w:eastAsia="Times New Roman" w:hAnsi="Cambria"/>
                <w:b/>
                <w:bCs/>
              </w:rPr>
            </w:pPr>
            <w:r w:rsidRPr="001C6A17">
              <w:rPr>
                <w:rFonts w:ascii="Cambria" w:eastAsia="Times New Roman" w:hAnsi="Cambria"/>
                <w:b/>
                <w:bCs/>
              </w:rPr>
              <w:t>Financing model</w:t>
            </w:r>
          </w:p>
        </w:tc>
        <w:tc>
          <w:tcPr>
            <w:tcW w:w="7020" w:type="dxa"/>
            <w:tcBorders>
              <w:top w:val="nil"/>
              <w:left w:val="nil"/>
              <w:bottom w:val="single" w:sz="8" w:space="0" w:color="auto"/>
              <w:right w:val="single" w:sz="8" w:space="0" w:color="auto"/>
            </w:tcBorders>
            <w:tcMar>
              <w:top w:w="0" w:type="dxa"/>
              <w:left w:w="108" w:type="dxa"/>
              <w:bottom w:w="0" w:type="dxa"/>
              <w:right w:w="108" w:type="dxa"/>
            </w:tcMar>
            <w:hideMark/>
          </w:tcPr>
          <w:p w14:paraId="2C759952" w14:textId="319BE18F" w:rsidR="00493074" w:rsidRPr="001C6A17" w:rsidRDefault="00493074" w:rsidP="004E6DAE">
            <w:pPr>
              <w:rPr>
                <w:rFonts w:ascii="Cambria" w:eastAsiaTheme="minorHAnsi" w:hAnsi="Cambria"/>
              </w:rPr>
            </w:pPr>
            <w:r>
              <w:rPr>
                <w:rFonts w:ascii="Cambria" w:hAnsi="Cambria"/>
                <w:highlight w:val="lightGray"/>
              </w:rPr>
              <w:t>e.g. U</w:t>
            </w:r>
            <w:r w:rsidRPr="001C6A17">
              <w:rPr>
                <w:rFonts w:ascii="Cambria" w:hAnsi="Cambria"/>
                <w:highlight w:val="lightGray"/>
              </w:rPr>
              <w:t xml:space="preserve">sual nil-remuneration contract plus travel cost and living allowance covered by WHO applies (note here if other </w:t>
            </w:r>
            <w:r w:rsidR="00610FB5">
              <w:rPr>
                <w:rFonts w:ascii="Cambria" w:hAnsi="Cambria"/>
                <w:highlight w:val="lightGray"/>
              </w:rPr>
              <w:t xml:space="preserve">non-standard </w:t>
            </w:r>
            <w:r w:rsidRPr="001C6A17">
              <w:rPr>
                <w:rFonts w:ascii="Cambria" w:hAnsi="Cambria"/>
                <w:highlight w:val="lightGray"/>
              </w:rPr>
              <w:t>arrangements such as no</w:t>
            </w:r>
            <w:r>
              <w:rPr>
                <w:rFonts w:ascii="Cambria" w:hAnsi="Cambria"/>
                <w:highlight w:val="lightGray"/>
              </w:rPr>
              <w:t xml:space="preserve"> flight needed, no</w:t>
            </w:r>
            <w:r w:rsidRPr="001C6A17">
              <w:rPr>
                <w:rFonts w:ascii="Cambria" w:hAnsi="Cambria"/>
                <w:highlight w:val="lightGray"/>
              </w:rPr>
              <w:t xml:space="preserve"> per diem)</w:t>
            </w:r>
          </w:p>
        </w:tc>
      </w:tr>
      <w:tr w:rsidR="000079F8" w:rsidRPr="001C6A17" w14:paraId="5CE01350" w14:textId="77777777" w:rsidTr="004E6DAE">
        <w:tc>
          <w:tcPr>
            <w:tcW w:w="3142"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0B957A46" w14:textId="12FE14E7" w:rsidR="00493074" w:rsidRPr="001C6A17" w:rsidRDefault="00493074" w:rsidP="000B0AD0">
            <w:pPr>
              <w:numPr>
                <w:ilvl w:val="0"/>
                <w:numId w:val="56"/>
              </w:numPr>
              <w:spacing w:line="240" w:lineRule="auto"/>
              <w:rPr>
                <w:rFonts w:ascii="Cambria" w:eastAsia="Times New Roman" w:hAnsi="Cambria"/>
                <w:b/>
                <w:bCs/>
              </w:rPr>
            </w:pPr>
            <w:r w:rsidRPr="001C6A17">
              <w:rPr>
                <w:rFonts w:ascii="Cambria" w:eastAsia="Times New Roman" w:hAnsi="Cambria"/>
                <w:b/>
                <w:bCs/>
              </w:rPr>
              <w:t>Location</w:t>
            </w:r>
            <w:r w:rsidR="00FA64C5">
              <w:rPr>
                <w:rFonts w:ascii="Cambria" w:eastAsia="Times New Roman" w:hAnsi="Cambria"/>
                <w:b/>
                <w:bCs/>
              </w:rPr>
              <w:t xml:space="preserve"> (duty station)</w:t>
            </w:r>
          </w:p>
        </w:tc>
        <w:tc>
          <w:tcPr>
            <w:tcW w:w="7020" w:type="dxa"/>
            <w:tcBorders>
              <w:top w:val="nil"/>
              <w:left w:val="nil"/>
              <w:bottom w:val="single" w:sz="8" w:space="0" w:color="auto"/>
              <w:right w:val="single" w:sz="8" w:space="0" w:color="auto"/>
            </w:tcBorders>
            <w:tcMar>
              <w:top w:w="0" w:type="dxa"/>
              <w:left w:w="108" w:type="dxa"/>
              <w:bottom w:w="0" w:type="dxa"/>
              <w:right w:w="108" w:type="dxa"/>
            </w:tcMar>
            <w:hideMark/>
          </w:tcPr>
          <w:p w14:paraId="008080F6" w14:textId="4277C1C0" w:rsidR="00493074" w:rsidRPr="001C6A17" w:rsidRDefault="00493074" w:rsidP="004E6DAE">
            <w:pPr>
              <w:rPr>
                <w:rFonts w:ascii="Cambria" w:eastAsiaTheme="minorHAnsi" w:hAnsi="Cambria"/>
              </w:rPr>
            </w:pPr>
            <w:r w:rsidRPr="001C6A17">
              <w:rPr>
                <w:rFonts w:ascii="Cambria" w:hAnsi="Cambria"/>
                <w:highlight w:val="lightGray"/>
              </w:rPr>
              <w:t xml:space="preserve">Office location to deploy </w:t>
            </w:r>
            <w:r w:rsidRPr="000079F8">
              <w:rPr>
                <w:rFonts w:ascii="Cambria" w:hAnsi="Cambria"/>
                <w:highlight w:val="lightGray"/>
              </w:rPr>
              <w:t>to</w:t>
            </w:r>
            <w:r w:rsidRPr="000B0AD0">
              <w:rPr>
                <w:rFonts w:ascii="Cambria" w:hAnsi="Cambria"/>
                <w:highlight w:val="lightGray"/>
              </w:rPr>
              <w:t xml:space="preserve">, </w:t>
            </w:r>
            <w:r w:rsidRPr="000079F8">
              <w:rPr>
                <w:rFonts w:ascii="Cambria" w:hAnsi="Cambria"/>
                <w:highlight w:val="lightGray"/>
              </w:rPr>
              <w:t>Country of deployment</w:t>
            </w:r>
            <w:r w:rsidR="00ED0807">
              <w:rPr>
                <w:rFonts w:ascii="Cambria" w:hAnsi="Cambria"/>
              </w:rPr>
              <w:t xml:space="preserve"> </w:t>
            </w:r>
            <w:r w:rsidR="00ED0807" w:rsidRPr="000B0AD0">
              <w:rPr>
                <w:rFonts w:ascii="Cambria" w:hAnsi="Cambria"/>
                <w:highlight w:val="lightGray"/>
              </w:rPr>
              <w:t>(normally will deploy to duty station but note if there is specific need to route through country office)</w:t>
            </w:r>
          </w:p>
        </w:tc>
      </w:tr>
      <w:tr w:rsidR="000079F8" w:rsidRPr="001C6A17" w14:paraId="244C72BA" w14:textId="77777777" w:rsidTr="004E6DAE">
        <w:tc>
          <w:tcPr>
            <w:tcW w:w="3142"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1B51DBE0" w14:textId="77777777" w:rsidR="00493074" w:rsidRPr="001C6A17" w:rsidRDefault="00493074" w:rsidP="000B0AD0">
            <w:pPr>
              <w:numPr>
                <w:ilvl w:val="0"/>
                <w:numId w:val="56"/>
              </w:numPr>
              <w:spacing w:line="240" w:lineRule="auto"/>
              <w:rPr>
                <w:rFonts w:ascii="Cambria" w:eastAsia="Times New Roman" w:hAnsi="Cambria"/>
                <w:b/>
                <w:bCs/>
              </w:rPr>
            </w:pPr>
            <w:r w:rsidRPr="001C6A17">
              <w:rPr>
                <w:rFonts w:ascii="Cambria" w:eastAsia="Times New Roman" w:hAnsi="Cambria"/>
                <w:b/>
                <w:bCs/>
              </w:rPr>
              <w:t>E-mail contact</w:t>
            </w:r>
          </w:p>
        </w:tc>
        <w:tc>
          <w:tcPr>
            <w:tcW w:w="7020" w:type="dxa"/>
            <w:tcBorders>
              <w:top w:val="nil"/>
              <w:left w:val="nil"/>
              <w:bottom w:val="single" w:sz="8" w:space="0" w:color="auto"/>
              <w:right w:val="single" w:sz="8" w:space="0" w:color="auto"/>
            </w:tcBorders>
            <w:tcMar>
              <w:top w:w="0" w:type="dxa"/>
              <w:left w:w="108" w:type="dxa"/>
              <w:bottom w:w="0" w:type="dxa"/>
              <w:right w:w="108" w:type="dxa"/>
            </w:tcMar>
            <w:hideMark/>
          </w:tcPr>
          <w:p w14:paraId="67ECD059" w14:textId="746BFE7B" w:rsidR="000079F8" w:rsidRDefault="000079F8" w:rsidP="004E6DAE">
            <w:pPr>
              <w:rPr>
                <w:rFonts w:ascii="Cambria" w:hAnsi="Cambria"/>
              </w:rPr>
            </w:pPr>
            <w:r w:rsidRPr="000B0AD0">
              <w:rPr>
                <w:rFonts w:ascii="Cambria" w:hAnsi="Cambria"/>
                <w:highlight w:val="lightGray"/>
              </w:rPr>
              <w:t>Candidate email</w:t>
            </w:r>
          </w:p>
          <w:p w14:paraId="2E6CF053" w14:textId="68043392" w:rsidR="00493074" w:rsidRPr="001C6A17" w:rsidRDefault="000079F8" w:rsidP="004E6DAE">
            <w:pPr>
              <w:rPr>
                <w:rFonts w:ascii="Cambria" w:eastAsiaTheme="minorHAnsi" w:hAnsi="Cambria"/>
              </w:rPr>
            </w:pPr>
            <w:r>
              <w:rPr>
                <w:rFonts w:ascii="Cambria" w:hAnsi="Cambria"/>
                <w:highlight w:val="lightGray"/>
              </w:rPr>
              <w:t>(only for organisations with deployments managers “</w:t>
            </w:r>
            <w:r w:rsidRPr="001C6A17">
              <w:rPr>
                <w:rFonts w:ascii="Cambria" w:hAnsi="Cambria"/>
                <w:highlight w:val="lightGray"/>
              </w:rPr>
              <w:t xml:space="preserve">IMPORTANT: When communicating for this deployment please copy </w:t>
            </w:r>
            <w:r>
              <w:rPr>
                <w:rFonts w:ascii="Cambria" w:hAnsi="Cambria"/>
                <w:highlight w:val="lightGray"/>
              </w:rPr>
              <w:t xml:space="preserve">(deployment manager XXX) </w:t>
            </w:r>
            <w:r w:rsidRPr="001C6A17">
              <w:rPr>
                <w:rFonts w:ascii="Cambria" w:hAnsi="Cambria"/>
                <w:highlight w:val="lightGray"/>
              </w:rPr>
              <w:t>as they can assist in providing documents more quickly</w:t>
            </w:r>
            <w:r>
              <w:rPr>
                <w:rFonts w:ascii="Cambria" w:hAnsi="Cambria"/>
                <w:highlight w:val="lightGray"/>
              </w:rPr>
              <w:t>”</w:t>
            </w:r>
            <w:r w:rsidRPr="001C6A17">
              <w:rPr>
                <w:rFonts w:ascii="Cambria" w:hAnsi="Cambria"/>
                <w:highlight w:val="lightGray"/>
              </w:rPr>
              <w:t>.</w:t>
            </w:r>
          </w:p>
        </w:tc>
      </w:tr>
      <w:tr w:rsidR="000079F8" w:rsidRPr="00693FF9" w14:paraId="7F69A9E4" w14:textId="77777777" w:rsidTr="004E6DAE">
        <w:tc>
          <w:tcPr>
            <w:tcW w:w="3142"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23DA037E" w14:textId="77777777" w:rsidR="00493074" w:rsidRPr="000C1968" w:rsidRDefault="00493074" w:rsidP="000B0AD0">
            <w:pPr>
              <w:numPr>
                <w:ilvl w:val="0"/>
                <w:numId w:val="56"/>
              </w:numPr>
              <w:spacing w:line="240" w:lineRule="auto"/>
              <w:rPr>
                <w:rFonts w:ascii="Cambria" w:eastAsia="Times New Roman" w:hAnsi="Cambria"/>
                <w:b/>
                <w:bCs/>
              </w:rPr>
            </w:pPr>
            <w:r>
              <w:rPr>
                <w:rFonts w:ascii="Cambria" w:eastAsia="Times New Roman" w:hAnsi="Cambria"/>
                <w:b/>
                <w:bCs/>
              </w:rPr>
              <w:t>Approvals</w:t>
            </w:r>
          </w:p>
        </w:tc>
        <w:tc>
          <w:tcPr>
            <w:tcW w:w="7020" w:type="dxa"/>
            <w:tcBorders>
              <w:top w:val="nil"/>
              <w:left w:val="nil"/>
              <w:bottom w:val="single" w:sz="8" w:space="0" w:color="auto"/>
              <w:right w:val="single" w:sz="8" w:space="0" w:color="auto"/>
            </w:tcBorders>
            <w:tcMar>
              <w:top w:w="0" w:type="dxa"/>
              <w:left w:w="108" w:type="dxa"/>
              <w:bottom w:w="0" w:type="dxa"/>
              <w:right w:w="108" w:type="dxa"/>
            </w:tcMar>
          </w:tcPr>
          <w:p w14:paraId="7DC4BBE8" w14:textId="684D55A0" w:rsidR="00493074" w:rsidRPr="000C1968" w:rsidRDefault="00493074" w:rsidP="004E6DAE">
            <w:pPr>
              <w:rPr>
                <w:rFonts w:ascii="Cambria" w:hAnsi="Cambria"/>
              </w:rPr>
            </w:pPr>
            <w:r>
              <w:rPr>
                <w:rFonts w:ascii="Cambria" w:hAnsi="Cambria"/>
                <w:highlight w:val="lightGray"/>
              </w:rPr>
              <w:t>e.g. R</w:t>
            </w:r>
            <w:r w:rsidRPr="00893F38">
              <w:rPr>
                <w:rFonts w:ascii="Cambria" w:hAnsi="Cambria"/>
                <w:highlight w:val="lightGray"/>
              </w:rPr>
              <w:t xml:space="preserve">eviewed and approved by </w:t>
            </w:r>
            <w:r>
              <w:rPr>
                <w:rFonts w:ascii="Cambria" w:hAnsi="Cambria"/>
                <w:highlight w:val="lightGray"/>
              </w:rPr>
              <w:t xml:space="preserve">HQ </w:t>
            </w:r>
            <w:r w:rsidRPr="00893F38">
              <w:rPr>
                <w:rFonts w:ascii="Cambria" w:hAnsi="Cambria"/>
                <w:highlight w:val="lightGray"/>
              </w:rPr>
              <w:t>technical lead</w:t>
            </w:r>
            <w:r>
              <w:rPr>
                <w:rFonts w:ascii="Cambria" w:hAnsi="Cambria"/>
                <w:highlight w:val="lightGray"/>
              </w:rPr>
              <w:t xml:space="preserve"> and then through HR the country level xxx, see attached</w:t>
            </w:r>
            <w:r w:rsidRPr="00893F38">
              <w:rPr>
                <w:rFonts w:ascii="Cambria" w:hAnsi="Cambria"/>
                <w:highlight w:val="lightGray"/>
              </w:rPr>
              <w:t>.</w:t>
            </w:r>
            <w:r w:rsidR="000079F8" w:rsidRPr="001C6A17">
              <w:rPr>
                <w:rFonts w:ascii="Cambria" w:hAnsi="Cambria"/>
                <w:highlight w:val="lightGray"/>
              </w:rPr>
              <w:t xml:space="preserve"> </w:t>
            </w:r>
          </w:p>
        </w:tc>
      </w:tr>
      <w:tr w:rsidR="000079F8" w:rsidRPr="001C6A17" w14:paraId="531035BB" w14:textId="77777777" w:rsidTr="004E6DAE">
        <w:tc>
          <w:tcPr>
            <w:tcW w:w="3142"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13A77E5A" w14:textId="77777777" w:rsidR="00493074" w:rsidRPr="001C6A17" w:rsidRDefault="00493074" w:rsidP="000B0AD0">
            <w:pPr>
              <w:numPr>
                <w:ilvl w:val="0"/>
                <w:numId w:val="56"/>
              </w:numPr>
              <w:spacing w:line="240" w:lineRule="auto"/>
              <w:rPr>
                <w:rFonts w:ascii="Cambria" w:eastAsia="Times New Roman" w:hAnsi="Cambria"/>
                <w:b/>
                <w:bCs/>
              </w:rPr>
            </w:pPr>
            <w:r w:rsidRPr="001C6A17">
              <w:rPr>
                <w:rFonts w:ascii="Cambria" w:eastAsia="Times New Roman" w:hAnsi="Cambria"/>
                <w:b/>
                <w:bCs/>
              </w:rPr>
              <w:t>Comments</w:t>
            </w:r>
          </w:p>
        </w:tc>
        <w:tc>
          <w:tcPr>
            <w:tcW w:w="7020" w:type="dxa"/>
            <w:tcBorders>
              <w:top w:val="nil"/>
              <w:left w:val="nil"/>
              <w:bottom w:val="single" w:sz="8" w:space="0" w:color="auto"/>
              <w:right w:val="single" w:sz="8" w:space="0" w:color="auto"/>
            </w:tcBorders>
            <w:tcMar>
              <w:top w:w="0" w:type="dxa"/>
              <w:left w:w="108" w:type="dxa"/>
              <w:bottom w:w="0" w:type="dxa"/>
              <w:right w:w="108" w:type="dxa"/>
            </w:tcMar>
            <w:hideMark/>
          </w:tcPr>
          <w:p w14:paraId="1BA6F32D" w14:textId="77777777" w:rsidR="00493074" w:rsidRDefault="00493074" w:rsidP="004E6DAE">
            <w:pPr>
              <w:rPr>
                <w:rFonts w:ascii="Cambria" w:hAnsi="Cambria"/>
                <w:highlight w:val="lightGray"/>
              </w:rPr>
            </w:pPr>
            <w:r>
              <w:rPr>
                <w:rFonts w:ascii="Cambria" w:hAnsi="Cambria"/>
                <w:highlight w:val="lightGray"/>
              </w:rPr>
              <w:t>e.g. Has communicated that has</w:t>
            </w:r>
            <w:r w:rsidRPr="001C6A17">
              <w:rPr>
                <w:rFonts w:ascii="Cambria" w:hAnsi="Cambria"/>
                <w:highlight w:val="lightGray"/>
              </w:rPr>
              <w:t xml:space="preserve"> current visa</w:t>
            </w:r>
            <w:r>
              <w:rPr>
                <w:rFonts w:ascii="Cambria" w:hAnsi="Cambria"/>
                <w:highlight w:val="lightGray"/>
              </w:rPr>
              <w:t xml:space="preserve"> but we have not verified</w:t>
            </w:r>
            <w:r w:rsidRPr="001C6A17">
              <w:rPr>
                <w:rFonts w:ascii="Cambria" w:hAnsi="Cambria"/>
                <w:highlight w:val="lightGray"/>
              </w:rPr>
              <w:t xml:space="preserve">. </w:t>
            </w:r>
          </w:p>
          <w:p w14:paraId="6ECBCCD4" w14:textId="77777777" w:rsidR="00493074" w:rsidRDefault="00493074" w:rsidP="004E6DAE">
            <w:pPr>
              <w:rPr>
                <w:rFonts w:ascii="Cambria" w:hAnsi="Cambria"/>
                <w:highlight w:val="lightGray"/>
              </w:rPr>
            </w:pPr>
            <w:r w:rsidRPr="006435F3">
              <w:rPr>
                <w:rFonts w:ascii="Cambria" w:hAnsi="Cambria"/>
                <w:highlight w:val="lightGray"/>
              </w:rPr>
              <w:t xml:space="preserve">This individual has deployed several times </w:t>
            </w:r>
            <w:r>
              <w:rPr>
                <w:rFonts w:ascii="Cambria" w:hAnsi="Cambria"/>
                <w:highlight w:val="lightGray"/>
              </w:rPr>
              <w:t>in this response</w:t>
            </w:r>
            <w:r w:rsidRPr="006435F3">
              <w:rPr>
                <w:rFonts w:ascii="Cambria" w:hAnsi="Cambria"/>
                <w:highlight w:val="lightGray"/>
              </w:rPr>
              <w:t xml:space="preserve"> so will have submitted</w:t>
            </w:r>
            <w:r>
              <w:rPr>
                <w:rFonts w:ascii="Cambria" w:hAnsi="Cambria"/>
                <w:highlight w:val="lightGray"/>
              </w:rPr>
              <w:t xml:space="preserve"> some</w:t>
            </w:r>
            <w:r w:rsidRPr="006435F3">
              <w:rPr>
                <w:rFonts w:ascii="Cambria" w:hAnsi="Cambria"/>
                <w:highlight w:val="lightGray"/>
              </w:rPr>
              <w:t xml:space="preserve"> documents previously.</w:t>
            </w:r>
          </w:p>
          <w:p w14:paraId="1B7DC5CC" w14:textId="47DE741C" w:rsidR="00493074" w:rsidRDefault="00610FB5" w:rsidP="004E6DAE">
            <w:pPr>
              <w:rPr>
                <w:rFonts w:ascii="Cambria" w:hAnsi="Cambria"/>
              </w:rPr>
            </w:pPr>
            <w:r>
              <w:rPr>
                <w:rFonts w:ascii="Cambria" w:hAnsi="Cambria"/>
                <w:highlight w:val="lightGray"/>
              </w:rPr>
              <w:t xml:space="preserve">e.g. if applicable (where larger organization deploying has deployments manager </w:t>
            </w:r>
          </w:p>
          <w:p w14:paraId="4319E26D" w14:textId="77777777" w:rsidR="00493074" w:rsidRPr="001C6A17" w:rsidRDefault="00493074" w:rsidP="004E6DAE">
            <w:pPr>
              <w:rPr>
                <w:rFonts w:ascii="Cambria" w:eastAsiaTheme="minorHAnsi" w:hAnsi="Cambria"/>
              </w:rPr>
            </w:pPr>
          </w:p>
        </w:tc>
      </w:tr>
      <w:bookmarkEnd w:id="95"/>
    </w:tbl>
    <w:p w14:paraId="2FEA2160" w14:textId="77777777" w:rsidR="00493074" w:rsidRPr="000C1968" w:rsidRDefault="00493074" w:rsidP="00493074">
      <w:pPr>
        <w:jc w:val="both"/>
        <w:rPr>
          <w:rFonts w:ascii="Cambria" w:hAnsi="Cambria"/>
          <w:lang w:val="en-GB"/>
        </w:rPr>
      </w:pPr>
    </w:p>
    <w:p w14:paraId="440F1C91" w14:textId="77777777" w:rsidR="00493074" w:rsidRPr="00610DFD" w:rsidRDefault="00493074" w:rsidP="00493074">
      <w:pPr>
        <w:jc w:val="both"/>
        <w:rPr>
          <w:rFonts w:ascii="Cambria" w:hAnsi="Cambria"/>
          <w:lang w:val="en-GB"/>
        </w:rPr>
      </w:pPr>
      <w:bookmarkStart w:id="96" w:name="_Hlk20237900"/>
      <w:bookmarkEnd w:id="94"/>
      <w:r w:rsidRPr="00610DFD">
        <w:rPr>
          <w:rFonts w:ascii="Cambria" w:hAnsi="Cambria"/>
          <w:lang w:val="en-GB"/>
        </w:rPr>
        <w:t xml:space="preserve">You’ll have seen we have emailed the expert copying the institutional focal point to confirm that you will be in touch. </w:t>
      </w:r>
    </w:p>
    <w:bookmarkEnd w:id="96"/>
    <w:p w14:paraId="12C7C577" w14:textId="77777777" w:rsidR="00493074" w:rsidRPr="00DD644E" w:rsidRDefault="00493074" w:rsidP="00493074">
      <w:pPr>
        <w:jc w:val="both"/>
        <w:rPr>
          <w:rFonts w:ascii="Cambria" w:hAnsi="Cambria"/>
          <w:lang w:val="en-GB"/>
        </w:rPr>
      </w:pPr>
    </w:p>
    <w:p w14:paraId="14EF1118" w14:textId="77777777" w:rsidR="00493074" w:rsidRPr="00DD644E" w:rsidRDefault="00493074" w:rsidP="00493074">
      <w:pPr>
        <w:jc w:val="both"/>
        <w:rPr>
          <w:rFonts w:ascii="Cambria" w:hAnsi="Cambria"/>
          <w:lang w:val="en-GB"/>
        </w:rPr>
      </w:pPr>
      <w:r w:rsidRPr="00DD644E">
        <w:rPr>
          <w:rFonts w:ascii="Cambria" w:hAnsi="Cambria"/>
          <w:lang w:val="en-GB"/>
        </w:rPr>
        <w:t>Many thanks,</w:t>
      </w:r>
    </w:p>
    <w:p w14:paraId="326F754D" w14:textId="77777777" w:rsidR="00493074" w:rsidRPr="00DD644E" w:rsidRDefault="00493074" w:rsidP="00493074">
      <w:pPr>
        <w:rPr>
          <w:rFonts w:ascii="Cambria" w:hAnsi="Cambria"/>
          <w:lang w:val="en-GB"/>
        </w:rPr>
      </w:pPr>
    </w:p>
    <w:p w14:paraId="78F3CB8F" w14:textId="77777777" w:rsidR="00493074" w:rsidRPr="001C6A17" w:rsidRDefault="00493074" w:rsidP="00493074">
      <w:pPr>
        <w:rPr>
          <w:rFonts w:ascii="Cambria" w:hAnsi="Cambria"/>
          <w:color w:val="1F497D"/>
          <w:highlight w:val="lightGray"/>
          <w:lang w:val="en-GB"/>
        </w:rPr>
      </w:pPr>
      <w:r w:rsidRPr="001C6A17">
        <w:rPr>
          <w:rFonts w:ascii="Cambria" w:hAnsi="Cambria"/>
          <w:highlight w:val="lightGray"/>
          <w:lang w:val="en-GB"/>
        </w:rPr>
        <w:t>{first name}</w:t>
      </w:r>
    </w:p>
    <w:p w14:paraId="3BD51CD1" w14:textId="77777777" w:rsidR="00493074" w:rsidRPr="001C6A17" w:rsidRDefault="00493074" w:rsidP="00493074">
      <w:pPr>
        <w:rPr>
          <w:rFonts w:ascii="Cambria" w:hAnsi="Cambria"/>
          <w:highlight w:val="lightGray"/>
        </w:rPr>
      </w:pPr>
    </w:p>
    <w:p w14:paraId="79BF5F1B" w14:textId="77777777" w:rsidR="00493074" w:rsidRPr="00DD644E" w:rsidRDefault="00493074" w:rsidP="00493074">
      <w:pPr>
        <w:rPr>
          <w:rFonts w:ascii="Cambria" w:hAnsi="Cambria" w:cs="Arial"/>
          <w:sz w:val="16"/>
          <w:szCs w:val="16"/>
        </w:rPr>
      </w:pPr>
      <w:r w:rsidRPr="001C6A17">
        <w:rPr>
          <w:rFonts w:ascii="Cambria" w:hAnsi="Cambria" w:cs="Arial"/>
          <w:sz w:val="16"/>
          <w:szCs w:val="16"/>
          <w:highlight w:val="lightGray"/>
        </w:rPr>
        <w:t>{First name Last name}</w:t>
      </w:r>
      <w:r w:rsidRPr="00DD644E">
        <w:rPr>
          <w:rFonts w:ascii="Cambria" w:hAnsi="Cambria" w:cs="Arial"/>
          <w:sz w:val="16"/>
          <w:szCs w:val="16"/>
        </w:rPr>
        <w:t xml:space="preserve"> on behalf of GOARN Operational Support Team</w:t>
      </w:r>
    </w:p>
    <w:p w14:paraId="3DB07F34" w14:textId="77777777" w:rsidR="00493074" w:rsidRDefault="00493074" w:rsidP="00493074">
      <w:pPr>
        <w:rPr>
          <w:rFonts w:ascii="Cambria" w:hAnsi="Cambria" w:cs="Arial"/>
          <w:sz w:val="16"/>
          <w:szCs w:val="16"/>
        </w:rPr>
      </w:pPr>
    </w:p>
    <w:p w14:paraId="260021DF" w14:textId="370CB30D" w:rsidR="009B0DDB" w:rsidRPr="00DD644E" w:rsidRDefault="00493074" w:rsidP="00493074">
      <w:pPr>
        <w:rPr>
          <w:rFonts w:ascii="Cambria" w:hAnsi="Cambria"/>
          <w:lang w:val="en-GB"/>
        </w:rPr>
      </w:pPr>
      <w:r w:rsidRPr="00DD644E">
        <w:rPr>
          <w:rFonts w:ascii="Cambria" w:hAnsi="Cambria" w:cs="Arial"/>
          <w:sz w:val="16"/>
          <w:szCs w:val="16"/>
        </w:rPr>
        <w:t xml:space="preserve">Email: </w:t>
      </w:r>
      <w:hyperlink r:id="rId48" w:history="1">
        <w:r w:rsidRPr="00DD644E">
          <w:rPr>
            <w:rStyle w:val="Hyperlink"/>
            <w:rFonts w:ascii="Cambria" w:hAnsi="Cambria" w:cs="Arial"/>
            <w:sz w:val="16"/>
            <w:szCs w:val="16"/>
          </w:rPr>
          <w:t>goarn@who.int</w:t>
        </w:r>
      </w:hyperlink>
    </w:p>
    <w:bookmarkEnd w:id="91"/>
    <w:bookmarkEnd w:id="92"/>
    <w:p w14:paraId="6E203C4E" w14:textId="77777777" w:rsidR="00BD7F8D" w:rsidRPr="00DD644E" w:rsidRDefault="00BD7F8D" w:rsidP="002A3424">
      <w:pPr>
        <w:rPr>
          <w:rFonts w:ascii="Cambria" w:hAnsi="Cambria"/>
          <w:lang w:val="en-GB"/>
        </w:rPr>
      </w:pPr>
    </w:p>
    <w:p w14:paraId="65B6636F" w14:textId="77777777" w:rsidR="00BD7F8D" w:rsidRPr="00DD644E" w:rsidRDefault="00BD7F8D" w:rsidP="002A3424">
      <w:pPr>
        <w:rPr>
          <w:rFonts w:ascii="Cambria" w:hAnsi="Cambria"/>
          <w:lang w:val="en-GB"/>
        </w:rPr>
      </w:pPr>
    </w:p>
    <w:p w14:paraId="21119722" w14:textId="77777777" w:rsidR="00BD7F8D" w:rsidRPr="00DD644E" w:rsidRDefault="00BD7F8D" w:rsidP="002A3424">
      <w:pPr>
        <w:rPr>
          <w:rFonts w:ascii="Cambria" w:hAnsi="Cambria"/>
          <w:lang w:val="en-GB"/>
        </w:rPr>
      </w:pPr>
    </w:p>
    <w:p w14:paraId="3ADFA5DB" w14:textId="77777777" w:rsidR="00BD7F8D" w:rsidRPr="00DD644E" w:rsidRDefault="00BD7F8D" w:rsidP="002A3424">
      <w:pPr>
        <w:rPr>
          <w:rFonts w:ascii="Cambria" w:hAnsi="Cambria"/>
          <w:lang w:val="en-GB"/>
        </w:rPr>
      </w:pPr>
    </w:p>
    <w:p w14:paraId="30EA865F" w14:textId="77777777" w:rsidR="00BD7F8D" w:rsidRPr="00DD644E" w:rsidRDefault="00BD7F8D" w:rsidP="002A3424">
      <w:pPr>
        <w:rPr>
          <w:rFonts w:ascii="Cambria" w:hAnsi="Cambria"/>
          <w:lang w:val="en-GB"/>
        </w:rPr>
      </w:pPr>
    </w:p>
    <w:p w14:paraId="3031ACC0" w14:textId="6E7DE815" w:rsidR="00954D18" w:rsidRPr="00DD644E" w:rsidRDefault="00954D18" w:rsidP="00493074">
      <w:pPr>
        <w:pStyle w:val="Heading3"/>
        <w:rPr>
          <w:lang w:val="en-GB"/>
        </w:rPr>
      </w:pPr>
      <w:bookmarkStart w:id="97" w:name="_Informing_candidates_who"/>
      <w:bookmarkStart w:id="98" w:name="_Toc16539038"/>
      <w:bookmarkEnd w:id="97"/>
      <w:r w:rsidRPr="00DD644E">
        <w:rPr>
          <w:lang w:val="en-GB"/>
        </w:rPr>
        <w:lastRenderedPageBreak/>
        <w:t>Informing candidates not selected for deployment - institution</w:t>
      </w:r>
      <w:bookmarkEnd w:id="98"/>
    </w:p>
    <w:p w14:paraId="7CBD0B1A" w14:textId="26B0B04B" w:rsidR="00954D18" w:rsidRPr="00DD644E" w:rsidRDefault="00074779" w:rsidP="00954D18">
      <w:pPr>
        <w:rPr>
          <w:rFonts w:ascii="Cambria" w:hAnsi="Cambria"/>
          <w:lang w:val="en-GB"/>
        </w:rPr>
      </w:pPr>
      <w:bookmarkStart w:id="99" w:name="_Hlk16065601"/>
      <w:r w:rsidRPr="00DD644E">
        <w:rPr>
          <w:rFonts w:ascii="Cambria" w:hAnsi="Cambria"/>
          <w:lang w:val="en-GB"/>
        </w:rPr>
        <w:t>(Use if deployments managed centrally in institution or if more than two offers provided by them)</w:t>
      </w:r>
      <w:bookmarkEnd w:id="99"/>
    </w:p>
    <w:p w14:paraId="7B5FDDFA" w14:textId="77777777" w:rsidR="00F01351" w:rsidRPr="00DD644E" w:rsidRDefault="00F01351" w:rsidP="00F01351">
      <w:pPr>
        <w:rPr>
          <w:rFonts w:ascii="Cambria" w:hAnsi="Cambria"/>
          <w:b/>
          <w:bCs/>
          <w:lang w:val="en-GB"/>
        </w:rPr>
      </w:pPr>
      <w:r w:rsidRPr="00DD644E">
        <w:rPr>
          <w:rFonts w:ascii="Cambria" w:hAnsi="Cambria"/>
          <w:b/>
          <w:bCs/>
          <w:lang w:val="en-GB"/>
        </w:rPr>
        <w:t xml:space="preserve">From: </w:t>
      </w:r>
      <w:r w:rsidRPr="00DD644E">
        <w:rPr>
          <w:rFonts w:ascii="Cambria" w:hAnsi="Cambria"/>
          <w:lang w:val="en-GB"/>
        </w:rPr>
        <w:t>goarn@who.int</w:t>
      </w:r>
    </w:p>
    <w:p w14:paraId="27D3B1A3" w14:textId="326E204B" w:rsidR="00954D18" w:rsidRPr="00DD644E" w:rsidRDefault="00954D18" w:rsidP="00954D18">
      <w:pPr>
        <w:rPr>
          <w:rFonts w:ascii="Cambria" w:hAnsi="Cambria"/>
          <w:lang w:val="en-GB"/>
        </w:rPr>
      </w:pPr>
      <w:r w:rsidRPr="00DD644E">
        <w:rPr>
          <w:rFonts w:ascii="Cambria" w:hAnsi="Cambria"/>
          <w:b/>
          <w:bCs/>
          <w:lang w:val="en-GB"/>
        </w:rPr>
        <w:t>To</w:t>
      </w:r>
      <w:r w:rsidRPr="00DD644E">
        <w:rPr>
          <w:rFonts w:ascii="Cambria" w:hAnsi="Cambria"/>
          <w:lang w:val="en-GB"/>
        </w:rPr>
        <w:t xml:space="preserve">: Email address(es) for the </w:t>
      </w:r>
      <w:r w:rsidR="00074779" w:rsidRPr="00DD644E">
        <w:rPr>
          <w:rFonts w:ascii="Cambria" w:hAnsi="Cambria"/>
          <w:lang w:val="en-GB"/>
        </w:rPr>
        <w:t>institutional focal point(s)</w:t>
      </w:r>
    </w:p>
    <w:p w14:paraId="7F5290C1" w14:textId="2BF04792" w:rsidR="00954D18" w:rsidRPr="00DD644E" w:rsidRDefault="00954D18" w:rsidP="00954D18">
      <w:pPr>
        <w:rPr>
          <w:rFonts w:ascii="Cambria" w:hAnsi="Cambria"/>
          <w:lang w:val="en-GB"/>
        </w:rPr>
      </w:pPr>
      <w:r w:rsidRPr="00DD644E">
        <w:rPr>
          <w:rFonts w:ascii="Cambria" w:hAnsi="Cambria"/>
          <w:b/>
          <w:bCs/>
          <w:lang w:val="en-GB"/>
        </w:rPr>
        <w:t>Cc</w:t>
      </w:r>
      <w:r w:rsidRPr="00DD644E">
        <w:rPr>
          <w:rFonts w:ascii="Cambria" w:hAnsi="Cambria"/>
          <w:lang w:val="en-GB"/>
        </w:rPr>
        <w:t xml:space="preserve">: GOARN OST members, </w:t>
      </w:r>
      <w:hyperlink r:id="rId49" w:history="1">
        <w:r w:rsidRPr="00DD644E">
          <w:rPr>
            <w:rStyle w:val="Hyperlink"/>
            <w:rFonts w:ascii="Cambria" w:hAnsi="Cambria"/>
            <w:lang w:val="en-GB"/>
          </w:rPr>
          <w:t>goarn@who.int</w:t>
        </w:r>
      </w:hyperlink>
      <w:r w:rsidRPr="00DD644E">
        <w:rPr>
          <w:rFonts w:ascii="Cambria" w:hAnsi="Cambria"/>
          <w:lang w:val="en-GB"/>
        </w:rPr>
        <w:t>, focal points in WHE HR</w:t>
      </w:r>
      <w:r w:rsidR="00B74FCA" w:rsidRPr="00DD644E">
        <w:rPr>
          <w:rFonts w:ascii="Cambria" w:hAnsi="Cambria"/>
          <w:lang w:val="en-GB"/>
        </w:rPr>
        <w:t xml:space="preserve"> (if candidates have </w:t>
      </w:r>
      <w:r w:rsidR="00297FB0" w:rsidRPr="00DD644E">
        <w:rPr>
          <w:rFonts w:ascii="Cambria" w:hAnsi="Cambria"/>
          <w:lang w:val="en-GB"/>
        </w:rPr>
        <w:t xml:space="preserve">previously </w:t>
      </w:r>
      <w:r w:rsidR="00B74FCA" w:rsidRPr="00DD644E">
        <w:rPr>
          <w:rFonts w:ascii="Cambria" w:hAnsi="Cambria"/>
          <w:lang w:val="en-GB"/>
        </w:rPr>
        <w:t>been forwarded to them)</w:t>
      </w:r>
    </w:p>
    <w:p w14:paraId="1D883473" w14:textId="77777777" w:rsidR="00954D18" w:rsidRPr="00DD644E" w:rsidRDefault="00954D18" w:rsidP="00954D18">
      <w:pPr>
        <w:rPr>
          <w:rFonts w:ascii="Cambria" w:hAnsi="Cambria"/>
          <w:lang w:val="en-GB"/>
        </w:rPr>
      </w:pPr>
      <w:r w:rsidRPr="00DD644E">
        <w:rPr>
          <w:rFonts w:ascii="Cambria" w:hAnsi="Cambria"/>
          <w:b/>
          <w:bCs/>
          <w:lang w:val="en-GB"/>
        </w:rPr>
        <w:t>Subject</w:t>
      </w:r>
      <w:r w:rsidRPr="00DD644E">
        <w:rPr>
          <w:rFonts w:ascii="Cambria" w:hAnsi="Cambria"/>
          <w:lang w:val="en-GB"/>
        </w:rPr>
        <w:t xml:space="preserve">: </w:t>
      </w:r>
      <w:r w:rsidRPr="000B0AD0">
        <w:rPr>
          <w:rFonts w:ascii="Cambria" w:hAnsi="Cambria"/>
          <w:highlight w:val="lightGray"/>
          <w:lang w:val="en-GB"/>
        </w:rPr>
        <w:t>{Operation name}</w:t>
      </w:r>
      <w:r w:rsidRPr="00DD644E">
        <w:rPr>
          <w:rFonts w:ascii="Cambria" w:hAnsi="Cambria"/>
          <w:lang w:val="en-GB"/>
        </w:rPr>
        <w:t xml:space="preserve">: </w:t>
      </w:r>
      <w:r w:rsidRPr="000B0AD0">
        <w:rPr>
          <w:rFonts w:ascii="Cambria" w:hAnsi="Cambria"/>
          <w:highlight w:val="lightGray"/>
          <w:lang w:val="en-GB"/>
        </w:rPr>
        <w:t>{Institution name}</w:t>
      </w:r>
      <w:r w:rsidRPr="00DD644E">
        <w:rPr>
          <w:rFonts w:ascii="Cambria" w:hAnsi="Cambria"/>
          <w:lang w:val="en-GB"/>
        </w:rPr>
        <w:t xml:space="preserve"> – </w:t>
      </w:r>
      <w:r w:rsidRPr="000B0AD0">
        <w:rPr>
          <w:rFonts w:ascii="Cambria" w:hAnsi="Cambria"/>
          <w:highlight w:val="lightGray"/>
          <w:lang w:val="en-GB"/>
        </w:rPr>
        <w:t>{Expert name}</w:t>
      </w:r>
    </w:p>
    <w:p w14:paraId="0D50EED5" w14:textId="77777777" w:rsidR="00954D18" w:rsidRPr="00DD644E" w:rsidRDefault="00954D18" w:rsidP="00954D18">
      <w:pPr>
        <w:rPr>
          <w:rFonts w:ascii="Cambria" w:hAnsi="Cambria"/>
          <w:b/>
          <w:bCs/>
          <w:lang w:val="en-GB"/>
        </w:rPr>
      </w:pPr>
      <w:r w:rsidRPr="00DD644E">
        <w:rPr>
          <w:rFonts w:ascii="Cambria" w:hAnsi="Cambria"/>
          <w:b/>
          <w:bCs/>
          <w:lang w:val="en-GB"/>
        </w:rPr>
        <w:t>Body of the message:</w:t>
      </w:r>
    </w:p>
    <w:p w14:paraId="74E706B1" w14:textId="77777777" w:rsidR="00954D18" w:rsidRPr="00DD644E" w:rsidRDefault="00954D18" w:rsidP="00954D18">
      <w:pPr>
        <w:rPr>
          <w:rFonts w:ascii="Cambria" w:hAnsi="Cambria"/>
          <w:lang w:val="en-GB"/>
        </w:rPr>
      </w:pPr>
    </w:p>
    <w:p w14:paraId="5DF89FAC" w14:textId="77777777" w:rsidR="00954D18" w:rsidRPr="00DD644E" w:rsidRDefault="00954D18" w:rsidP="00954D18">
      <w:pPr>
        <w:rPr>
          <w:rFonts w:ascii="Cambria" w:hAnsi="Cambria"/>
          <w:lang w:val="en-GB"/>
        </w:rPr>
      </w:pPr>
      <w:r w:rsidRPr="00DD644E">
        <w:rPr>
          <w:rFonts w:ascii="Cambria" w:hAnsi="Cambria"/>
          <w:lang w:val="en-GB"/>
        </w:rPr>
        <w:t xml:space="preserve">Dear </w:t>
      </w:r>
      <w:r w:rsidRPr="000B0AD0">
        <w:rPr>
          <w:rFonts w:ascii="Cambria" w:hAnsi="Cambria"/>
          <w:highlight w:val="lightGray"/>
          <w:lang w:val="en-GB"/>
        </w:rPr>
        <w:t>{name}</w:t>
      </w:r>
      <w:r w:rsidRPr="00DD644E">
        <w:rPr>
          <w:rFonts w:ascii="Cambria" w:hAnsi="Cambria"/>
          <w:lang w:val="en-GB"/>
        </w:rPr>
        <w:t>,</w:t>
      </w:r>
    </w:p>
    <w:p w14:paraId="26126E91" w14:textId="77777777" w:rsidR="00954D18" w:rsidRPr="00DD644E" w:rsidRDefault="00954D18" w:rsidP="00954D18">
      <w:pPr>
        <w:rPr>
          <w:rFonts w:ascii="Cambria" w:hAnsi="Cambria"/>
          <w:lang w:val="en-GB"/>
        </w:rPr>
      </w:pPr>
    </w:p>
    <w:p w14:paraId="2C28656D" w14:textId="77777777" w:rsidR="00954D18" w:rsidRPr="00DD644E" w:rsidRDefault="00954D18" w:rsidP="00954D18">
      <w:pPr>
        <w:jc w:val="both"/>
        <w:rPr>
          <w:rFonts w:ascii="Cambria" w:hAnsi="Cambria"/>
          <w:lang w:val="en-GB"/>
        </w:rPr>
      </w:pPr>
      <w:r w:rsidRPr="00DD644E">
        <w:rPr>
          <w:rFonts w:ascii="Cambria" w:hAnsi="Cambria"/>
          <w:lang w:val="en-GB"/>
        </w:rPr>
        <w:t xml:space="preserve">Thank you for your support and support from </w:t>
      </w:r>
      <w:r w:rsidRPr="000B0AD0">
        <w:rPr>
          <w:rFonts w:ascii="Cambria" w:hAnsi="Cambria"/>
          <w:highlight w:val="lightGray"/>
          <w:lang w:val="en-GB"/>
        </w:rPr>
        <w:t>{Institution name}</w:t>
      </w:r>
      <w:r w:rsidRPr="00DD644E">
        <w:rPr>
          <w:rFonts w:ascii="Cambria" w:hAnsi="Cambria"/>
          <w:lang w:val="en-GB"/>
        </w:rPr>
        <w:t xml:space="preserve"> in identifying experts in response to GOARN Request for assistance for </w:t>
      </w:r>
      <w:r w:rsidRPr="000B0AD0">
        <w:rPr>
          <w:rFonts w:ascii="Cambria" w:hAnsi="Cambria"/>
          <w:highlight w:val="lightGray"/>
          <w:lang w:val="en-GB"/>
        </w:rPr>
        <w:t>{Operation name}</w:t>
      </w:r>
      <w:r w:rsidRPr="00DD644E">
        <w:rPr>
          <w:rFonts w:ascii="Cambria" w:hAnsi="Cambria"/>
          <w:lang w:val="en-GB"/>
        </w:rPr>
        <w:t xml:space="preserve">. We have received excellent response from our partners with a total of </w:t>
      </w:r>
      <w:r w:rsidRPr="000B0AD0">
        <w:rPr>
          <w:rFonts w:ascii="Cambria" w:hAnsi="Cambria"/>
          <w:highlight w:val="lightGray"/>
          <w:lang w:val="en-GB"/>
        </w:rPr>
        <w:t>{number}</w:t>
      </w:r>
      <w:r w:rsidRPr="00DD644E">
        <w:rPr>
          <w:rFonts w:ascii="Cambria" w:hAnsi="Cambria"/>
          <w:lang w:val="en-GB"/>
        </w:rPr>
        <w:t xml:space="preserve"> offers of assistance. You will find details for all offers on the GOARN Knowledge platform.</w:t>
      </w:r>
    </w:p>
    <w:p w14:paraId="24C7DBA5" w14:textId="77777777" w:rsidR="00954D18" w:rsidRPr="00DD644E" w:rsidRDefault="00954D18" w:rsidP="00954D18">
      <w:pPr>
        <w:jc w:val="both"/>
        <w:rPr>
          <w:rFonts w:ascii="Cambria" w:hAnsi="Cambria"/>
          <w:lang w:val="en-GB"/>
        </w:rPr>
      </w:pPr>
    </w:p>
    <w:p w14:paraId="224202A3" w14:textId="77777777" w:rsidR="00954D18" w:rsidRPr="00DD644E" w:rsidRDefault="00954D18" w:rsidP="00846BE3">
      <w:pPr>
        <w:jc w:val="both"/>
        <w:rPr>
          <w:rFonts w:ascii="Cambria" w:hAnsi="Cambria"/>
          <w:lang w:val="en-GB"/>
        </w:rPr>
      </w:pPr>
      <w:r w:rsidRPr="00DD644E">
        <w:rPr>
          <w:rFonts w:ascii="Cambria" w:hAnsi="Cambria"/>
          <w:lang w:val="en-GB"/>
        </w:rPr>
        <w:t xml:space="preserve">WHO country office in </w:t>
      </w:r>
      <w:r w:rsidRPr="000B0AD0">
        <w:rPr>
          <w:rFonts w:ascii="Cambria" w:hAnsi="Cambria"/>
          <w:highlight w:val="lightGray"/>
          <w:lang w:val="en-GB"/>
        </w:rPr>
        <w:t>{Country name}</w:t>
      </w:r>
      <w:r w:rsidRPr="00DD644E">
        <w:rPr>
          <w:rFonts w:ascii="Cambria" w:hAnsi="Cambria"/>
          <w:lang w:val="en-GB"/>
        </w:rPr>
        <w:t xml:space="preserve"> and has </w:t>
      </w:r>
      <w:r w:rsidR="005312F6" w:rsidRPr="00DD644E">
        <w:rPr>
          <w:rFonts w:ascii="Cambria" w:hAnsi="Cambria"/>
          <w:lang w:val="en-GB"/>
        </w:rPr>
        <w:t>selected</w:t>
      </w:r>
      <w:r w:rsidRPr="00DD644E">
        <w:rPr>
          <w:rFonts w:ascii="Cambria" w:hAnsi="Cambria"/>
          <w:lang w:val="en-GB"/>
        </w:rPr>
        <w:t xml:space="preserve"> </w:t>
      </w:r>
      <w:r w:rsidR="005312F6" w:rsidRPr="000B0AD0">
        <w:rPr>
          <w:rFonts w:ascii="Cambria" w:hAnsi="Cambria"/>
          <w:highlight w:val="lightGray"/>
          <w:lang w:val="en-GB"/>
        </w:rPr>
        <w:t>{number}</w:t>
      </w:r>
      <w:r w:rsidRPr="00DD644E">
        <w:rPr>
          <w:rFonts w:ascii="Cambria" w:hAnsi="Cambria"/>
          <w:lang w:val="en-GB"/>
        </w:rPr>
        <w:t xml:space="preserve"> expert</w:t>
      </w:r>
      <w:r w:rsidR="00E913E5" w:rsidRPr="00DD644E">
        <w:rPr>
          <w:rFonts w:ascii="Cambria" w:hAnsi="Cambria"/>
          <w:lang w:val="en-GB"/>
        </w:rPr>
        <w:t>(s)</w:t>
      </w:r>
      <w:r w:rsidRPr="00DD644E">
        <w:rPr>
          <w:rFonts w:ascii="Cambria" w:hAnsi="Cambria"/>
          <w:lang w:val="en-GB"/>
        </w:rPr>
        <w:t xml:space="preserve"> from this pool. </w:t>
      </w:r>
      <w:r w:rsidR="004155C5" w:rsidRPr="00241F61">
        <w:rPr>
          <w:rFonts w:ascii="Cambria" w:hAnsi="Cambria"/>
          <w:highlight w:val="yellow"/>
          <w:lang w:val="en-GB"/>
        </w:rPr>
        <w:t>At this stage</w:t>
      </w:r>
      <w:r w:rsidR="00846BE3" w:rsidRPr="00241F61">
        <w:rPr>
          <w:rFonts w:ascii="Cambria" w:hAnsi="Cambria"/>
          <w:highlight w:val="yellow"/>
          <w:lang w:val="en-GB"/>
        </w:rPr>
        <w:t xml:space="preserve"> experts from  {Institution name} have not been selected for deployment for this operation.</w:t>
      </w:r>
      <w:r w:rsidR="00846BE3" w:rsidRPr="00DD644E">
        <w:rPr>
          <w:rFonts w:ascii="Cambria" w:hAnsi="Cambria"/>
          <w:lang w:val="en-GB"/>
        </w:rPr>
        <w:t xml:space="preserve"> </w:t>
      </w:r>
    </w:p>
    <w:p w14:paraId="596BFBCF" w14:textId="77777777" w:rsidR="00954D18" w:rsidRPr="00DD644E" w:rsidRDefault="00954D18" w:rsidP="00954D18">
      <w:pPr>
        <w:jc w:val="both"/>
        <w:rPr>
          <w:rFonts w:ascii="Cambria" w:hAnsi="Cambria"/>
          <w:lang w:val="en-GB"/>
        </w:rPr>
      </w:pPr>
    </w:p>
    <w:p w14:paraId="1EA810D0" w14:textId="77777777" w:rsidR="00954D18" w:rsidRPr="00DD644E" w:rsidRDefault="00954D18" w:rsidP="005312F6">
      <w:pPr>
        <w:jc w:val="both"/>
        <w:rPr>
          <w:rFonts w:ascii="Cambria" w:hAnsi="Cambria"/>
          <w:lang w:val="en-GB"/>
        </w:rPr>
      </w:pPr>
      <w:r w:rsidRPr="00DD644E">
        <w:rPr>
          <w:rFonts w:ascii="Cambria" w:hAnsi="Cambria"/>
          <w:lang w:val="en-GB"/>
        </w:rPr>
        <w:t xml:space="preserve">As you know for this request for assistance we have received </w:t>
      </w:r>
      <w:r w:rsidR="005312F6" w:rsidRPr="000B0AD0">
        <w:rPr>
          <w:rFonts w:ascii="Cambria" w:hAnsi="Cambria"/>
          <w:highlight w:val="lightGray"/>
          <w:lang w:val="en-GB"/>
        </w:rPr>
        <w:t>{number}</w:t>
      </w:r>
      <w:r w:rsidRPr="00DD644E">
        <w:rPr>
          <w:rFonts w:ascii="Cambria" w:hAnsi="Cambria"/>
          <w:lang w:val="en-GB"/>
        </w:rPr>
        <w:t xml:space="preserve"> offers from </w:t>
      </w:r>
      <w:r w:rsidR="005312F6" w:rsidRPr="000B0AD0">
        <w:rPr>
          <w:rFonts w:ascii="Cambria" w:hAnsi="Cambria"/>
          <w:highlight w:val="lightGray"/>
          <w:lang w:val="en-GB"/>
        </w:rPr>
        <w:t>{institution name}</w:t>
      </w:r>
      <w:r w:rsidRPr="00DD644E">
        <w:rPr>
          <w:rFonts w:ascii="Cambria" w:hAnsi="Cambria"/>
          <w:lang w:val="en-GB"/>
        </w:rPr>
        <w:t xml:space="preserve"> </w:t>
      </w:r>
      <w:r w:rsidRPr="000B0AD0">
        <w:rPr>
          <w:rFonts w:ascii="Cambria" w:hAnsi="Cambria"/>
          <w:highlight w:val="lightGray"/>
          <w:lang w:val="en-GB"/>
        </w:rPr>
        <w:t>(</w:t>
      </w:r>
      <w:r w:rsidR="005312F6" w:rsidRPr="000B0AD0">
        <w:rPr>
          <w:rFonts w:ascii="Cambria" w:hAnsi="Cambria"/>
          <w:highlight w:val="lightGray"/>
          <w:lang w:val="en-GB"/>
        </w:rPr>
        <w:t>{first name last name of experts}</w:t>
      </w:r>
      <w:r w:rsidRPr="000B0AD0">
        <w:rPr>
          <w:rFonts w:ascii="Cambria" w:hAnsi="Cambria"/>
          <w:highlight w:val="lightGray"/>
          <w:lang w:val="en-GB"/>
        </w:rPr>
        <w:t>)</w:t>
      </w:r>
      <w:r w:rsidRPr="00DD644E">
        <w:rPr>
          <w:rFonts w:ascii="Cambria" w:hAnsi="Cambria"/>
          <w:lang w:val="en-GB"/>
        </w:rPr>
        <w:t xml:space="preserve">. Many thanks to all for their readiness to support this response in </w:t>
      </w:r>
      <w:r w:rsidR="005312F6" w:rsidRPr="000B0AD0">
        <w:rPr>
          <w:rFonts w:ascii="Cambria" w:hAnsi="Cambria"/>
          <w:highlight w:val="lightGray"/>
          <w:lang w:val="en-GB"/>
        </w:rPr>
        <w:t>{country of assignment}</w:t>
      </w:r>
      <w:r w:rsidRPr="00DD644E">
        <w:rPr>
          <w:rFonts w:ascii="Cambria" w:hAnsi="Cambria"/>
          <w:lang w:val="en-GB"/>
        </w:rPr>
        <w:t xml:space="preserve">. </w:t>
      </w:r>
    </w:p>
    <w:p w14:paraId="3099C285" w14:textId="77777777" w:rsidR="00954D18" w:rsidRPr="00DD644E" w:rsidRDefault="00954D18" w:rsidP="00954D18">
      <w:pPr>
        <w:jc w:val="both"/>
        <w:rPr>
          <w:rFonts w:ascii="Cambria" w:hAnsi="Cambria"/>
          <w:lang w:val="en-GB"/>
        </w:rPr>
      </w:pPr>
    </w:p>
    <w:p w14:paraId="15C842AF" w14:textId="45D9B37D" w:rsidR="00954D18" w:rsidRPr="00DD644E" w:rsidRDefault="00954D18" w:rsidP="005312F6">
      <w:pPr>
        <w:jc w:val="both"/>
        <w:rPr>
          <w:rFonts w:ascii="Cambria" w:hAnsi="Cambria"/>
          <w:lang w:val="en-GB"/>
        </w:rPr>
      </w:pPr>
      <w:r w:rsidRPr="00DD644E">
        <w:rPr>
          <w:rFonts w:ascii="Cambria" w:hAnsi="Cambria"/>
          <w:lang w:val="en-GB"/>
        </w:rPr>
        <w:t xml:space="preserve">We would appreciate if you could inform </w:t>
      </w:r>
      <w:r w:rsidR="005312F6" w:rsidRPr="000B0AD0">
        <w:rPr>
          <w:rFonts w:ascii="Cambria" w:hAnsi="Cambria"/>
          <w:highlight w:val="lightGray"/>
          <w:lang w:val="en-GB"/>
        </w:rPr>
        <w:t>{names}</w:t>
      </w:r>
      <w:r w:rsidR="005312F6" w:rsidRPr="00DD644E">
        <w:rPr>
          <w:rFonts w:ascii="Cambria" w:hAnsi="Cambria"/>
          <w:lang w:val="en-GB"/>
        </w:rPr>
        <w:t xml:space="preserve"> </w:t>
      </w:r>
      <w:r w:rsidRPr="00DD644E">
        <w:rPr>
          <w:rFonts w:ascii="Cambria" w:hAnsi="Cambria"/>
          <w:lang w:val="en-GB"/>
        </w:rPr>
        <w:t xml:space="preserve">that present immediate needs for this response from GOARN side are covered. We do not exclude </w:t>
      </w:r>
      <w:r w:rsidR="00722768" w:rsidRPr="00DD644E">
        <w:rPr>
          <w:rFonts w:ascii="Cambria" w:hAnsi="Cambria"/>
          <w:lang w:val="en-GB"/>
        </w:rPr>
        <w:t xml:space="preserve">the </w:t>
      </w:r>
      <w:r w:rsidRPr="00DD644E">
        <w:rPr>
          <w:rFonts w:ascii="Cambria" w:hAnsi="Cambria"/>
          <w:lang w:val="en-GB"/>
        </w:rPr>
        <w:t xml:space="preserve">possibility that additional experts may be required at the later stage, but at this point do not have indication on how </w:t>
      </w:r>
      <w:r w:rsidR="00722768" w:rsidRPr="00DD644E">
        <w:rPr>
          <w:rFonts w:ascii="Cambria" w:hAnsi="Cambria"/>
          <w:lang w:val="en-GB"/>
        </w:rPr>
        <w:t xml:space="preserve">the </w:t>
      </w:r>
      <w:r w:rsidRPr="00DD644E">
        <w:rPr>
          <w:rFonts w:ascii="Cambria" w:hAnsi="Cambria"/>
          <w:lang w:val="en-GB"/>
        </w:rPr>
        <w:t xml:space="preserve">situation on the ground </w:t>
      </w:r>
      <w:r w:rsidR="00722768" w:rsidRPr="00DD644E">
        <w:rPr>
          <w:rFonts w:ascii="Cambria" w:hAnsi="Cambria"/>
          <w:lang w:val="en-GB"/>
        </w:rPr>
        <w:t xml:space="preserve">will </w:t>
      </w:r>
      <w:r w:rsidRPr="00DD644E">
        <w:rPr>
          <w:rFonts w:ascii="Cambria" w:hAnsi="Cambria"/>
          <w:lang w:val="en-GB"/>
        </w:rPr>
        <w:t>evolve and what additional support may be required from GOARN.</w:t>
      </w:r>
    </w:p>
    <w:p w14:paraId="3EB2E94C" w14:textId="77777777" w:rsidR="00954D18" w:rsidRPr="000B0AD0" w:rsidRDefault="00954D18" w:rsidP="00954D18">
      <w:pPr>
        <w:jc w:val="both"/>
        <w:rPr>
          <w:rFonts w:ascii="Cambria" w:hAnsi="Cambria"/>
          <w:highlight w:val="lightGray"/>
          <w:lang w:val="en-GB"/>
        </w:rPr>
      </w:pPr>
    </w:p>
    <w:p w14:paraId="70ACEB83" w14:textId="77777777" w:rsidR="00954D18" w:rsidRPr="00DD644E" w:rsidRDefault="00954D18" w:rsidP="00954D18">
      <w:pPr>
        <w:jc w:val="both"/>
        <w:rPr>
          <w:rFonts w:ascii="Cambria" w:hAnsi="Cambria"/>
          <w:lang w:val="en-GB"/>
        </w:rPr>
      </w:pPr>
      <w:r w:rsidRPr="00DD644E">
        <w:rPr>
          <w:rFonts w:ascii="Cambria" w:hAnsi="Cambria"/>
          <w:lang w:val="en-GB"/>
        </w:rPr>
        <w:t xml:space="preserve">We will keep </w:t>
      </w:r>
      <w:r w:rsidRPr="000B0AD0">
        <w:rPr>
          <w:rFonts w:ascii="Cambria" w:hAnsi="Cambria"/>
          <w:highlight w:val="lightGray"/>
          <w:lang w:val="en-GB"/>
        </w:rPr>
        <w:t>{Institution name}</w:t>
      </w:r>
      <w:r w:rsidRPr="00DD644E">
        <w:rPr>
          <w:rFonts w:ascii="Cambria" w:hAnsi="Cambria"/>
          <w:lang w:val="en-GB"/>
        </w:rPr>
        <w:t xml:space="preserve"> and other GOARN partners informed if there are further requests for additional assistance for </w:t>
      </w:r>
      <w:r w:rsidRPr="000B0AD0">
        <w:rPr>
          <w:rFonts w:ascii="Cambria" w:hAnsi="Cambria"/>
          <w:highlight w:val="lightGray"/>
          <w:lang w:val="en-GB"/>
        </w:rPr>
        <w:t>{Operation name}</w:t>
      </w:r>
      <w:r w:rsidRPr="00DD644E">
        <w:rPr>
          <w:rFonts w:ascii="Cambria" w:hAnsi="Cambria"/>
          <w:lang w:val="en-GB"/>
        </w:rPr>
        <w:t>.</w:t>
      </w:r>
    </w:p>
    <w:p w14:paraId="34D3F7CD" w14:textId="77777777" w:rsidR="00954D18" w:rsidRPr="00DD644E" w:rsidRDefault="00954D18" w:rsidP="00954D18">
      <w:pPr>
        <w:jc w:val="both"/>
        <w:rPr>
          <w:rFonts w:ascii="Cambria" w:hAnsi="Cambria"/>
          <w:lang w:val="en-GB"/>
        </w:rPr>
      </w:pPr>
    </w:p>
    <w:p w14:paraId="42D64D03" w14:textId="77777777" w:rsidR="00954D18" w:rsidRPr="00DD644E" w:rsidRDefault="00954D18" w:rsidP="00954D18">
      <w:pPr>
        <w:jc w:val="both"/>
        <w:rPr>
          <w:rFonts w:ascii="Cambria" w:hAnsi="Cambria"/>
          <w:lang w:val="en-GB"/>
        </w:rPr>
      </w:pPr>
      <w:r w:rsidRPr="00DD644E">
        <w:rPr>
          <w:rFonts w:ascii="Cambria" w:hAnsi="Cambria"/>
          <w:lang w:val="en-GB"/>
        </w:rPr>
        <w:t>We are looking forward to our continuing collaboration.</w:t>
      </w:r>
    </w:p>
    <w:p w14:paraId="32554841" w14:textId="77777777" w:rsidR="00954D18" w:rsidRPr="00DD644E" w:rsidRDefault="00954D18" w:rsidP="00954D18">
      <w:pPr>
        <w:jc w:val="both"/>
        <w:rPr>
          <w:rFonts w:ascii="Cambria" w:hAnsi="Cambria"/>
          <w:lang w:val="en-GB"/>
        </w:rPr>
      </w:pPr>
    </w:p>
    <w:p w14:paraId="0CC1A921" w14:textId="77777777" w:rsidR="00954D18" w:rsidRPr="00DD644E" w:rsidRDefault="00954D18" w:rsidP="00954D18">
      <w:pPr>
        <w:jc w:val="both"/>
        <w:rPr>
          <w:rFonts w:ascii="Cambria" w:hAnsi="Cambria"/>
          <w:lang w:val="en-GB"/>
        </w:rPr>
      </w:pPr>
      <w:r w:rsidRPr="00DD644E">
        <w:rPr>
          <w:rFonts w:ascii="Cambria" w:hAnsi="Cambria"/>
          <w:lang w:val="en-GB"/>
        </w:rPr>
        <w:t>Thanks again and best wishes,</w:t>
      </w:r>
    </w:p>
    <w:p w14:paraId="7C81FD59" w14:textId="77777777" w:rsidR="005312F6" w:rsidRPr="00DD644E" w:rsidRDefault="005312F6" w:rsidP="005312F6">
      <w:pPr>
        <w:rPr>
          <w:rFonts w:ascii="Cambria" w:hAnsi="Cambria"/>
          <w:lang w:val="en-GB"/>
        </w:rPr>
      </w:pPr>
    </w:p>
    <w:p w14:paraId="21E13F89" w14:textId="77777777" w:rsidR="005312F6" w:rsidRPr="00DD644E" w:rsidRDefault="005312F6" w:rsidP="005312F6">
      <w:pPr>
        <w:rPr>
          <w:rFonts w:ascii="Cambria" w:hAnsi="Cambria"/>
          <w:color w:val="1F497D"/>
          <w:lang w:val="en-GB"/>
        </w:rPr>
      </w:pPr>
      <w:r w:rsidRPr="000B0AD0">
        <w:rPr>
          <w:rFonts w:ascii="Cambria" w:hAnsi="Cambria"/>
          <w:highlight w:val="lightGray"/>
          <w:lang w:val="en-GB"/>
        </w:rPr>
        <w:t>{first name}</w:t>
      </w:r>
    </w:p>
    <w:p w14:paraId="594F3C84" w14:textId="77777777" w:rsidR="005312F6" w:rsidRPr="00DD644E" w:rsidRDefault="005312F6" w:rsidP="005312F6">
      <w:pPr>
        <w:rPr>
          <w:rFonts w:ascii="Cambria" w:hAnsi="Cambria"/>
        </w:rPr>
      </w:pPr>
    </w:p>
    <w:p w14:paraId="4FD1744F" w14:textId="77777777" w:rsidR="005312F6" w:rsidRPr="00DD644E" w:rsidRDefault="005312F6" w:rsidP="005312F6">
      <w:pPr>
        <w:rPr>
          <w:rFonts w:ascii="Cambria" w:hAnsi="Cambria" w:cs="Arial"/>
          <w:sz w:val="16"/>
          <w:szCs w:val="16"/>
        </w:rPr>
      </w:pPr>
      <w:r w:rsidRPr="000B0AD0">
        <w:rPr>
          <w:rFonts w:ascii="Cambria" w:hAnsi="Cambria" w:cs="Arial"/>
          <w:sz w:val="16"/>
          <w:szCs w:val="16"/>
          <w:highlight w:val="lightGray"/>
        </w:rPr>
        <w:t>{First name Last name}</w:t>
      </w:r>
      <w:r w:rsidRPr="00DD644E">
        <w:rPr>
          <w:rFonts w:ascii="Cambria" w:hAnsi="Cambria" w:cs="Arial"/>
          <w:sz w:val="16"/>
          <w:szCs w:val="16"/>
        </w:rPr>
        <w:t xml:space="preserve"> on behalf of GOARN Operational Support Team</w:t>
      </w:r>
    </w:p>
    <w:p w14:paraId="3167EB2B" w14:textId="77777777" w:rsidR="005312F6" w:rsidRPr="00DD644E" w:rsidRDefault="005312F6" w:rsidP="005312F6">
      <w:pPr>
        <w:rPr>
          <w:rFonts w:ascii="Cambria" w:hAnsi="Cambria" w:cs="Arial"/>
          <w:sz w:val="16"/>
          <w:szCs w:val="16"/>
        </w:rPr>
      </w:pPr>
      <w:r w:rsidRPr="00DD644E">
        <w:rPr>
          <w:rFonts w:ascii="Cambria" w:hAnsi="Cambria" w:cs="Arial"/>
          <w:sz w:val="16"/>
          <w:szCs w:val="16"/>
        </w:rPr>
        <w:t> </w:t>
      </w:r>
    </w:p>
    <w:p w14:paraId="7AB59CBF" w14:textId="77777777" w:rsidR="005312F6" w:rsidRPr="00DD644E" w:rsidRDefault="005312F6" w:rsidP="005312F6">
      <w:pPr>
        <w:rPr>
          <w:rFonts w:ascii="Cambria" w:hAnsi="Cambria" w:cs="Arial"/>
          <w:b/>
          <w:bCs/>
          <w:sz w:val="16"/>
          <w:szCs w:val="16"/>
        </w:rPr>
      </w:pPr>
      <w:r w:rsidRPr="00DD644E">
        <w:rPr>
          <w:rFonts w:ascii="Cambria" w:hAnsi="Cambria" w:cs="Arial"/>
          <w:b/>
          <w:bCs/>
          <w:sz w:val="16"/>
          <w:szCs w:val="16"/>
        </w:rPr>
        <w:t>Global Outbreak Alert and Response Network (GOARN)</w:t>
      </w:r>
    </w:p>
    <w:p w14:paraId="244B3A35" w14:textId="77777777" w:rsidR="005312F6" w:rsidRPr="00DD644E" w:rsidRDefault="005312F6" w:rsidP="005312F6">
      <w:pPr>
        <w:rPr>
          <w:rFonts w:ascii="Cambria" w:hAnsi="Cambria" w:cs="Arial"/>
          <w:sz w:val="16"/>
          <w:szCs w:val="16"/>
        </w:rPr>
      </w:pPr>
      <w:r w:rsidRPr="00DD644E">
        <w:rPr>
          <w:rFonts w:ascii="Cambria" w:hAnsi="Cambria" w:cs="Arial"/>
          <w:sz w:val="16"/>
          <w:szCs w:val="16"/>
        </w:rPr>
        <w:t>Emergency Operations (EMO)</w:t>
      </w:r>
    </w:p>
    <w:p w14:paraId="7504CF9A" w14:textId="77777777" w:rsidR="005312F6" w:rsidRPr="00DD644E" w:rsidRDefault="005312F6" w:rsidP="005312F6">
      <w:pPr>
        <w:rPr>
          <w:rFonts w:ascii="Cambria" w:hAnsi="Cambria" w:cs="Arial"/>
          <w:sz w:val="16"/>
          <w:szCs w:val="16"/>
        </w:rPr>
      </w:pPr>
      <w:r w:rsidRPr="00DD644E">
        <w:rPr>
          <w:rFonts w:ascii="Cambria" w:hAnsi="Cambria" w:cs="Arial"/>
          <w:sz w:val="16"/>
          <w:szCs w:val="16"/>
        </w:rPr>
        <w:t>WHO Health Emergencies Programme (WHE)</w:t>
      </w:r>
    </w:p>
    <w:p w14:paraId="549D4AAB" w14:textId="77777777" w:rsidR="005312F6" w:rsidRPr="00DD644E" w:rsidRDefault="005312F6" w:rsidP="005312F6">
      <w:pPr>
        <w:rPr>
          <w:rFonts w:ascii="Cambria" w:hAnsi="Cambria" w:cs="Arial"/>
          <w:sz w:val="16"/>
          <w:szCs w:val="16"/>
        </w:rPr>
      </w:pPr>
      <w:r w:rsidRPr="00DD644E">
        <w:rPr>
          <w:rFonts w:ascii="Cambria" w:hAnsi="Cambria" w:cs="Arial"/>
          <w:sz w:val="16"/>
          <w:szCs w:val="16"/>
        </w:rPr>
        <w:t xml:space="preserve">World Health Organization </w:t>
      </w:r>
      <w:r w:rsidRPr="00DD644E">
        <w:rPr>
          <w:rFonts w:ascii="Cambria" w:hAnsi="Cambria" w:cs="Arial"/>
          <w:sz w:val="16"/>
          <w:szCs w:val="16"/>
        </w:rPr>
        <w:br/>
        <w:t xml:space="preserve">Avenue Appia 20 </w:t>
      </w:r>
      <w:r w:rsidRPr="00DD644E">
        <w:rPr>
          <w:rFonts w:ascii="Cambria" w:hAnsi="Cambria" w:cs="Arial"/>
          <w:sz w:val="16"/>
          <w:szCs w:val="16"/>
        </w:rPr>
        <w:br/>
        <w:t>1211 Geneva 27, Switzerland</w:t>
      </w:r>
    </w:p>
    <w:p w14:paraId="3146688D" w14:textId="77777777" w:rsidR="005312F6" w:rsidRPr="00DD644E" w:rsidRDefault="005312F6" w:rsidP="005312F6">
      <w:pPr>
        <w:rPr>
          <w:rFonts w:ascii="Cambria" w:hAnsi="Cambria" w:cs="Arial"/>
          <w:sz w:val="16"/>
          <w:szCs w:val="16"/>
        </w:rPr>
      </w:pPr>
      <w:r w:rsidRPr="00DD644E">
        <w:rPr>
          <w:rFonts w:ascii="Cambria" w:hAnsi="Cambria" w:cs="Arial"/>
          <w:sz w:val="16"/>
          <w:szCs w:val="16"/>
        </w:rPr>
        <w:t> </w:t>
      </w:r>
    </w:p>
    <w:p w14:paraId="7525A84F" w14:textId="77777777" w:rsidR="005312F6" w:rsidRPr="00DD644E" w:rsidRDefault="009E4BFB" w:rsidP="005312F6">
      <w:pPr>
        <w:rPr>
          <w:rFonts w:ascii="Cambria" w:hAnsi="Cambria" w:cs="Arial"/>
          <w:sz w:val="16"/>
          <w:szCs w:val="16"/>
        </w:rPr>
      </w:pPr>
      <w:r w:rsidRPr="00DD644E">
        <w:rPr>
          <w:rFonts w:ascii="Cambria" w:hAnsi="Cambria" w:cs="Arial"/>
          <w:sz w:val="16"/>
          <w:szCs w:val="16"/>
        </w:rPr>
        <w:t>Email</w:t>
      </w:r>
      <w:r w:rsidR="005312F6" w:rsidRPr="00DD644E">
        <w:rPr>
          <w:rFonts w:ascii="Cambria" w:hAnsi="Cambria" w:cs="Arial"/>
          <w:sz w:val="16"/>
          <w:szCs w:val="16"/>
        </w:rPr>
        <w:t xml:space="preserve">: </w:t>
      </w:r>
      <w:hyperlink r:id="rId50" w:history="1">
        <w:r w:rsidR="005312F6" w:rsidRPr="00DD644E">
          <w:rPr>
            <w:rStyle w:val="Hyperlink"/>
            <w:rFonts w:ascii="Cambria" w:hAnsi="Cambria" w:cs="Arial"/>
            <w:sz w:val="16"/>
            <w:szCs w:val="16"/>
          </w:rPr>
          <w:t>goarn@who.int</w:t>
        </w:r>
      </w:hyperlink>
      <w:r w:rsidR="005312F6" w:rsidRPr="00DD644E">
        <w:rPr>
          <w:rFonts w:ascii="Cambria" w:hAnsi="Cambria" w:cs="Arial"/>
          <w:sz w:val="16"/>
          <w:szCs w:val="16"/>
        </w:rPr>
        <w:t xml:space="preserve"> </w:t>
      </w:r>
    </w:p>
    <w:p w14:paraId="40B6DCA7" w14:textId="77777777" w:rsidR="00BD7F8D" w:rsidRPr="00DD644E" w:rsidRDefault="00BD7F8D" w:rsidP="00954D18">
      <w:pPr>
        <w:rPr>
          <w:rFonts w:ascii="Cambria" w:hAnsi="Cambria"/>
          <w:lang w:val="en-GB"/>
        </w:rPr>
      </w:pPr>
    </w:p>
    <w:p w14:paraId="423BD98B" w14:textId="77777777" w:rsidR="00846BE3" w:rsidRPr="00DD644E" w:rsidRDefault="00846BE3">
      <w:pPr>
        <w:spacing w:after="200"/>
        <w:rPr>
          <w:rFonts w:ascii="Cambria" w:hAnsi="Cambria"/>
          <w:lang w:val="en-GB"/>
        </w:rPr>
      </w:pPr>
    </w:p>
    <w:p w14:paraId="0D159266" w14:textId="4426B065" w:rsidR="00846BE3" w:rsidRPr="00DD644E" w:rsidRDefault="00846BE3" w:rsidP="00493074">
      <w:pPr>
        <w:pStyle w:val="Heading3"/>
        <w:rPr>
          <w:lang w:val="en-GB"/>
        </w:rPr>
      </w:pPr>
      <w:bookmarkStart w:id="100" w:name="_Toc16539039"/>
      <w:bookmarkStart w:id="101" w:name="_Hlk16770592"/>
      <w:r w:rsidRPr="00DD644E">
        <w:rPr>
          <w:lang w:val="en-GB"/>
        </w:rPr>
        <w:t>Informing candidates not selected for deployment - expert</w:t>
      </w:r>
      <w:bookmarkEnd w:id="100"/>
    </w:p>
    <w:p w14:paraId="0F9E11EC" w14:textId="45C19F8A" w:rsidR="00846BE3" w:rsidRPr="00DD644E" w:rsidRDefault="00074779" w:rsidP="00846BE3">
      <w:pPr>
        <w:rPr>
          <w:rFonts w:ascii="Cambria" w:hAnsi="Cambria"/>
          <w:lang w:val="en-GB"/>
        </w:rPr>
      </w:pPr>
      <w:r w:rsidRPr="00DD644E">
        <w:rPr>
          <w:rFonts w:ascii="Cambria" w:hAnsi="Cambria"/>
          <w:lang w:val="en-GB"/>
        </w:rPr>
        <w:t>(</w:t>
      </w:r>
      <w:r w:rsidR="00297FB0" w:rsidRPr="00DD644E">
        <w:rPr>
          <w:rFonts w:ascii="Cambria" w:hAnsi="Cambria"/>
          <w:lang w:val="en-GB"/>
        </w:rPr>
        <w:t>Used normally in response to individual offers</w:t>
      </w:r>
      <w:r w:rsidRPr="00DD644E">
        <w:rPr>
          <w:rFonts w:ascii="Cambria" w:hAnsi="Cambria"/>
          <w:lang w:val="en-GB"/>
        </w:rPr>
        <w:t>)</w:t>
      </w:r>
    </w:p>
    <w:p w14:paraId="3E224D6C" w14:textId="77777777" w:rsidR="00846BE3" w:rsidRPr="00DD644E" w:rsidRDefault="00846BE3" w:rsidP="00846BE3">
      <w:pPr>
        <w:rPr>
          <w:rFonts w:ascii="Cambria" w:hAnsi="Cambria"/>
          <w:b/>
          <w:bCs/>
          <w:lang w:val="en-GB"/>
        </w:rPr>
      </w:pPr>
      <w:r w:rsidRPr="00DD644E">
        <w:rPr>
          <w:rFonts w:ascii="Cambria" w:hAnsi="Cambria"/>
          <w:b/>
          <w:bCs/>
          <w:lang w:val="en-GB"/>
        </w:rPr>
        <w:t xml:space="preserve">From: </w:t>
      </w:r>
      <w:r w:rsidRPr="00DD644E">
        <w:rPr>
          <w:rFonts w:ascii="Cambria" w:hAnsi="Cambria"/>
          <w:lang w:val="en-GB"/>
        </w:rPr>
        <w:t>goarn@who.int</w:t>
      </w:r>
    </w:p>
    <w:p w14:paraId="4500F509" w14:textId="77777777" w:rsidR="00846BE3" w:rsidRPr="00DD644E" w:rsidRDefault="00846BE3" w:rsidP="00846BE3">
      <w:pPr>
        <w:rPr>
          <w:rFonts w:ascii="Cambria" w:hAnsi="Cambria"/>
          <w:lang w:val="en-GB"/>
        </w:rPr>
      </w:pPr>
      <w:r w:rsidRPr="00DD644E">
        <w:rPr>
          <w:rFonts w:ascii="Cambria" w:hAnsi="Cambria"/>
          <w:b/>
          <w:bCs/>
          <w:lang w:val="en-GB"/>
        </w:rPr>
        <w:t>To</w:t>
      </w:r>
      <w:r w:rsidRPr="00DD644E">
        <w:rPr>
          <w:rFonts w:ascii="Cambria" w:hAnsi="Cambria"/>
          <w:lang w:val="en-GB"/>
        </w:rPr>
        <w:t>: Email address(es) for the expert being deployed</w:t>
      </w:r>
    </w:p>
    <w:p w14:paraId="50C53B14" w14:textId="46930B54" w:rsidR="00846BE3" w:rsidRPr="00DD644E" w:rsidRDefault="00846BE3" w:rsidP="00846BE3">
      <w:pPr>
        <w:rPr>
          <w:rFonts w:ascii="Cambria" w:hAnsi="Cambria"/>
          <w:lang w:val="en-GB"/>
        </w:rPr>
      </w:pPr>
      <w:r w:rsidRPr="00DD644E">
        <w:rPr>
          <w:rFonts w:ascii="Cambria" w:hAnsi="Cambria"/>
          <w:b/>
          <w:bCs/>
          <w:lang w:val="en-GB"/>
        </w:rPr>
        <w:t>Cc</w:t>
      </w:r>
      <w:r w:rsidRPr="00DD644E">
        <w:rPr>
          <w:rFonts w:ascii="Cambria" w:hAnsi="Cambria"/>
          <w:lang w:val="en-GB"/>
        </w:rPr>
        <w:t xml:space="preserve">: GOARN OST members, </w:t>
      </w:r>
      <w:hyperlink r:id="rId51" w:history="1">
        <w:r w:rsidRPr="00DD644E">
          <w:rPr>
            <w:rStyle w:val="Hyperlink"/>
            <w:rFonts w:ascii="Cambria" w:hAnsi="Cambria"/>
            <w:lang w:val="en-GB"/>
          </w:rPr>
          <w:t>goarn@who.int</w:t>
        </w:r>
      </w:hyperlink>
      <w:r w:rsidRPr="00DD644E">
        <w:rPr>
          <w:rFonts w:ascii="Cambria" w:hAnsi="Cambria"/>
          <w:lang w:val="en-GB"/>
        </w:rPr>
        <w:t>, focal points in WHE HR</w:t>
      </w:r>
      <w:r w:rsidR="002547A1" w:rsidRPr="00DD644E">
        <w:rPr>
          <w:rFonts w:ascii="Cambria" w:hAnsi="Cambria"/>
          <w:lang w:val="en-GB"/>
        </w:rPr>
        <w:t xml:space="preserve"> (if candidate has been forwarded to them)</w:t>
      </w:r>
      <w:r w:rsidR="00074779" w:rsidRPr="00DD644E">
        <w:rPr>
          <w:rFonts w:ascii="Cambria" w:hAnsi="Cambria"/>
          <w:lang w:val="en-GB"/>
        </w:rPr>
        <w:t>, institutional focal point</w:t>
      </w:r>
      <w:r w:rsidR="002547A1" w:rsidRPr="00DD644E">
        <w:rPr>
          <w:rFonts w:ascii="Cambria" w:hAnsi="Cambria"/>
          <w:lang w:val="en-GB"/>
        </w:rPr>
        <w:t xml:space="preserve"> </w:t>
      </w:r>
    </w:p>
    <w:p w14:paraId="39783BD1" w14:textId="77777777" w:rsidR="00846BE3" w:rsidRPr="00DD644E" w:rsidRDefault="00846BE3" w:rsidP="00846BE3">
      <w:pPr>
        <w:rPr>
          <w:rFonts w:ascii="Cambria" w:hAnsi="Cambria"/>
          <w:lang w:val="en-GB"/>
        </w:rPr>
      </w:pPr>
      <w:r w:rsidRPr="00DD644E">
        <w:rPr>
          <w:rFonts w:ascii="Cambria" w:hAnsi="Cambria"/>
          <w:b/>
          <w:bCs/>
          <w:lang w:val="en-GB"/>
        </w:rPr>
        <w:t>Subject</w:t>
      </w:r>
      <w:r w:rsidRPr="00DD644E">
        <w:rPr>
          <w:rFonts w:ascii="Cambria" w:hAnsi="Cambria"/>
          <w:lang w:val="en-GB"/>
        </w:rPr>
        <w:t xml:space="preserve">: </w:t>
      </w:r>
      <w:r w:rsidRPr="000B0AD0">
        <w:rPr>
          <w:rFonts w:ascii="Cambria" w:hAnsi="Cambria"/>
          <w:highlight w:val="lightGray"/>
          <w:lang w:val="en-GB"/>
        </w:rPr>
        <w:t>{Operation name}</w:t>
      </w:r>
      <w:r w:rsidRPr="00DD644E">
        <w:rPr>
          <w:rFonts w:ascii="Cambria" w:hAnsi="Cambria"/>
          <w:lang w:val="en-GB"/>
        </w:rPr>
        <w:t xml:space="preserve">: </w:t>
      </w:r>
      <w:r w:rsidRPr="000B0AD0">
        <w:rPr>
          <w:rFonts w:ascii="Cambria" w:hAnsi="Cambria"/>
          <w:highlight w:val="lightGray"/>
          <w:lang w:val="en-GB"/>
        </w:rPr>
        <w:t>{Institution name}</w:t>
      </w:r>
      <w:r w:rsidRPr="00DD644E">
        <w:rPr>
          <w:rFonts w:ascii="Cambria" w:hAnsi="Cambria"/>
          <w:lang w:val="en-GB"/>
        </w:rPr>
        <w:t xml:space="preserve"> – </w:t>
      </w:r>
      <w:r w:rsidRPr="000B0AD0">
        <w:rPr>
          <w:rFonts w:ascii="Cambria" w:hAnsi="Cambria"/>
          <w:highlight w:val="lightGray"/>
          <w:lang w:val="en-GB"/>
        </w:rPr>
        <w:t>{Expert name}</w:t>
      </w:r>
    </w:p>
    <w:p w14:paraId="549B9AB0" w14:textId="77777777" w:rsidR="00846BE3" w:rsidRPr="00DD644E" w:rsidRDefault="00846BE3" w:rsidP="00846BE3">
      <w:pPr>
        <w:rPr>
          <w:rFonts w:ascii="Cambria" w:hAnsi="Cambria"/>
          <w:b/>
          <w:bCs/>
          <w:lang w:val="en-GB"/>
        </w:rPr>
      </w:pPr>
      <w:r w:rsidRPr="00DD644E">
        <w:rPr>
          <w:rFonts w:ascii="Cambria" w:hAnsi="Cambria"/>
          <w:b/>
          <w:bCs/>
          <w:lang w:val="en-GB"/>
        </w:rPr>
        <w:t>Body of the message:</w:t>
      </w:r>
    </w:p>
    <w:p w14:paraId="708A4300" w14:textId="77777777" w:rsidR="00846BE3" w:rsidRPr="00DD644E" w:rsidRDefault="00846BE3" w:rsidP="00846BE3">
      <w:pPr>
        <w:rPr>
          <w:rFonts w:ascii="Cambria" w:hAnsi="Cambria"/>
          <w:lang w:val="en-GB"/>
        </w:rPr>
      </w:pPr>
    </w:p>
    <w:p w14:paraId="03395AE1" w14:textId="4FE30E09" w:rsidR="00846BE3" w:rsidRPr="00DD644E" w:rsidRDefault="00846BE3" w:rsidP="00846BE3">
      <w:pPr>
        <w:rPr>
          <w:rFonts w:ascii="Cambria" w:hAnsi="Cambria"/>
          <w:lang w:val="en-GB"/>
        </w:rPr>
      </w:pPr>
      <w:bookmarkStart w:id="102" w:name="_Hlk23762471"/>
      <w:r w:rsidRPr="00DD644E">
        <w:rPr>
          <w:rFonts w:ascii="Cambria" w:hAnsi="Cambria"/>
          <w:lang w:val="en-GB"/>
        </w:rPr>
        <w:t xml:space="preserve">Dear </w:t>
      </w:r>
      <w:r w:rsidRPr="000B0AD0">
        <w:rPr>
          <w:rFonts w:ascii="Cambria" w:hAnsi="Cambria"/>
          <w:highlight w:val="lightGray"/>
          <w:lang w:val="en-GB"/>
        </w:rPr>
        <w:t>{name}</w:t>
      </w:r>
      <w:r w:rsidRPr="00DD644E">
        <w:rPr>
          <w:rFonts w:ascii="Cambria" w:hAnsi="Cambria"/>
          <w:lang w:val="en-GB"/>
        </w:rPr>
        <w:t>,</w:t>
      </w:r>
    </w:p>
    <w:p w14:paraId="4A60113A" w14:textId="77777777" w:rsidR="00846BE3" w:rsidRPr="00DD644E" w:rsidRDefault="00846BE3" w:rsidP="00846BE3">
      <w:pPr>
        <w:rPr>
          <w:rFonts w:ascii="Cambria" w:hAnsi="Cambria"/>
          <w:lang w:val="en-GB"/>
        </w:rPr>
      </w:pPr>
    </w:p>
    <w:p w14:paraId="6281AD58" w14:textId="77777777" w:rsidR="00846BE3" w:rsidRPr="00DD644E" w:rsidRDefault="00846BE3" w:rsidP="00846BE3">
      <w:pPr>
        <w:jc w:val="both"/>
        <w:rPr>
          <w:rFonts w:ascii="Cambria" w:hAnsi="Cambria"/>
          <w:lang w:val="en-GB"/>
        </w:rPr>
      </w:pPr>
      <w:r w:rsidRPr="00DD644E">
        <w:rPr>
          <w:rFonts w:ascii="Cambria" w:hAnsi="Cambria"/>
          <w:lang w:val="en-GB"/>
        </w:rPr>
        <w:t xml:space="preserve">Thank you for your support and support from </w:t>
      </w:r>
      <w:r w:rsidRPr="000B0AD0">
        <w:rPr>
          <w:rFonts w:ascii="Cambria" w:hAnsi="Cambria"/>
          <w:highlight w:val="lightGray"/>
          <w:lang w:val="en-GB"/>
        </w:rPr>
        <w:t>{Institution name}</w:t>
      </w:r>
      <w:r w:rsidRPr="00DD644E">
        <w:rPr>
          <w:rFonts w:ascii="Cambria" w:hAnsi="Cambria"/>
          <w:lang w:val="en-GB"/>
        </w:rPr>
        <w:t xml:space="preserve"> in response to GOARN Request for assistance for </w:t>
      </w:r>
      <w:r w:rsidRPr="000B0AD0">
        <w:rPr>
          <w:rFonts w:ascii="Cambria" w:hAnsi="Cambria"/>
          <w:highlight w:val="lightGray"/>
          <w:lang w:val="en-GB"/>
        </w:rPr>
        <w:t>{Operation name}</w:t>
      </w:r>
      <w:r w:rsidRPr="00DD644E">
        <w:rPr>
          <w:rFonts w:ascii="Cambria" w:hAnsi="Cambria"/>
          <w:lang w:val="en-GB"/>
        </w:rPr>
        <w:t xml:space="preserve">. </w:t>
      </w:r>
    </w:p>
    <w:p w14:paraId="23E4008E" w14:textId="77777777" w:rsidR="00846BE3" w:rsidRPr="00DD644E" w:rsidRDefault="00846BE3" w:rsidP="00846BE3">
      <w:pPr>
        <w:jc w:val="both"/>
        <w:rPr>
          <w:rFonts w:ascii="Cambria" w:hAnsi="Cambria"/>
          <w:lang w:val="en-GB"/>
        </w:rPr>
      </w:pPr>
    </w:p>
    <w:p w14:paraId="7CF61D86" w14:textId="77777777" w:rsidR="00846BE3" w:rsidRPr="00DD644E" w:rsidRDefault="00846BE3" w:rsidP="004358DD">
      <w:pPr>
        <w:jc w:val="both"/>
        <w:rPr>
          <w:rFonts w:ascii="Cambria" w:hAnsi="Cambria"/>
          <w:lang w:val="en-GB"/>
        </w:rPr>
      </w:pPr>
      <w:r w:rsidRPr="00DD644E">
        <w:rPr>
          <w:rFonts w:ascii="Cambria" w:hAnsi="Cambria"/>
          <w:lang w:val="en-GB"/>
        </w:rPr>
        <w:t xml:space="preserve">WHO country office </w:t>
      </w:r>
      <w:r w:rsidR="004358DD" w:rsidRPr="00DD644E">
        <w:rPr>
          <w:rFonts w:ascii="Cambria" w:hAnsi="Cambria"/>
          <w:lang w:val="en-GB"/>
        </w:rPr>
        <w:t xml:space="preserve">and Incident Management Team </w:t>
      </w:r>
      <w:r w:rsidRPr="00DD644E">
        <w:rPr>
          <w:rFonts w:ascii="Cambria" w:hAnsi="Cambria"/>
          <w:lang w:val="en-GB"/>
        </w:rPr>
        <w:t xml:space="preserve">in </w:t>
      </w:r>
      <w:r w:rsidRPr="000B0AD0">
        <w:rPr>
          <w:rFonts w:ascii="Cambria" w:hAnsi="Cambria"/>
          <w:highlight w:val="lightGray"/>
          <w:lang w:val="en-GB"/>
        </w:rPr>
        <w:t>{Country name}</w:t>
      </w:r>
      <w:r w:rsidRPr="00DD644E">
        <w:rPr>
          <w:rFonts w:ascii="Cambria" w:hAnsi="Cambria"/>
          <w:lang w:val="en-GB"/>
        </w:rPr>
        <w:t xml:space="preserve"> and </w:t>
      </w:r>
      <w:r w:rsidR="00992A73" w:rsidRPr="00DD644E">
        <w:rPr>
          <w:rFonts w:ascii="Cambria" w:hAnsi="Cambria"/>
          <w:lang w:val="en-GB"/>
        </w:rPr>
        <w:t xml:space="preserve">was not able to find suitable position for your deployment in the field to support </w:t>
      </w:r>
      <w:r w:rsidR="00992A73" w:rsidRPr="000B0AD0">
        <w:rPr>
          <w:rFonts w:ascii="Cambria" w:hAnsi="Cambria"/>
          <w:highlight w:val="lightGray"/>
          <w:lang w:val="en-GB"/>
        </w:rPr>
        <w:t>{Operation name}</w:t>
      </w:r>
      <w:r w:rsidR="00992A73" w:rsidRPr="00DD644E">
        <w:rPr>
          <w:rFonts w:ascii="Cambria" w:hAnsi="Cambria"/>
          <w:lang w:val="en-GB"/>
        </w:rPr>
        <w:t xml:space="preserve"> response.</w:t>
      </w:r>
    </w:p>
    <w:p w14:paraId="08D7AB00" w14:textId="77777777" w:rsidR="00846BE3" w:rsidRPr="00DD644E" w:rsidRDefault="00846BE3" w:rsidP="00846BE3">
      <w:pPr>
        <w:jc w:val="both"/>
        <w:rPr>
          <w:rFonts w:ascii="Cambria" w:hAnsi="Cambria"/>
          <w:lang w:val="en-GB"/>
        </w:rPr>
      </w:pPr>
    </w:p>
    <w:p w14:paraId="54C7C24A" w14:textId="77777777" w:rsidR="00846BE3" w:rsidRPr="00DD644E" w:rsidRDefault="00846BE3" w:rsidP="00846BE3">
      <w:pPr>
        <w:jc w:val="both"/>
        <w:rPr>
          <w:rFonts w:ascii="Cambria" w:hAnsi="Cambria"/>
          <w:lang w:val="en-GB"/>
        </w:rPr>
      </w:pPr>
      <w:r w:rsidRPr="00DD644E">
        <w:rPr>
          <w:rFonts w:ascii="Cambria" w:hAnsi="Cambria"/>
          <w:lang w:val="en-GB"/>
        </w:rPr>
        <w:t xml:space="preserve">We will keep </w:t>
      </w:r>
      <w:r w:rsidRPr="000B0AD0">
        <w:rPr>
          <w:rFonts w:ascii="Cambria" w:hAnsi="Cambria"/>
          <w:highlight w:val="lightGray"/>
          <w:lang w:val="en-GB"/>
        </w:rPr>
        <w:t>{Institution name}</w:t>
      </w:r>
      <w:r w:rsidRPr="00DD644E">
        <w:rPr>
          <w:rFonts w:ascii="Cambria" w:hAnsi="Cambria"/>
          <w:lang w:val="en-GB"/>
        </w:rPr>
        <w:t xml:space="preserve"> and other GOARN partners informed if there are further requests for additional assistance for </w:t>
      </w:r>
      <w:r w:rsidRPr="000B0AD0">
        <w:rPr>
          <w:rFonts w:ascii="Cambria" w:hAnsi="Cambria"/>
          <w:highlight w:val="lightGray"/>
          <w:lang w:val="en-GB"/>
        </w:rPr>
        <w:t>{Operation name}</w:t>
      </w:r>
      <w:r w:rsidRPr="00DD644E">
        <w:rPr>
          <w:rFonts w:ascii="Cambria" w:hAnsi="Cambria"/>
          <w:lang w:val="en-GB"/>
        </w:rPr>
        <w:t>.</w:t>
      </w:r>
    </w:p>
    <w:p w14:paraId="0E757FEE" w14:textId="77777777" w:rsidR="00846BE3" w:rsidRPr="00DD644E" w:rsidRDefault="00846BE3" w:rsidP="00846BE3">
      <w:pPr>
        <w:jc w:val="both"/>
        <w:rPr>
          <w:rFonts w:ascii="Cambria" w:hAnsi="Cambria"/>
          <w:lang w:val="en-GB"/>
        </w:rPr>
      </w:pPr>
    </w:p>
    <w:p w14:paraId="4CB98847" w14:textId="77777777" w:rsidR="00846BE3" w:rsidRPr="00DD644E" w:rsidRDefault="004358DD" w:rsidP="004358DD">
      <w:pPr>
        <w:jc w:val="both"/>
        <w:rPr>
          <w:rFonts w:ascii="Cambria" w:hAnsi="Cambria"/>
          <w:lang w:val="en-GB"/>
        </w:rPr>
      </w:pPr>
      <w:r w:rsidRPr="00DD644E">
        <w:rPr>
          <w:rFonts w:ascii="Cambria" w:hAnsi="Cambria"/>
          <w:lang w:val="en-GB"/>
        </w:rPr>
        <w:t xml:space="preserve">Many thanks </w:t>
      </w:r>
      <w:r w:rsidR="00846BE3" w:rsidRPr="00DD644E">
        <w:rPr>
          <w:rFonts w:ascii="Cambria" w:hAnsi="Cambria"/>
          <w:lang w:val="en-GB"/>
        </w:rPr>
        <w:t>again and best wishes,</w:t>
      </w:r>
      <w:bookmarkEnd w:id="102"/>
    </w:p>
    <w:p w14:paraId="04ADFC30" w14:textId="77777777" w:rsidR="00846BE3" w:rsidRPr="00DD644E" w:rsidRDefault="00846BE3" w:rsidP="00846BE3">
      <w:pPr>
        <w:rPr>
          <w:rFonts w:ascii="Cambria" w:hAnsi="Cambria"/>
          <w:lang w:val="en-GB"/>
        </w:rPr>
      </w:pPr>
    </w:p>
    <w:p w14:paraId="21B08299" w14:textId="77777777" w:rsidR="00846BE3" w:rsidRPr="000B0AD0" w:rsidRDefault="00846BE3" w:rsidP="00846BE3">
      <w:pPr>
        <w:rPr>
          <w:rFonts w:ascii="Cambria" w:hAnsi="Cambria"/>
          <w:color w:val="1F497D"/>
          <w:highlight w:val="lightGray"/>
          <w:lang w:val="en-GB"/>
        </w:rPr>
      </w:pPr>
      <w:r w:rsidRPr="000B0AD0">
        <w:rPr>
          <w:rFonts w:ascii="Cambria" w:hAnsi="Cambria"/>
          <w:highlight w:val="lightGray"/>
          <w:lang w:val="en-GB"/>
        </w:rPr>
        <w:t>{first name}</w:t>
      </w:r>
    </w:p>
    <w:p w14:paraId="0B8EF42A" w14:textId="77777777" w:rsidR="00846BE3" w:rsidRPr="000B0AD0" w:rsidRDefault="00846BE3" w:rsidP="00846BE3">
      <w:pPr>
        <w:rPr>
          <w:rFonts w:ascii="Cambria" w:hAnsi="Cambria"/>
          <w:highlight w:val="lightGray"/>
        </w:rPr>
      </w:pPr>
    </w:p>
    <w:p w14:paraId="063994CD" w14:textId="77777777" w:rsidR="00846BE3" w:rsidRPr="00DD644E" w:rsidRDefault="00846BE3" w:rsidP="00846BE3">
      <w:pPr>
        <w:rPr>
          <w:rFonts w:ascii="Cambria" w:hAnsi="Cambria" w:cs="Arial"/>
          <w:sz w:val="16"/>
          <w:szCs w:val="16"/>
        </w:rPr>
      </w:pPr>
      <w:r w:rsidRPr="000B0AD0">
        <w:rPr>
          <w:rFonts w:ascii="Cambria" w:hAnsi="Cambria" w:cs="Arial"/>
          <w:sz w:val="16"/>
          <w:szCs w:val="16"/>
          <w:highlight w:val="lightGray"/>
        </w:rPr>
        <w:t>{First name Last name}</w:t>
      </w:r>
      <w:r w:rsidRPr="00DD644E">
        <w:rPr>
          <w:rFonts w:ascii="Cambria" w:hAnsi="Cambria" w:cs="Arial"/>
          <w:sz w:val="16"/>
          <w:szCs w:val="16"/>
        </w:rPr>
        <w:t xml:space="preserve"> on behalf of GOARN </w:t>
      </w:r>
      <w:bookmarkStart w:id="103" w:name="_Hlk23762634"/>
      <w:r w:rsidRPr="00DD644E">
        <w:rPr>
          <w:rFonts w:ascii="Cambria" w:hAnsi="Cambria" w:cs="Arial"/>
          <w:sz w:val="16"/>
          <w:szCs w:val="16"/>
        </w:rPr>
        <w:t>Operational Support Team</w:t>
      </w:r>
      <w:bookmarkEnd w:id="103"/>
    </w:p>
    <w:p w14:paraId="6A0E3005" w14:textId="77777777" w:rsidR="00846BE3" w:rsidRPr="00DD644E" w:rsidRDefault="00846BE3" w:rsidP="00846BE3">
      <w:pPr>
        <w:rPr>
          <w:rFonts w:ascii="Cambria" w:hAnsi="Cambria" w:cs="Arial"/>
          <w:sz w:val="16"/>
          <w:szCs w:val="16"/>
        </w:rPr>
      </w:pPr>
      <w:r w:rsidRPr="00DD644E">
        <w:rPr>
          <w:rFonts w:ascii="Cambria" w:hAnsi="Cambria" w:cs="Arial"/>
          <w:sz w:val="16"/>
          <w:szCs w:val="16"/>
        </w:rPr>
        <w:t> </w:t>
      </w:r>
    </w:p>
    <w:p w14:paraId="3D552ED2" w14:textId="77777777" w:rsidR="00846BE3" w:rsidRPr="00DD644E" w:rsidRDefault="00846BE3" w:rsidP="00846BE3">
      <w:pPr>
        <w:rPr>
          <w:rFonts w:ascii="Cambria" w:hAnsi="Cambria" w:cs="Arial"/>
          <w:b/>
          <w:bCs/>
          <w:sz w:val="16"/>
          <w:szCs w:val="16"/>
        </w:rPr>
      </w:pPr>
      <w:r w:rsidRPr="00DD644E">
        <w:rPr>
          <w:rFonts w:ascii="Cambria" w:hAnsi="Cambria" w:cs="Arial"/>
          <w:b/>
          <w:bCs/>
          <w:sz w:val="16"/>
          <w:szCs w:val="16"/>
        </w:rPr>
        <w:t>Global Outbreak Alert and Response Network (GOARN)</w:t>
      </w:r>
    </w:p>
    <w:p w14:paraId="07F20390" w14:textId="77777777" w:rsidR="00846BE3" w:rsidRPr="00DD644E" w:rsidRDefault="00846BE3" w:rsidP="00846BE3">
      <w:pPr>
        <w:rPr>
          <w:rFonts w:ascii="Cambria" w:hAnsi="Cambria" w:cs="Arial"/>
          <w:sz w:val="16"/>
          <w:szCs w:val="16"/>
        </w:rPr>
      </w:pPr>
      <w:r w:rsidRPr="00DD644E">
        <w:rPr>
          <w:rFonts w:ascii="Cambria" w:hAnsi="Cambria" w:cs="Arial"/>
          <w:sz w:val="16"/>
          <w:szCs w:val="16"/>
        </w:rPr>
        <w:t>Emergency Operations (EMO)</w:t>
      </w:r>
    </w:p>
    <w:p w14:paraId="6A7F538C" w14:textId="77777777" w:rsidR="00846BE3" w:rsidRPr="00DD644E" w:rsidRDefault="00846BE3" w:rsidP="00846BE3">
      <w:pPr>
        <w:rPr>
          <w:rFonts w:ascii="Cambria" w:hAnsi="Cambria" w:cs="Arial"/>
          <w:sz w:val="16"/>
          <w:szCs w:val="16"/>
        </w:rPr>
      </w:pPr>
      <w:r w:rsidRPr="00DD644E">
        <w:rPr>
          <w:rFonts w:ascii="Cambria" w:hAnsi="Cambria" w:cs="Arial"/>
          <w:sz w:val="16"/>
          <w:szCs w:val="16"/>
        </w:rPr>
        <w:t>WHO Health Emergencies Programme (WHE)</w:t>
      </w:r>
    </w:p>
    <w:p w14:paraId="31B51074" w14:textId="77777777" w:rsidR="00846BE3" w:rsidRPr="00DD644E" w:rsidRDefault="00846BE3" w:rsidP="00846BE3">
      <w:pPr>
        <w:rPr>
          <w:rFonts w:ascii="Cambria" w:hAnsi="Cambria" w:cs="Arial"/>
          <w:sz w:val="16"/>
          <w:szCs w:val="16"/>
        </w:rPr>
      </w:pPr>
      <w:r w:rsidRPr="00DD644E">
        <w:rPr>
          <w:rFonts w:ascii="Cambria" w:hAnsi="Cambria" w:cs="Arial"/>
          <w:sz w:val="16"/>
          <w:szCs w:val="16"/>
        </w:rPr>
        <w:t xml:space="preserve">World Health Organization </w:t>
      </w:r>
      <w:r w:rsidRPr="00DD644E">
        <w:rPr>
          <w:rFonts w:ascii="Cambria" w:hAnsi="Cambria" w:cs="Arial"/>
          <w:sz w:val="16"/>
          <w:szCs w:val="16"/>
        </w:rPr>
        <w:br/>
        <w:t xml:space="preserve">Avenue Appia 20 </w:t>
      </w:r>
      <w:r w:rsidRPr="00DD644E">
        <w:rPr>
          <w:rFonts w:ascii="Cambria" w:hAnsi="Cambria" w:cs="Arial"/>
          <w:sz w:val="16"/>
          <w:szCs w:val="16"/>
        </w:rPr>
        <w:br/>
        <w:t>1211 Geneva 27, Switzerland</w:t>
      </w:r>
    </w:p>
    <w:p w14:paraId="0A450FE1" w14:textId="77777777" w:rsidR="00846BE3" w:rsidRPr="00DD644E" w:rsidRDefault="00846BE3" w:rsidP="00846BE3">
      <w:pPr>
        <w:rPr>
          <w:rFonts w:ascii="Cambria" w:hAnsi="Cambria" w:cs="Arial"/>
          <w:sz w:val="16"/>
          <w:szCs w:val="16"/>
        </w:rPr>
      </w:pPr>
      <w:r w:rsidRPr="00DD644E">
        <w:rPr>
          <w:rFonts w:ascii="Cambria" w:hAnsi="Cambria" w:cs="Arial"/>
          <w:sz w:val="16"/>
          <w:szCs w:val="16"/>
        </w:rPr>
        <w:t> </w:t>
      </w:r>
    </w:p>
    <w:p w14:paraId="167EE722" w14:textId="77777777" w:rsidR="00846BE3" w:rsidRPr="00DD644E" w:rsidRDefault="009E4BFB" w:rsidP="00846BE3">
      <w:pPr>
        <w:rPr>
          <w:rFonts w:ascii="Cambria" w:hAnsi="Cambria" w:cs="Arial"/>
          <w:sz w:val="16"/>
          <w:szCs w:val="16"/>
        </w:rPr>
      </w:pPr>
      <w:r w:rsidRPr="00DD644E">
        <w:rPr>
          <w:rFonts w:ascii="Cambria" w:hAnsi="Cambria" w:cs="Arial"/>
          <w:sz w:val="16"/>
          <w:szCs w:val="16"/>
        </w:rPr>
        <w:t>Email</w:t>
      </w:r>
      <w:r w:rsidR="00846BE3" w:rsidRPr="00DD644E">
        <w:rPr>
          <w:rFonts w:ascii="Cambria" w:hAnsi="Cambria" w:cs="Arial"/>
          <w:sz w:val="16"/>
          <w:szCs w:val="16"/>
        </w:rPr>
        <w:t xml:space="preserve">: </w:t>
      </w:r>
      <w:hyperlink r:id="rId52" w:history="1">
        <w:r w:rsidR="00846BE3" w:rsidRPr="00DD644E">
          <w:rPr>
            <w:rStyle w:val="Hyperlink"/>
            <w:rFonts w:ascii="Cambria" w:hAnsi="Cambria" w:cs="Arial"/>
            <w:sz w:val="16"/>
            <w:szCs w:val="16"/>
          </w:rPr>
          <w:t>goarn@who.int</w:t>
        </w:r>
      </w:hyperlink>
      <w:r w:rsidR="00846BE3" w:rsidRPr="00DD644E">
        <w:rPr>
          <w:rFonts w:ascii="Cambria" w:hAnsi="Cambria" w:cs="Arial"/>
          <w:sz w:val="16"/>
          <w:szCs w:val="16"/>
        </w:rPr>
        <w:t xml:space="preserve"> </w:t>
      </w:r>
    </w:p>
    <w:p w14:paraId="1D75C644" w14:textId="77777777" w:rsidR="00846BE3" w:rsidRPr="00DD644E" w:rsidRDefault="00846BE3" w:rsidP="00846BE3">
      <w:pPr>
        <w:rPr>
          <w:rFonts w:ascii="Cambria" w:hAnsi="Cambria"/>
          <w:lang w:val="en-GB"/>
        </w:rPr>
      </w:pPr>
    </w:p>
    <w:bookmarkEnd w:id="101"/>
    <w:p w14:paraId="2A0F3EDB" w14:textId="77777777" w:rsidR="003D62D7" w:rsidRPr="00DD644E" w:rsidRDefault="003D62D7">
      <w:pPr>
        <w:spacing w:after="200"/>
        <w:rPr>
          <w:rFonts w:ascii="Cambria" w:hAnsi="Cambria"/>
          <w:lang w:val="en-GB"/>
        </w:rPr>
      </w:pPr>
    </w:p>
    <w:p w14:paraId="36C0D1A9" w14:textId="7BBFBFA4" w:rsidR="00F960CC" w:rsidRPr="00DD644E" w:rsidRDefault="00F960CC" w:rsidP="00F960CC">
      <w:pPr>
        <w:rPr>
          <w:rFonts w:ascii="Cambria" w:hAnsi="Cambria" w:cs="Arial"/>
          <w:sz w:val="16"/>
          <w:szCs w:val="16"/>
        </w:rPr>
      </w:pPr>
      <w:bookmarkStart w:id="104" w:name="_Hlk16774076"/>
      <w:r w:rsidRPr="00DD644E">
        <w:rPr>
          <w:rFonts w:ascii="Cambria" w:hAnsi="Cambria" w:cs="Arial"/>
          <w:sz w:val="16"/>
          <w:szCs w:val="16"/>
        </w:rPr>
        <w:t xml:space="preserve"> </w:t>
      </w:r>
    </w:p>
    <w:bookmarkEnd w:id="104"/>
    <w:p w14:paraId="1E381BCF" w14:textId="77777777" w:rsidR="00F960CC" w:rsidRPr="00DD644E" w:rsidRDefault="00F960CC" w:rsidP="00F960CC">
      <w:pPr>
        <w:rPr>
          <w:rFonts w:ascii="Cambria" w:hAnsi="Cambria"/>
          <w:lang w:val="en-GB"/>
        </w:rPr>
      </w:pPr>
    </w:p>
    <w:p w14:paraId="2810D2CE" w14:textId="77777777" w:rsidR="00BD7F8D" w:rsidRPr="00DD644E" w:rsidRDefault="00BD7F8D">
      <w:pPr>
        <w:spacing w:after="200"/>
        <w:rPr>
          <w:rFonts w:ascii="Cambria" w:hAnsi="Cambria"/>
          <w:lang w:val="en-GB"/>
        </w:rPr>
      </w:pPr>
      <w:r w:rsidRPr="00DD644E">
        <w:rPr>
          <w:rFonts w:ascii="Cambria" w:hAnsi="Cambria"/>
          <w:lang w:val="en-GB"/>
        </w:rPr>
        <w:br w:type="page"/>
      </w:r>
    </w:p>
    <w:p w14:paraId="2873F783" w14:textId="6BD0FC06" w:rsidR="009B0DDB" w:rsidRPr="00DD644E" w:rsidRDefault="00493074" w:rsidP="000B0AD0">
      <w:pPr>
        <w:pStyle w:val="Heading1"/>
        <w:rPr>
          <w:lang w:val="en-GB"/>
        </w:rPr>
      </w:pPr>
      <w:bookmarkStart w:id="105" w:name="_Toc16539040"/>
      <w:r>
        <w:rPr>
          <w:lang w:val="en-GB"/>
        </w:rPr>
        <w:lastRenderedPageBreak/>
        <w:t xml:space="preserve">ANNEX 3 – GOVERNANCE TEMPLATED MESSAGES </w:t>
      </w:r>
      <w:bookmarkEnd w:id="105"/>
    </w:p>
    <w:p w14:paraId="03EB2BCB" w14:textId="378ECA1D" w:rsidR="00543825" w:rsidRPr="00DD644E" w:rsidRDefault="00493074" w:rsidP="000B0AD0">
      <w:pPr>
        <w:pStyle w:val="Heading2"/>
        <w:rPr>
          <w:lang w:val="en-GB"/>
        </w:rPr>
      </w:pPr>
      <w:r>
        <w:rPr>
          <w:lang w:val="en-GB"/>
        </w:rPr>
        <w:t>GOARN Membership</w:t>
      </w:r>
    </w:p>
    <w:p w14:paraId="6FFBBDFF" w14:textId="77777777" w:rsidR="008D1CEA" w:rsidRPr="00DD644E" w:rsidRDefault="009313D5" w:rsidP="00493074">
      <w:pPr>
        <w:pStyle w:val="Heading3"/>
        <w:rPr>
          <w:lang w:val="en-GB"/>
        </w:rPr>
      </w:pPr>
      <w:bookmarkStart w:id="106" w:name="_Accepting_applying_institution"/>
      <w:bookmarkStart w:id="107" w:name="_Toc16539041"/>
      <w:bookmarkEnd w:id="106"/>
      <w:r w:rsidRPr="00DD644E">
        <w:rPr>
          <w:lang w:val="en-GB"/>
        </w:rPr>
        <w:t>Accepting applying institution</w:t>
      </w:r>
      <w:bookmarkEnd w:id="107"/>
    </w:p>
    <w:p w14:paraId="27B4C2C5" w14:textId="77777777" w:rsidR="009313D5" w:rsidRPr="00DD644E" w:rsidRDefault="009313D5" w:rsidP="002A3424">
      <w:pPr>
        <w:rPr>
          <w:rFonts w:ascii="Cambria" w:hAnsi="Cambria"/>
          <w:lang w:val="en-GB"/>
        </w:rPr>
      </w:pPr>
    </w:p>
    <w:p w14:paraId="5CA0BF07" w14:textId="77777777" w:rsidR="00F01351" w:rsidRPr="00DD644E" w:rsidRDefault="00F01351" w:rsidP="002A3424">
      <w:pPr>
        <w:rPr>
          <w:rFonts w:ascii="Cambria" w:hAnsi="Cambria"/>
          <w:b/>
          <w:bCs/>
          <w:lang w:val="en-GB"/>
        </w:rPr>
      </w:pPr>
      <w:r w:rsidRPr="00DD644E">
        <w:rPr>
          <w:rFonts w:ascii="Cambria" w:hAnsi="Cambria"/>
          <w:b/>
          <w:bCs/>
          <w:lang w:val="en-GB"/>
        </w:rPr>
        <w:t xml:space="preserve">From: </w:t>
      </w:r>
      <w:r w:rsidRPr="00DD644E">
        <w:rPr>
          <w:rFonts w:ascii="Cambria" w:hAnsi="Cambria"/>
          <w:lang w:val="en-GB"/>
        </w:rPr>
        <w:t>goarn@who.int</w:t>
      </w:r>
    </w:p>
    <w:p w14:paraId="1DCD69FA" w14:textId="77777777" w:rsidR="009313D5" w:rsidRPr="00DD644E" w:rsidRDefault="009313D5" w:rsidP="002A3424">
      <w:pPr>
        <w:rPr>
          <w:rFonts w:ascii="Cambria" w:hAnsi="Cambria"/>
          <w:lang w:val="en-GB"/>
        </w:rPr>
      </w:pPr>
      <w:r w:rsidRPr="00DD644E">
        <w:rPr>
          <w:rFonts w:ascii="Cambria" w:hAnsi="Cambria"/>
          <w:b/>
          <w:bCs/>
          <w:lang w:val="en-GB"/>
        </w:rPr>
        <w:t>To</w:t>
      </w:r>
      <w:r w:rsidRPr="00DD644E">
        <w:rPr>
          <w:rFonts w:ascii="Cambria" w:hAnsi="Cambria"/>
          <w:lang w:val="en-GB"/>
        </w:rPr>
        <w:t>: Email address(es) of the focal point in the applying institution</w:t>
      </w:r>
    </w:p>
    <w:p w14:paraId="6C676E04" w14:textId="77777777" w:rsidR="009313D5" w:rsidRPr="00DD644E" w:rsidRDefault="009313D5" w:rsidP="002A3424">
      <w:pPr>
        <w:rPr>
          <w:rFonts w:ascii="Cambria" w:hAnsi="Cambria"/>
          <w:lang w:val="en-GB"/>
        </w:rPr>
      </w:pPr>
      <w:r w:rsidRPr="00DD644E">
        <w:rPr>
          <w:rFonts w:ascii="Cambria" w:hAnsi="Cambria"/>
          <w:b/>
          <w:bCs/>
          <w:lang w:val="en-GB"/>
        </w:rPr>
        <w:t>Cc</w:t>
      </w:r>
      <w:r w:rsidRPr="00DD644E">
        <w:rPr>
          <w:rFonts w:ascii="Cambria" w:hAnsi="Cambria"/>
          <w:lang w:val="en-GB"/>
        </w:rPr>
        <w:t>: GOARN OST members, goarn@who.int, focal points in the relevant WHO regional office</w:t>
      </w:r>
    </w:p>
    <w:p w14:paraId="56F47342" w14:textId="77777777" w:rsidR="009313D5" w:rsidRPr="00DD644E" w:rsidRDefault="009313D5" w:rsidP="002A3424">
      <w:pPr>
        <w:rPr>
          <w:rFonts w:ascii="Cambria" w:hAnsi="Cambria"/>
          <w:lang w:val="en-GB"/>
        </w:rPr>
      </w:pPr>
      <w:r w:rsidRPr="00DD644E">
        <w:rPr>
          <w:rFonts w:ascii="Cambria" w:hAnsi="Cambria"/>
          <w:b/>
          <w:bCs/>
          <w:lang w:val="en-GB"/>
        </w:rPr>
        <w:t>Subject</w:t>
      </w:r>
      <w:r w:rsidRPr="00DD644E">
        <w:rPr>
          <w:rFonts w:ascii="Cambria" w:hAnsi="Cambria"/>
          <w:lang w:val="en-GB"/>
        </w:rPr>
        <w:t xml:space="preserve">: GOARN Membership: </w:t>
      </w:r>
      <w:r w:rsidRPr="000B0AD0">
        <w:rPr>
          <w:rFonts w:ascii="Cambria" w:hAnsi="Cambria"/>
          <w:highlight w:val="lightGray"/>
          <w:lang w:val="en-GB"/>
        </w:rPr>
        <w:t>{</w:t>
      </w:r>
      <w:r w:rsidR="00692153" w:rsidRPr="000B0AD0">
        <w:rPr>
          <w:rFonts w:ascii="Cambria" w:hAnsi="Cambria"/>
          <w:highlight w:val="lightGray"/>
          <w:lang w:val="en-GB"/>
        </w:rPr>
        <w:t>I</w:t>
      </w:r>
      <w:r w:rsidRPr="000B0AD0">
        <w:rPr>
          <w:rFonts w:ascii="Cambria" w:hAnsi="Cambria"/>
          <w:highlight w:val="lightGray"/>
          <w:lang w:val="en-GB"/>
        </w:rPr>
        <w:t>nstitution name}</w:t>
      </w:r>
    </w:p>
    <w:p w14:paraId="7AF682B7" w14:textId="77777777" w:rsidR="009313D5" w:rsidRPr="00DD644E" w:rsidRDefault="009313D5" w:rsidP="002A3424">
      <w:pPr>
        <w:rPr>
          <w:rFonts w:ascii="Cambria" w:hAnsi="Cambria"/>
          <w:b/>
          <w:bCs/>
          <w:lang w:val="en-GB"/>
        </w:rPr>
      </w:pPr>
      <w:r w:rsidRPr="00DD644E">
        <w:rPr>
          <w:rFonts w:ascii="Cambria" w:hAnsi="Cambria"/>
          <w:b/>
          <w:bCs/>
          <w:lang w:val="en-GB"/>
        </w:rPr>
        <w:t>Body of the message:</w:t>
      </w:r>
    </w:p>
    <w:p w14:paraId="5E019B38" w14:textId="77777777" w:rsidR="009313D5" w:rsidRPr="00DD644E" w:rsidRDefault="009313D5" w:rsidP="002A3424">
      <w:pPr>
        <w:rPr>
          <w:rFonts w:ascii="Cambria" w:hAnsi="Cambria"/>
          <w:lang w:val="en-GB"/>
        </w:rPr>
      </w:pPr>
    </w:p>
    <w:p w14:paraId="7EAC8D2E" w14:textId="77777777" w:rsidR="00692153" w:rsidRPr="00DD644E" w:rsidRDefault="00692153" w:rsidP="002A3424">
      <w:pPr>
        <w:rPr>
          <w:rFonts w:ascii="Cambria" w:hAnsi="Cambria"/>
          <w:lang w:val="en-GB"/>
        </w:rPr>
      </w:pPr>
      <w:bookmarkStart w:id="108" w:name="_Hlk534277841"/>
      <w:r w:rsidRPr="00DD644E">
        <w:rPr>
          <w:rFonts w:ascii="Cambria" w:hAnsi="Cambria"/>
          <w:lang w:val="en-GB"/>
        </w:rPr>
        <w:t xml:space="preserve">Dear </w:t>
      </w:r>
      <w:r w:rsidRPr="000B0AD0">
        <w:rPr>
          <w:rFonts w:ascii="Cambria" w:hAnsi="Cambria"/>
          <w:highlight w:val="lightGray"/>
          <w:lang w:val="en-GB"/>
        </w:rPr>
        <w:t>{name}</w:t>
      </w:r>
      <w:r w:rsidRPr="00DD644E">
        <w:rPr>
          <w:rFonts w:ascii="Cambria" w:hAnsi="Cambria"/>
          <w:lang w:val="en-GB"/>
        </w:rPr>
        <w:t>,</w:t>
      </w:r>
    </w:p>
    <w:p w14:paraId="3CB115BF" w14:textId="77777777" w:rsidR="00692153" w:rsidRPr="00DD644E" w:rsidRDefault="00692153" w:rsidP="002A3424">
      <w:pPr>
        <w:rPr>
          <w:rFonts w:ascii="Cambria" w:hAnsi="Cambria" w:cs="Calibri"/>
          <w:color w:val="000000"/>
          <w:lang w:val="en-GB"/>
        </w:rPr>
      </w:pPr>
    </w:p>
    <w:p w14:paraId="709C19EC" w14:textId="77777777" w:rsidR="004155C5" w:rsidRPr="00DD644E" w:rsidRDefault="00692153" w:rsidP="00B371C0">
      <w:pPr>
        <w:jc w:val="both"/>
        <w:rPr>
          <w:rFonts w:ascii="Cambria" w:hAnsi="Cambria" w:cs="Calibri"/>
          <w:color w:val="000000"/>
          <w:lang w:val="en-GB"/>
        </w:rPr>
      </w:pPr>
      <w:r w:rsidRPr="00DD644E">
        <w:rPr>
          <w:rFonts w:ascii="Cambria" w:hAnsi="Cambria" w:cs="Calibri"/>
          <w:color w:val="000000"/>
          <w:lang w:val="en-GB"/>
        </w:rPr>
        <w:t xml:space="preserve">Thank you for </w:t>
      </w:r>
      <w:r w:rsidR="00B371C0" w:rsidRPr="00DD644E">
        <w:rPr>
          <w:rFonts w:ascii="Cambria" w:hAnsi="Cambria" w:cs="Calibri"/>
          <w:color w:val="000000"/>
          <w:lang w:val="en-GB"/>
        </w:rPr>
        <w:t xml:space="preserve">the interest from </w:t>
      </w:r>
      <w:r w:rsidR="00B371C0" w:rsidRPr="000B0AD0">
        <w:rPr>
          <w:rFonts w:ascii="Cambria" w:hAnsi="Cambria"/>
          <w:highlight w:val="lightGray"/>
          <w:lang w:val="en-GB"/>
        </w:rPr>
        <w:t>{Institution name}</w:t>
      </w:r>
      <w:r w:rsidR="00B371C0" w:rsidRPr="00DD644E">
        <w:rPr>
          <w:rFonts w:ascii="Cambria" w:hAnsi="Cambria"/>
          <w:lang w:val="en-GB"/>
        </w:rPr>
        <w:t xml:space="preserve"> </w:t>
      </w:r>
      <w:r w:rsidR="00B371C0" w:rsidRPr="00DD644E">
        <w:rPr>
          <w:rFonts w:ascii="Cambria" w:hAnsi="Cambria" w:cs="Calibri"/>
          <w:color w:val="000000"/>
          <w:lang w:val="en-GB"/>
        </w:rPr>
        <w:t xml:space="preserve">to </w:t>
      </w:r>
      <w:r w:rsidRPr="00DD644E">
        <w:rPr>
          <w:rFonts w:ascii="Cambria" w:hAnsi="Cambria" w:cs="Calibri"/>
          <w:color w:val="000000"/>
          <w:lang w:val="en-GB"/>
        </w:rPr>
        <w:t>join the Global Outbreak Alert and Response Network (GOARN).</w:t>
      </w:r>
      <w:r w:rsidR="00B371C0" w:rsidRPr="00DD644E">
        <w:rPr>
          <w:rFonts w:ascii="Cambria" w:hAnsi="Cambria" w:cs="Calibri"/>
          <w:color w:val="000000"/>
          <w:lang w:val="en-GB"/>
        </w:rPr>
        <w:t xml:space="preserve"> </w:t>
      </w:r>
    </w:p>
    <w:p w14:paraId="2F9B7543" w14:textId="77777777" w:rsidR="004155C5" w:rsidRPr="00DD644E" w:rsidRDefault="004155C5" w:rsidP="00B371C0">
      <w:pPr>
        <w:jc w:val="both"/>
        <w:rPr>
          <w:rFonts w:ascii="Cambria" w:hAnsi="Cambria" w:cs="Calibri"/>
          <w:color w:val="000000"/>
          <w:lang w:val="en-GB"/>
        </w:rPr>
      </w:pPr>
    </w:p>
    <w:p w14:paraId="79EE4EFF" w14:textId="77777777" w:rsidR="00692153" w:rsidRPr="00DD644E" w:rsidRDefault="00B371C0" w:rsidP="00B371C0">
      <w:pPr>
        <w:jc w:val="both"/>
        <w:rPr>
          <w:rFonts w:ascii="Cambria" w:hAnsi="Cambria" w:cs="Calibri"/>
          <w:color w:val="000000"/>
          <w:lang w:val="en-GB"/>
        </w:rPr>
      </w:pPr>
      <w:r w:rsidRPr="00DD644E">
        <w:rPr>
          <w:rFonts w:ascii="Cambria" w:hAnsi="Cambria" w:cs="Calibri"/>
          <w:color w:val="000000"/>
          <w:lang w:val="en-GB"/>
        </w:rPr>
        <w:t xml:space="preserve">We are pleased to inform you that </w:t>
      </w:r>
      <w:r w:rsidRPr="000B0AD0">
        <w:rPr>
          <w:rFonts w:ascii="Cambria" w:hAnsi="Cambria"/>
          <w:highlight w:val="lightGray"/>
          <w:lang w:val="en-GB"/>
        </w:rPr>
        <w:t>{Institution name}</w:t>
      </w:r>
      <w:r w:rsidRPr="00DD644E">
        <w:rPr>
          <w:rFonts w:ascii="Cambria" w:hAnsi="Cambria"/>
          <w:lang w:val="en-GB"/>
        </w:rPr>
        <w:t xml:space="preserve"> is now a member of GOARN.</w:t>
      </w:r>
    </w:p>
    <w:p w14:paraId="46598DAA" w14:textId="77777777" w:rsidR="00692153" w:rsidRPr="00DD644E" w:rsidRDefault="00692153" w:rsidP="002A3424">
      <w:pPr>
        <w:rPr>
          <w:rFonts w:ascii="Cambria" w:hAnsi="Cambria" w:cs="Calibri"/>
          <w:color w:val="000000"/>
          <w:lang w:val="en-GB"/>
        </w:rPr>
      </w:pPr>
    </w:p>
    <w:p w14:paraId="749C8480" w14:textId="316F0A8E" w:rsidR="00692153" w:rsidRPr="00DD644E" w:rsidRDefault="00692153" w:rsidP="004155C5">
      <w:pPr>
        <w:jc w:val="both"/>
        <w:rPr>
          <w:rFonts w:ascii="Cambria" w:hAnsi="Cambria" w:cs="Calibri"/>
          <w:lang w:val="en-GB"/>
        </w:rPr>
      </w:pPr>
      <w:r w:rsidRPr="00DD644E">
        <w:rPr>
          <w:rFonts w:ascii="Cambria" w:hAnsi="Cambria" w:cs="Calibri"/>
          <w:color w:val="000000"/>
          <w:lang w:val="en-GB"/>
        </w:rPr>
        <w:t xml:space="preserve">We have created a basic institutional profile for </w:t>
      </w:r>
      <w:r w:rsidRPr="000B0AD0">
        <w:rPr>
          <w:rFonts w:ascii="Cambria" w:hAnsi="Cambria"/>
          <w:highlight w:val="lightGray"/>
          <w:lang w:val="en-GB"/>
        </w:rPr>
        <w:t>{institution name}</w:t>
      </w:r>
      <w:r w:rsidRPr="00DD644E">
        <w:rPr>
          <w:rFonts w:ascii="Cambria" w:hAnsi="Cambria"/>
          <w:lang w:val="en-GB"/>
        </w:rPr>
        <w:t xml:space="preserve"> </w:t>
      </w:r>
      <w:r w:rsidRPr="00DD644E">
        <w:rPr>
          <w:rFonts w:ascii="Cambria" w:hAnsi="Cambria" w:cs="Calibri"/>
          <w:color w:val="000000"/>
          <w:lang w:val="en-GB"/>
        </w:rPr>
        <w:t xml:space="preserve">on the GOARN Knowledge </w:t>
      </w:r>
      <w:r w:rsidRPr="00DD644E">
        <w:rPr>
          <w:rFonts w:ascii="Cambria" w:hAnsi="Cambria" w:cs="Calibri"/>
          <w:lang w:val="en-GB"/>
        </w:rPr>
        <w:t>platform (</w:t>
      </w:r>
      <w:hyperlink r:id="rId53" w:history="1">
        <w:r w:rsidRPr="00DD644E">
          <w:rPr>
            <w:rStyle w:val="Hyperlink"/>
            <w:rFonts w:ascii="Cambria" w:hAnsi="Cambria" w:cs="Calibri"/>
            <w:lang w:val="en-GB"/>
          </w:rPr>
          <w:t>https://extranet.who.int/goarn</w:t>
        </w:r>
      </w:hyperlink>
      <w:r w:rsidRPr="00DD644E">
        <w:rPr>
          <w:rFonts w:ascii="Cambria" w:hAnsi="Cambria" w:cs="Calibri"/>
          <w:lang w:val="en-GB"/>
        </w:rPr>
        <w:t>). In addition</w:t>
      </w:r>
      <w:r w:rsidR="00EA6EF0" w:rsidRPr="00DD644E">
        <w:rPr>
          <w:rFonts w:ascii="Cambria" w:hAnsi="Cambria" w:cs="Calibri"/>
          <w:lang w:val="en-GB"/>
        </w:rPr>
        <w:t>,</w:t>
      </w:r>
      <w:r w:rsidRPr="00DD644E">
        <w:rPr>
          <w:rFonts w:ascii="Cambria" w:hAnsi="Cambria" w:cs="Calibri"/>
          <w:lang w:val="en-GB"/>
        </w:rPr>
        <w:t xml:space="preserve"> we have also created a user account for you, and </w:t>
      </w:r>
      <w:r w:rsidR="0028136D" w:rsidRPr="00DD644E">
        <w:rPr>
          <w:rFonts w:ascii="Cambria" w:hAnsi="Cambria" w:cs="Calibri"/>
          <w:lang w:val="en-GB"/>
        </w:rPr>
        <w:t>we</w:t>
      </w:r>
      <w:r w:rsidRPr="00DD644E">
        <w:rPr>
          <w:rFonts w:ascii="Cambria" w:hAnsi="Cambria" w:cs="Calibri"/>
          <w:lang w:val="en-GB"/>
        </w:rPr>
        <w:t xml:space="preserve"> believe that you have received automated </w:t>
      </w:r>
      <w:r w:rsidR="009E4BFB" w:rsidRPr="00DD644E">
        <w:rPr>
          <w:rFonts w:ascii="Cambria" w:hAnsi="Cambria" w:cs="Calibri"/>
          <w:lang w:val="en-GB"/>
        </w:rPr>
        <w:t>email</w:t>
      </w:r>
      <w:r w:rsidR="00B371C0" w:rsidRPr="00DD644E">
        <w:rPr>
          <w:rFonts w:ascii="Cambria" w:hAnsi="Cambria" w:cs="Calibri"/>
          <w:lang w:val="en-GB"/>
        </w:rPr>
        <w:t xml:space="preserve"> </w:t>
      </w:r>
      <w:r w:rsidRPr="00DD644E">
        <w:rPr>
          <w:rFonts w:ascii="Cambria" w:hAnsi="Cambria" w:cs="Calibri"/>
          <w:lang w:val="en-GB"/>
        </w:rPr>
        <w:t xml:space="preserve">message about this. </w:t>
      </w:r>
      <w:r w:rsidR="004155C5" w:rsidRPr="00DD644E">
        <w:rPr>
          <w:rFonts w:ascii="Cambria" w:hAnsi="Cambria" w:cs="Calibri"/>
          <w:lang w:val="en-GB"/>
        </w:rPr>
        <w:t>A</w:t>
      </w:r>
      <w:r w:rsidRPr="00DD644E">
        <w:rPr>
          <w:rFonts w:ascii="Cambria" w:hAnsi="Cambria" w:cs="Calibri"/>
          <w:lang w:val="en-GB"/>
        </w:rPr>
        <w:t>ttached FAQ document which provides information on some of the key features of the platform, including how to setup password for your account at first login. Please use your email address as your username.</w:t>
      </w:r>
    </w:p>
    <w:p w14:paraId="33942939" w14:textId="77777777" w:rsidR="00692153" w:rsidRPr="00DD644E" w:rsidRDefault="00692153" w:rsidP="002A3424">
      <w:pPr>
        <w:rPr>
          <w:rFonts w:ascii="Cambria" w:hAnsi="Cambria" w:cs="Calibri"/>
          <w:lang w:val="en-GB"/>
        </w:rPr>
      </w:pPr>
    </w:p>
    <w:p w14:paraId="55FE39F6" w14:textId="77777777" w:rsidR="00692153" w:rsidRPr="00DD644E" w:rsidRDefault="00692153" w:rsidP="002A3424">
      <w:pPr>
        <w:rPr>
          <w:rFonts w:ascii="Cambria" w:hAnsi="Cambria" w:cs="Calibri"/>
          <w:lang w:val="en-GB"/>
        </w:rPr>
      </w:pPr>
      <w:r w:rsidRPr="00DD644E">
        <w:rPr>
          <w:rFonts w:ascii="Cambria" w:hAnsi="Cambria" w:cs="Calibri"/>
          <w:lang w:val="en-GB"/>
        </w:rPr>
        <w:t>We would appreciate if you could login and:</w:t>
      </w:r>
    </w:p>
    <w:p w14:paraId="15026C6F" w14:textId="77777777" w:rsidR="00692153" w:rsidRPr="00DD644E" w:rsidRDefault="00692153" w:rsidP="002A3424">
      <w:pPr>
        <w:rPr>
          <w:rFonts w:ascii="Cambria" w:hAnsi="Cambria" w:cs="Calibri"/>
          <w:lang w:val="en-GB"/>
        </w:rPr>
      </w:pPr>
    </w:p>
    <w:p w14:paraId="19069E8A" w14:textId="77777777" w:rsidR="00692153" w:rsidRPr="00DD644E" w:rsidRDefault="00692153" w:rsidP="005F3CB7">
      <w:pPr>
        <w:pStyle w:val="ListParagraph"/>
        <w:numPr>
          <w:ilvl w:val="0"/>
          <w:numId w:val="11"/>
        </w:numPr>
        <w:rPr>
          <w:rFonts w:ascii="Cambria" w:hAnsi="Cambria" w:cs="Calibri"/>
          <w:lang w:val="en-GB"/>
        </w:rPr>
      </w:pPr>
      <w:r w:rsidRPr="00DD644E">
        <w:rPr>
          <w:rFonts w:ascii="Cambria" w:hAnsi="Cambria"/>
          <w:lang w:val="en-GB"/>
        </w:rPr>
        <w:t xml:space="preserve">Complete institutional profile for </w:t>
      </w:r>
      <w:r w:rsidRPr="000B0AD0">
        <w:rPr>
          <w:rFonts w:ascii="Cambria" w:hAnsi="Cambria"/>
          <w:highlight w:val="lightGray"/>
          <w:lang w:val="en-GB"/>
        </w:rPr>
        <w:t>{Institution name</w:t>
      </w:r>
      <w:r w:rsidR="005F3CB7" w:rsidRPr="000B0AD0">
        <w:rPr>
          <w:rFonts w:ascii="Cambria" w:hAnsi="Cambria"/>
          <w:highlight w:val="lightGray"/>
          <w:lang w:val="en-GB"/>
        </w:rPr>
        <w:t xml:space="preserve"> or acronym</w:t>
      </w:r>
      <w:r w:rsidRPr="000B0AD0">
        <w:rPr>
          <w:rFonts w:ascii="Cambria" w:hAnsi="Cambria"/>
          <w:highlight w:val="lightGray"/>
          <w:lang w:val="en-GB"/>
        </w:rPr>
        <w:t>}</w:t>
      </w:r>
      <w:r w:rsidRPr="00DD644E">
        <w:rPr>
          <w:rFonts w:ascii="Cambria" w:hAnsi="Cambria"/>
          <w:lang w:val="en-GB"/>
        </w:rPr>
        <w:t xml:space="preserve">. </w:t>
      </w:r>
    </w:p>
    <w:p w14:paraId="2DFCE129" w14:textId="77777777" w:rsidR="00692153" w:rsidRPr="00DD644E" w:rsidRDefault="00692153" w:rsidP="005F3CB7">
      <w:pPr>
        <w:pStyle w:val="ListParagraph"/>
        <w:numPr>
          <w:ilvl w:val="0"/>
          <w:numId w:val="11"/>
        </w:numPr>
        <w:rPr>
          <w:rFonts w:ascii="Cambria" w:hAnsi="Cambria"/>
          <w:lang w:val="en-GB"/>
        </w:rPr>
      </w:pPr>
      <w:r w:rsidRPr="00DD644E">
        <w:rPr>
          <w:rFonts w:ascii="Cambria" w:hAnsi="Cambria"/>
          <w:lang w:val="en-GB"/>
        </w:rPr>
        <w:t>Add additional focal points.</w:t>
      </w:r>
    </w:p>
    <w:p w14:paraId="5956B13E" w14:textId="77777777" w:rsidR="00692153" w:rsidRPr="00DD644E" w:rsidRDefault="00692153" w:rsidP="005F3CB7">
      <w:pPr>
        <w:pStyle w:val="ListParagraph"/>
        <w:numPr>
          <w:ilvl w:val="0"/>
          <w:numId w:val="11"/>
        </w:numPr>
        <w:rPr>
          <w:rFonts w:ascii="Cambria" w:hAnsi="Cambria"/>
          <w:lang w:val="en-GB"/>
        </w:rPr>
      </w:pPr>
      <w:r w:rsidRPr="00DD644E">
        <w:rPr>
          <w:rFonts w:ascii="Cambria" w:hAnsi="Cambria"/>
          <w:lang w:val="en-GB"/>
        </w:rPr>
        <w:t>Specify primary focal point.</w:t>
      </w:r>
    </w:p>
    <w:p w14:paraId="6DDA7F12" w14:textId="77777777" w:rsidR="00692153" w:rsidRPr="00DD644E" w:rsidRDefault="00692153" w:rsidP="002A3424">
      <w:pPr>
        <w:rPr>
          <w:rFonts w:ascii="Cambria" w:hAnsi="Cambria" w:cs="Calibri"/>
          <w:lang w:val="en-GB"/>
        </w:rPr>
      </w:pPr>
    </w:p>
    <w:p w14:paraId="7249D6CA" w14:textId="77777777" w:rsidR="00692153" w:rsidRPr="00DD644E" w:rsidRDefault="005F3CB7" w:rsidP="005F3CB7">
      <w:pPr>
        <w:rPr>
          <w:rFonts w:ascii="Cambria" w:hAnsi="Cambria" w:cs="Calibri"/>
          <w:lang w:val="en-GB"/>
        </w:rPr>
      </w:pPr>
      <w:r w:rsidRPr="00DD644E">
        <w:rPr>
          <w:rFonts w:ascii="Cambria" w:hAnsi="Cambria" w:cs="Calibri"/>
          <w:lang w:val="en-GB"/>
        </w:rPr>
        <w:t>P</w:t>
      </w:r>
      <w:r w:rsidR="00692153" w:rsidRPr="00DD644E">
        <w:rPr>
          <w:rFonts w:ascii="Cambria" w:hAnsi="Cambria" w:cs="Calibri"/>
          <w:lang w:val="en-GB"/>
        </w:rPr>
        <w:t>lease let us know</w:t>
      </w:r>
      <w:r w:rsidRPr="00DD644E">
        <w:rPr>
          <w:rFonts w:ascii="Cambria" w:hAnsi="Cambria" w:cs="Calibri"/>
          <w:lang w:val="en-GB"/>
        </w:rPr>
        <w:t xml:space="preserve"> If there is anything else we can help with</w:t>
      </w:r>
      <w:r w:rsidR="00692153" w:rsidRPr="00DD644E">
        <w:rPr>
          <w:rFonts w:ascii="Cambria" w:hAnsi="Cambria" w:cs="Calibri"/>
          <w:lang w:val="en-GB"/>
        </w:rPr>
        <w:t xml:space="preserve">. </w:t>
      </w:r>
    </w:p>
    <w:p w14:paraId="15C1E9F6" w14:textId="77777777" w:rsidR="00692153" w:rsidRPr="00DD644E" w:rsidRDefault="00692153" w:rsidP="002A3424">
      <w:pPr>
        <w:rPr>
          <w:rFonts w:ascii="Cambria" w:hAnsi="Cambria" w:cs="Calibri"/>
          <w:lang w:val="en-GB"/>
        </w:rPr>
      </w:pPr>
    </w:p>
    <w:p w14:paraId="4B394F78" w14:textId="77777777" w:rsidR="00692153" w:rsidRPr="00DD644E" w:rsidRDefault="00692153" w:rsidP="005F3CB7">
      <w:pPr>
        <w:rPr>
          <w:rFonts w:ascii="Cambria" w:hAnsi="Cambria" w:cs="Calibri"/>
          <w:lang w:val="en-GB"/>
        </w:rPr>
      </w:pPr>
      <w:r w:rsidRPr="00DD644E">
        <w:rPr>
          <w:rFonts w:ascii="Cambria" w:hAnsi="Cambria" w:cs="Calibri"/>
          <w:lang w:val="en-GB"/>
        </w:rPr>
        <w:t xml:space="preserve">Welcome to GOARN, we look forward to further collaboration with </w:t>
      </w:r>
      <w:r w:rsidR="005F3CB7" w:rsidRPr="000B0AD0">
        <w:rPr>
          <w:rFonts w:ascii="Cambria" w:hAnsi="Cambria" w:cs="Calibri"/>
          <w:highlight w:val="lightGray"/>
          <w:lang w:val="en-GB"/>
        </w:rPr>
        <w:t>{Institution name or acronym}</w:t>
      </w:r>
      <w:r w:rsidRPr="00DD644E">
        <w:rPr>
          <w:rFonts w:ascii="Cambria" w:hAnsi="Cambria" w:cs="Calibri"/>
          <w:lang w:val="en-GB"/>
        </w:rPr>
        <w:t xml:space="preserve">. </w:t>
      </w:r>
    </w:p>
    <w:p w14:paraId="70AA84E9" w14:textId="77777777" w:rsidR="00692153" w:rsidRPr="00DD644E" w:rsidRDefault="00692153" w:rsidP="002A3424">
      <w:pPr>
        <w:rPr>
          <w:rFonts w:ascii="Cambria" w:hAnsi="Cambria" w:cs="Calibri"/>
          <w:lang w:val="en-GB"/>
        </w:rPr>
      </w:pPr>
      <w:r w:rsidRPr="00DD644E">
        <w:rPr>
          <w:rFonts w:ascii="Cambria" w:hAnsi="Cambria" w:cs="Calibri"/>
          <w:lang w:val="en-GB"/>
        </w:rPr>
        <w:t> </w:t>
      </w:r>
    </w:p>
    <w:p w14:paraId="58B9C213" w14:textId="77777777" w:rsidR="00692153" w:rsidRPr="00DD644E" w:rsidRDefault="00692153" w:rsidP="002A3424">
      <w:pPr>
        <w:rPr>
          <w:rFonts w:ascii="Cambria" w:hAnsi="Cambria" w:cs="Calibri"/>
          <w:lang w:val="en-GB"/>
        </w:rPr>
      </w:pPr>
      <w:r w:rsidRPr="00DD644E">
        <w:rPr>
          <w:rFonts w:ascii="Cambria" w:hAnsi="Cambria" w:cs="Calibri"/>
          <w:lang w:val="en-GB"/>
        </w:rPr>
        <w:t>Best regards,</w:t>
      </w:r>
    </w:p>
    <w:p w14:paraId="69572E3D" w14:textId="77777777" w:rsidR="00692153" w:rsidRPr="00DD644E" w:rsidRDefault="00692153" w:rsidP="002A3424">
      <w:pPr>
        <w:rPr>
          <w:rFonts w:ascii="Cambria" w:hAnsi="Cambria" w:cs="Calibri"/>
          <w:lang w:val="en-GB"/>
        </w:rPr>
      </w:pPr>
    </w:p>
    <w:p w14:paraId="5095C41C" w14:textId="77777777" w:rsidR="00692153" w:rsidRPr="000B0AD0" w:rsidRDefault="00692153" w:rsidP="002A3424">
      <w:pPr>
        <w:rPr>
          <w:rFonts w:ascii="Cambria" w:hAnsi="Cambria"/>
          <w:color w:val="1F497D"/>
          <w:highlight w:val="lightGray"/>
          <w:lang w:val="en-GB"/>
        </w:rPr>
      </w:pPr>
      <w:r w:rsidRPr="000B0AD0">
        <w:rPr>
          <w:rFonts w:ascii="Cambria" w:hAnsi="Cambria"/>
          <w:highlight w:val="lightGray"/>
          <w:lang w:val="en-GB"/>
        </w:rPr>
        <w:t>{first name}</w:t>
      </w:r>
    </w:p>
    <w:p w14:paraId="1C9139DF" w14:textId="77777777" w:rsidR="00692153" w:rsidRPr="000B0AD0" w:rsidRDefault="00692153" w:rsidP="002A3424">
      <w:pPr>
        <w:rPr>
          <w:rFonts w:ascii="Cambria" w:hAnsi="Cambria"/>
          <w:highlight w:val="lightGray"/>
        </w:rPr>
      </w:pPr>
    </w:p>
    <w:p w14:paraId="0A65CF5F" w14:textId="77777777" w:rsidR="00692153" w:rsidRPr="00DD644E" w:rsidRDefault="00692153" w:rsidP="002A3424">
      <w:pPr>
        <w:rPr>
          <w:rFonts w:ascii="Cambria" w:hAnsi="Cambria" w:cs="Arial"/>
          <w:sz w:val="16"/>
          <w:szCs w:val="16"/>
        </w:rPr>
      </w:pPr>
      <w:r w:rsidRPr="000B0AD0">
        <w:rPr>
          <w:rFonts w:ascii="Cambria" w:hAnsi="Cambria" w:cs="Arial"/>
          <w:sz w:val="16"/>
          <w:szCs w:val="16"/>
          <w:highlight w:val="lightGray"/>
        </w:rPr>
        <w:t>{First name Last name}</w:t>
      </w:r>
      <w:r w:rsidRPr="00DD644E">
        <w:rPr>
          <w:rFonts w:ascii="Cambria" w:hAnsi="Cambria" w:cs="Arial"/>
          <w:sz w:val="16"/>
          <w:szCs w:val="16"/>
        </w:rPr>
        <w:t xml:space="preserve"> on behalf of GOARN Operational Support Team</w:t>
      </w:r>
    </w:p>
    <w:p w14:paraId="7ED11B31" w14:textId="77777777" w:rsidR="00692153" w:rsidRPr="00DD644E" w:rsidRDefault="00692153" w:rsidP="002A3424">
      <w:pPr>
        <w:rPr>
          <w:rFonts w:ascii="Cambria" w:hAnsi="Cambria" w:cs="Arial"/>
          <w:sz w:val="16"/>
          <w:szCs w:val="16"/>
        </w:rPr>
      </w:pPr>
      <w:r w:rsidRPr="00DD644E">
        <w:rPr>
          <w:rFonts w:ascii="Cambria" w:hAnsi="Cambria" w:cs="Arial"/>
          <w:sz w:val="16"/>
          <w:szCs w:val="16"/>
        </w:rPr>
        <w:t> </w:t>
      </w:r>
    </w:p>
    <w:p w14:paraId="370D2308" w14:textId="77777777" w:rsidR="00692153" w:rsidRPr="00DD644E" w:rsidRDefault="00692153" w:rsidP="002A3424">
      <w:pPr>
        <w:rPr>
          <w:rFonts w:ascii="Cambria" w:hAnsi="Cambria" w:cs="Arial"/>
          <w:b/>
          <w:bCs/>
          <w:sz w:val="16"/>
          <w:szCs w:val="16"/>
        </w:rPr>
      </w:pPr>
      <w:r w:rsidRPr="00DD644E">
        <w:rPr>
          <w:rFonts w:ascii="Cambria" w:hAnsi="Cambria" w:cs="Arial"/>
          <w:b/>
          <w:bCs/>
          <w:sz w:val="16"/>
          <w:szCs w:val="16"/>
        </w:rPr>
        <w:t>Global Outbreak Alert and Response Network (GOARN)</w:t>
      </w:r>
    </w:p>
    <w:p w14:paraId="0E05CA0B" w14:textId="77777777" w:rsidR="00692153" w:rsidRPr="00DD644E" w:rsidRDefault="00692153" w:rsidP="002A3424">
      <w:pPr>
        <w:rPr>
          <w:rFonts w:ascii="Cambria" w:hAnsi="Cambria" w:cs="Arial"/>
          <w:sz w:val="16"/>
          <w:szCs w:val="16"/>
        </w:rPr>
      </w:pPr>
      <w:r w:rsidRPr="00DD644E">
        <w:rPr>
          <w:rFonts w:ascii="Cambria" w:hAnsi="Cambria" w:cs="Arial"/>
          <w:sz w:val="16"/>
          <w:szCs w:val="16"/>
        </w:rPr>
        <w:t>Emergency Operations (EMO)</w:t>
      </w:r>
    </w:p>
    <w:p w14:paraId="0F24BD33" w14:textId="77777777" w:rsidR="00692153" w:rsidRPr="00DD644E" w:rsidRDefault="00692153" w:rsidP="002A3424">
      <w:pPr>
        <w:rPr>
          <w:rFonts w:ascii="Cambria" w:hAnsi="Cambria" w:cs="Arial"/>
          <w:sz w:val="16"/>
          <w:szCs w:val="16"/>
        </w:rPr>
      </w:pPr>
      <w:r w:rsidRPr="00DD644E">
        <w:rPr>
          <w:rFonts w:ascii="Cambria" w:hAnsi="Cambria" w:cs="Arial"/>
          <w:sz w:val="16"/>
          <w:szCs w:val="16"/>
        </w:rPr>
        <w:t>WHO Health Emergencies Programme (WHE)</w:t>
      </w:r>
    </w:p>
    <w:p w14:paraId="0F7AFFA8" w14:textId="77777777" w:rsidR="00692153" w:rsidRPr="00DD644E" w:rsidRDefault="00692153" w:rsidP="002A3424">
      <w:pPr>
        <w:rPr>
          <w:rFonts w:ascii="Cambria" w:hAnsi="Cambria" w:cs="Arial"/>
          <w:sz w:val="16"/>
          <w:szCs w:val="16"/>
        </w:rPr>
      </w:pPr>
      <w:r w:rsidRPr="00DD644E">
        <w:rPr>
          <w:rFonts w:ascii="Cambria" w:hAnsi="Cambria" w:cs="Arial"/>
          <w:sz w:val="16"/>
          <w:szCs w:val="16"/>
        </w:rPr>
        <w:t xml:space="preserve">World Health Organization </w:t>
      </w:r>
      <w:r w:rsidRPr="00DD644E">
        <w:rPr>
          <w:rFonts w:ascii="Cambria" w:hAnsi="Cambria" w:cs="Arial"/>
          <w:sz w:val="16"/>
          <w:szCs w:val="16"/>
        </w:rPr>
        <w:br/>
        <w:t xml:space="preserve">Avenue Appia 20 </w:t>
      </w:r>
      <w:r w:rsidRPr="00DD644E">
        <w:rPr>
          <w:rFonts w:ascii="Cambria" w:hAnsi="Cambria" w:cs="Arial"/>
          <w:sz w:val="16"/>
          <w:szCs w:val="16"/>
        </w:rPr>
        <w:br/>
        <w:t>1211 Geneva 27, Switzerland</w:t>
      </w:r>
    </w:p>
    <w:p w14:paraId="7CAE975C" w14:textId="77777777" w:rsidR="00692153" w:rsidRPr="00DD644E" w:rsidRDefault="00692153" w:rsidP="002A3424">
      <w:pPr>
        <w:rPr>
          <w:rFonts w:ascii="Cambria" w:hAnsi="Cambria" w:cs="Arial"/>
          <w:sz w:val="16"/>
          <w:szCs w:val="16"/>
        </w:rPr>
      </w:pPr>
      <w:r w:rsidRPr="00DD644E">
        <w:rPr>
          <w:rFonts w:ascii="Cambria" w:hAnsi="Cambria" w:cs="Arial"/>
          <w:sz w:val="16"/>
          <w:szCs w:val="16"/>
        </w:rPr>
        <w:t> </w:t>
      </w:r>
    </w:p>
    <w:p w14:paraId="50F1A1A0" w14:textId="77777777" w:rsidR="00692153" w:rsidRPr="00DD644E" w:rsidRDefault="009E4BFB" w:rsidP="002A3424">
      <w:pPr>
        <w:rPr>
          <w:rFonts w:ascii="Cambria" w:hAnsi="Cambria" w:cs="Arial"/>
          <w:sz w:val="16"/>
          <w:szCs w:val="16"/>
        </w:rPr>
      </w:pPr>
      <w:r w:rsidRPr="00DD644E">
        <w:rPr>
          <w:rFonts w:ascii="Cambria" w:hAnsi="Cambria" w:cs="Arial"/>
          <w:sz w:val="16"/>
          <w:szCs w:val="16"/>
        </w:rPr>
        <w:lastRenderedPageBreak/>
        <w:t>Email</w:t>
      </w:r>
      <w:r w:rsidR="00692153" w:rsidRPr="00DD644E">
        <w:rPr>
          <w:rFonts w:ascii="Cambria" w:hAnsi="Cambria" w:cs="Arial"/>
          <w:sz w:val="16"/>
          <w:szCs w:val="16"/>
        </w:rPr>
        <w:t xml:space="preserve">: </w:t>
      </w:r>
      <w:hyperlink r:id="rId54" w:history="1">
        <w:r w:rsidR="00692153" w:rsidRPr="00DD644E">
          <w:rPr>
            <w:rStyle w:val="Hyperlink"/>
            <w:rFonts w:ascii="Cambria" w:hAnsi="Cambria" w:cs="Arial"/>
            <w:sz w:val="16"/>
            <w:szCs w:val="16"/>
          </w:rPr>
          <w:t>goarn@who.int</w:t>
        </w:r>
      </w:hyperlink>
      <w:r w:rsidR="00692153" w:rsidRPr="00DD644E">
        <w:rPr>
          <w:rFonts w:ascii="Cambria" w:hAnsi="Cambria" w:cs="Arial"/>
          <w:sz w:val="16"/>
          <w:szCs w:val="16"/>
        </w:rPr>
        <w:t xml:space="preserve"> </w:t>
      </w:r>
    </w:p>
    <w:p w14:paraId="027B42BF" w14:textId="65B0189A" w:rsidR="00692153" w:rsidRPr="00DD644E" w:rsidRDefault="004155C5" w:rsidP="00493074">
      <w:pPr>
        <w:pStyle w:val="Heading3"/>
        <w:rPr>
          <w:lang w:val="en-GB"/>
        </w:rPr>
      </w:pPr>
      <w:bookmarkStart w:id="109" w:name="_Toc16539042"/>
      <w:bookmarkEnd w:id="108"/>
      <w:r w:rsidRPr="00DD644E">
        <w:rPr>
          <w:lang w:val="en-GB"/>
        </w:rPr>
        <w:t xml:space="preserve">Response to interest from </w:t>
      </w:r>
      <w:r w:rsidR="00297B8A" w:rsidRPr="00DD644E">
        <w:rPr>
          <w:lang w:val="en-GB"/>
        </w:rPr>
        <w:t>in</w:t>
      </w:r>
      <w:r w:rsidR="00297B8A">
        <w:rPr>
          <w:lang w:val="en-GB"/>
        </w:rPr>
        <w:t>stitution</w:t>
      </w:r>
      <w:r w:rsidR="00297B8A" w:rsidRPr="00DD644E">
        <w:rPr>
          <w:lang w:val="en-GB"/>
        </w:rPr>
        <w:t xml:space="preserve">s </w:t>
      </w:r>
      <w:r w:rsidRPr="00DD644E">
        <w:rPr>
          <w:lang w:val="en-GB"/>
        </w:rPr>
        <w:t>to join GOARN</w:t>
      </w:r>
      <w:bookmarkEnd w:id="109"/>
    </w:p>
    <w:p w14:paraId="4DBC5481" w14:textId="77777777" w:rsidR="00692153" w:rsidRPr="00DD644E" w:rsidRDefault="00692153" w:rsidP="002A3424">
      <w:pPr>
        <w:rPr>
          <w:rFonts w:ascii="Cambria" w:hAnsi="Cambria"/>
          <w:lang w:val="en-GB"/>
        </w:rPr>
      </w:pPr>
    </w:p>
    <w:p w14:paraId="4D02BEC5" w14:textId="77777777" w:rsidR="00202AFB" w:rsidRPr="00DD644E" w:rsidRDefault="00202AFB" w:rsidP="00202AFB">
      <w:pPr>
        <w:rPr>
          <w:rFonts w:ascii="Cambria" w:hAnsi="Cambria"/>
          <w:b/>
          <w:bCs/>
          <w:lang w:val="en-GB"/>
        </w:rPr>
      </w:pPr>
      <w:bookmarkStart w:id="110" w:name="_Hlk19607862"/>
      <w:bookmarkStart w:id="111" w:name="_Hlk16842735"/>
      <w:r w:rsidRPr="00DD644E">
        <w:rPr>
          <w:rFonts w:ascii="Cambria" w:hAnsi="Cambria"/>
          <w:b/>
          <w:bCs/>
          <w:lang w:val="en-GB"/>
        </w:rPr>
        <w:t xml:space="preserve">From: </w:t>
      </w:r>
      <w:r w:rsidRPr="00DD644E">
        <w:rPr>
          <w:rFonts w:ascii="Cambria" w:hAnsi="Cambria"/>
          <w:lang w:val="en-GB"/>
        </w:rPr>
        <w:t>goarn@who.int</w:t>
      </w:r>
    </w:p>
    <w:p w14:paraId="7D5D573E" w14:textId="77777777" w:rsidR="001A4E88" w:rsidRPr="00DD644E" w:rsidRDefault="001A4E88" w:rsidP="001A4E88">
      <w:pPr>
        <w:rPr>
          <w:rFonts w:ascii="Cambria" w:hAnsi="Cambria"/>
          <w:lang w:val="en-GB"/>
        </w:rPr>
      </w:pPr>
      <w:r w:rsidRPr="00DD644E">
        <w:rPr>
          <w:rFonts w:ascii="Cambria" w:hAnsi="Cambria"/>
          <w:b/>
          <w:bCs/>
          <w:lang w:val="en-GB"/>
        </w:rPr>
        <w:t>To</w:t>
      </w:r>
      <w:r w:rsidRPr="00DD644E">
        <w:rPr>
          <w:rFonts w:ascii="Cambria" w:hAnsi="Cambria"/>
          <w:lang w:val="en-GB"/>
        </w:rPr>
        <w:t>: Email address(es) of the person</w:t>
      </w:r>
      <w:r w:rsidR="00EB1DC7" w:rsidRPr="00DD644E">
        <w:rPr>
          <w:rFonts w:ascii="Cambria" w:hAnsi="Cambria"/>
          <w:lang w:val="en-GB"/>
        </w:rPr>
        <w:t xml:space="preserve"> writing to GOARN</w:t>
      </w:r>
    </w:p>
    <w:p w14:paraId="00E8D0E6" w14:textId="77777777" w:rsidR="001A4E88" w:rsidRPr="00DD644E" w:rsidRDefault="001A4E88" w:rsidP="001A4E88">
      <w:pPr>
        <w:rPr>
          <w:rFonts w:ascii="Cambria" w:hAnsi="Cambria"/>
          <w:lang w:val="en-GB"/>
        </w:rPr>
      </w:pPr>
      <w:r w:rsidRPr="00DD644E">
        <w:rPr>
          <w:rFonts w:ascii="Cambria" w:hAnsi="Cambria"/>
          <w:b/>
          <w:bCs/>
          <w:lang w:val="en-GB"/>
        </w:rPr>
        <w:t>Cc</w:t>
      </w:r>
      <w:r w:rsidRPr="00DD644E">
        <w:rPr>
          <w:rFonts w:ascii="Cambria" w:hAnsi="Cambria"/>
          <w:lang w:val="en-GB"/>
        </w:rPr>
        <w:t>: goarn@who.int</w:t>
      </w:r>
    </w:p>
    <w:p w14:paraId="7EA2C644" w14:textId="77777777" w:rsidR="001A4E88" w:rsidRPr="00DD644E" w:rsidRDefault="001A4E88" w:rsidP="001A4E88">
      <w:pPr>
        <w:rPr>
          <w:rFonts w:ascii="Cambria" w:hAnsi="Cambria"/>
          <w:lang w:val="en-GB"/>
        </w:rPr>
      </w:pPr>
      <w:r w:rsidRPr="00DD644E">
        <w:rPr>
          <w:rFonts w:ascii="Cambria" w:hAnsi="Cambria"/>
          <w:b/>
          <w:bCs/>
          <w:lang w:val="en-GB"/>
        </w:rPr>
        <w:t>Subject</w:t>
      </w:r>
      <w:r w:rsidRPr="00DD644E">
        <w:rPr>
          <w:rFonts w:ascii="Cambria" w:hAnsi="Cambria"/>
          <w:lang w:val="en-GB"/>
        </w:rPr>
        <w:t>: GOARN Membership: Your enquiry</w:t>
      </w:r>
    </w:p>
    <w:p w14:paraId="459D202E" w14:textId="77777777" w:rsidR="001A4E88" w:rsidRPr="00DD644E" w:rsidRDefault="001A4E88" w:rsidP="001A4E88">
      <w:pPr>
        <w:rPr>
          <w:rFonts w:ascii="Cambria" w:hAnsi="Cambria"/>
          <w:b/>
          <w:bCs/>
          <w:lang w:val="en-GB"/>
        </w:rPr>
      </w:pPr>
      <w:r w:rsidRPr="00DD644E">
        <w:rPr>
          <w:rFonts w:ascii="Cambria" w:hAnsi="Cambria"/>
          <w:b/>
          <w:bCs/>
          <w:lang w:val="en-GB"/>
        </w:rPr>
        <w:t>Body of the message:</w:t>
      </w:r>
      <w:bookmarkEnd w:id="110"/>
    </w:p>
    <w:bookmarkEnd w:id="111"/>
    <w:p w14:paraId="37E8654B" w14:textId="77777777" w:rsidR="001A4E88" w:rsidRPr="00DD644E" w:rsidRDefault="001A4E88" w:rsidP="002A3424">
      <w:pPr>
        <w:rPr>
          <w:rFonts w:ascii="Cambria" w:hAnsi="Cambria"/>
          <w:lang w:val="en-GB"/>
        </w:rPr>
      </w:pPr>
    </w:p>
    <w:p w14:paraId="71281811" w14:textId="77777777" w:rsidR="00524D03" w:rsidRPr="00524D03" w:rsidRDefault="00524D03" w:rsidP="00524D03">
      <w:pPr>
        <w:rPr>
          <w:rFonts w:ascii="Cambria" w:hAnsi="Cambria"/>
        </w:rPr>
      </w:pPr>
      <w:bookmarkStart w:id="112" w:name="_Hlk16063551"/>
      <w:r w:rsidRPr="00524D03">
        <w:rPr>
          <w:rFonts w:ascii="Cambria" w:hAnsi="Cambria"/>
        </w:rPr>
        <w:t>Dear colleague,</w:t>
      </w:r>
    </w:p>
    <w:p w14:paraId="2A3042F5" w14:textId="77777777" w:rsidR="00524D03" w:rsidRPr="00524D03" w:rsidRDefault="00524D03" w:rsidP="00524D03">
      <w:pPr>
        <w:rPr>
          <w:rFonts w:ascii="Cambria" w:hAnsi="Cambria"/>
        </w:rPr>
      </w:pPr>
    </w:p>
    <w:p w14:paraId="1885715F" w14:textId="6D8120D7" w:rsidR="00524D03" w:rsidRPr="00524D03" w:rsidRDefault="00524D03" w:rsidP="00524D03">
      <w:pPr>
        <w:rPr>
          <w:rFonts w:ascii="Cambria" w:hAnsi="Cambria"/>
        </w:rPr>
      </w:pPr>
      <w:r w:rsidRPr="00524D03">
        <w:rPr>
          <w:rFonts w:ascii="Cambria" w:hAnsi="Cambria"/>
        </w:rPr>
        <w:t xml:space="preserve">Thank you for your message and interest in GOARN. </w:t>
      </w:r>
    </w:p>
    <w:p w14:paraId="525AFE1C" w14:textId="77777777" w:rsidR="00524D03" w:rsidRPr="00524D03" w:rsidRDefault="00524D03" w:rsidP="00524D03">
      <w:pPr>
        <w:rPr>
          <w:rFonts w:ascii="Cambria" w:hAnsi="Cambria"/>
        </w:rPr>
      </w:pPr>
    </w:p>
    <w:p w14:paraId="07D365A5" w14:textId="77777777" w:rsidR="00524D03" w:rsidRPr="00524D03" w:rsidRDefault="00524D03" w:rsidP="00524D03">
      <w:pPr>
        <w:rPr>
          <w:rFonts w:ascii="Cambria" w:hAnsi="Cambria"/>
        </w:rPr>
      </w:pPr>
      <w:r w:rsidRPr="00524D03">
        <w:rPr>
          <w:rFonts w:ascii="Cambria" w:hAnsi="Cambria"/>
        </w:rPr>
        <w:t>The Global Outbreak Alert and Response Network (GOARN) is a network of technical institutions. It provides rapid multi-disciplinary technical support for alert and outbreak response. Each GOARN Partner institution has one primary focal point and additional focal points. Our communication is done through focal points in GOARN Partner institutions.</w:t>
      </w:r>
    </w:p>
    <w:p w14:paraId="53EF2CE1" w14:textId="77777777" w:rsidR="00524D03" w:rsidRPr="00524D03" w:rsidRDefault="00524D03" w:rsidP="00524D03">
      <w:pPr>
        <w:rPr>
          <w:rFonts w:ascii="Cambria" w:hAnsi="Cambria"/>
        </w:rPr>
      </w:pPr>
    </w:p>
    <w:p w14:paraId="19998796" w14:textId="77777777" w:rsidR="00524D03" w:rsidRPr="00524D03" w:rsidRDefault="00524D03" w:rsidP="00524D03">
      <w:pPr>
        <w:rPr>
          <w:rFonts w:ascii="Cambria" w:hAnsi="Cambria"/>
        </w:rPr>
      </w:pPr>
      <w:r w:rsidRPr="00524D03">
        <w:rPr>
          <w:rFonts w:ascii="Cambria" w:hAnsi="Cambria"/>
        </w:rPr>
        <w:t>In addition to providing technical support to countries, GOARN has five areas of work:</w:t>
      </w:r>
    </w:p>
    <w:p w14:paraId="31F342C9" w14:textId="77777777" w:rsidR="00524D03" w:rsidRPr="00524D03" w:rsidRDefault="00524D03" w:rsidP="00524D03">
      <w:pPr>
        <w:numPr>
          <w:ilvl w:val="0"/>
          <w:numId w:val="53"/>
        </w:numPr>
        <w:rPr>
          <w:rFonts w:ascii="Cambria" w:hAnsi="Cambria"/>
        </w:rPr>
      </w:pPr>
      <w:r w:rsidRPr="00524D03">
        <w:rPr>
          <w:rFonts w:ascii="Cambria" w:hAnsi="Cambria"/>
        </w:rPr>
        <w:t>Alert and Risk Assessment</w:t>
      </w:r>
    </w:p>
    <w:p w14:paraId="5C55E2D3" w14:textId="77777777" w:rsidR="00524D03" w:rsidRPr="00524D03" w:rsidRDefault="00524D03" w:rsidP="00524D03">
      <w:pPr>
        <w:numPr>
          <w:ilvl w:val="0"/>
          <w:numId w:val="53"/>
        </w:numPr>
        <w:rPr>
          <w:rFonts w:ascii="Cambria" w:hAnsi="Cambria"/>
        </w:rPr>
      </w:pPr>
      <w:r w:rsidRPr="00524D03">
        <w:rPr>
          <w:rFonts w:ascii="Cambria" w:hAnsi="Cambria"/>
        </w:rPr>
        <w:t>Coordination, planning and deployment of public health rapid support, including mobile laboratory support.</w:t>
      </w:r>
    </w:p>
    <w:p w14:paraId="65EB8F44" w14:textId="77777777" w:rsidR="00524D03" w:rsidRPr="00524D03" w:rsidRDefault="00524D03" w:rsidP="00524D03">
      <w:pPr>
        <w:numPr>
          <w:ilvl w:val="0"/>
          <w:numId w:val="53"/>
        </w:numPr>
        <w:rPr>
          <w:rFonts w:ascii="Cambria" w:hAnsi="Cambria"/>
        </w:rPr>
      </w:pPr>
      <w:r w:rsidRPr="00524D03">
        <w:rPr>
          <w:rFonts w:ascii="Cambria" w:hAnsi="Cambria"/>
        </w:rPr>
        <w:t>GOARN Training Programme</w:t>
      </w:r>
    </w:p>
    <w:p w14:paraId="18E42302" w14:textId="77777777" w:rsidR="00524D03" w:rsidRPr="00524D03" w:rsidRDefault="00524D03" w:rsidP="00524D03">
      <w:pPr>
        <w:numPr>
          <w:ilvl w:val="0"/>
          <w:numId w:val="53"/>
        </w:numPr>
        <w:rPr>
          <w:rFonts w:ascii="Cambria" w:hAnsi="Cambria"/>
        </w:rPr>
      </w:pPr>
      <w:r w:rsidRPr="00524D03">
        <w:rPr>
          <w:rFonts w:ascii="Cambria" w:hAnsi="Cambria"/>
        </w:rPr>
        <w:t>Response Research</w:t>
      </w:r>
    </w:p>
    <w:p w14:paraId="031FCE82" w14:textId="77777777" w:rsidR="00524D03" w:rsidRPr="00524D03" w:rsidRDefault="00524D03" w:rsidP="00524D03">
      <w:pPr>
        <w:numPr>
          <w:ilvl w:val="0"/>
          <w:numId w:val="53"/>
        </w:numPr>
        <w:rPr>
          <w:rFonts w:ascii="Cambria" w:hAnsi="Cambria"/>
        </w:rPr>
      </w:pPr>
      <w:r w:rsidRPr="00524D03">
        <w:rPr>
          <w:rFonts w:ascii="Cambria" w:hAnsi="Cambria"/>
        </w:rPr>
        <w:t>Governance</w:t>
      </w:r>
    </w:p>
    <w:p w14:paraId="76420F57" w14:textId="77777777" w:rsidR="00524D03" w:rsidRPr="00524D03" w:rsidRDefault="00524D03" w:rsidP="00524D03">
      <w:pPr>
        <w:rPr>
          <w:rFonts w:ascii="Cambria" w:hAnsi="Cambria"/>
        </w:rPr>
      </w:pPr>
    </w:p>
    <w:p w14:paraId="5F536CB3" w14:textId="77777777" w:rsidR="00524D03" w:rsidRPr="00524D03" w:rsidRDefault="00524D03" w:rsidP="00524D03">
      <w:pPr>
        <w:rPr>
          <w:rFonts w:ascii="Cambria" w:hAnsi="Cambria"/>
        </w:rPr>
      </w:pPr>
      <w:r w:rsidRPr="00524D03">
        <w:rPr>
          <w:rFonts w:ascii="Cambria" w:hAnsi="Cambria"/>
        </w:rPr>
        <w:t xml:space="preserve">You can find more information about GOARN including the list of current partner institutions on the GOARN website </w:t>
      </w:r>
      <w:hyperlink r:id="rId55" w:history="1">
        <w:r w:rsidRPr="00524D03">
          <w:rPr>
            <w:rStyle w:val="Hyperlink"/>
            <w:rFonts w:ascii="Cambria" w:hAnsi="Cambria"/>
          </w:rPr>
          <w:t>https://extranet.who.int/goarn/</w:t>
        </w:r>
      </w:hyperlink>
    </w:p>
    <w:p w14:paraId="1E7DF5C2" w14:textId="77777777" w:rsidR="00524D03" w:rsidRPr="00524D03" w:rsidRDefault="00524D03" w:rsidP="00524D03">
      <w:pPr>
        <w:rPr>
          <w:rFonts w:ascii="Cambria" w:hAnsi="Cambria"/>
        </w:rPr>
      </w:pPr>
    </w:p>
    <w:p w14:paraId="6149C813" w14:textId="77777777" w:rsidR="00524D03" w:rsidRPr="00524D03" w:rsidRDefault="00524D03" w:rsidP="00524D03">
      <w:pPr>
        <w:rPr>
          <w:rFonts w:ascii="Cambria" w:hAnsi="Cambria"/>
        </w:rPr>
      </w:pPr>
      <w:r w:rsidRPr="00524D03">
        <w:rPr>
          <w:rFonts w:ascii="Cambria" w:hAnsi="Cambria"/>
        </w:rPr>
        <w:t xml:space="preserve">Institutions interested to join GOARN should write to </w:t>
      </w:r>
      <w:hyperlink r:id="rId56" w:history="1">
        <w:r w:rsidRPr="00524D03">
          <w:rPr>
            <w:rStyle w:val="Hyperlink"/>
            <w:rFonts w:ascii="Cambria" w:hAnsi="Cambria"/>
          </w:rPr>
          <w:t>goarn@who.int</w:t>
        </w:r>
      </w:hyperlink>
      <w:r w:rsidRPr="00524D03">
        <w:rPr>
          <w:rFonts w:ascii="Cambria" w:hAnsi="Cambria"/>
        </w:rPr>
        <w:t xml:space="preserve"> and provide high level information such as:</w:t>
      </w:r>
    </w:p>
    <w:p w14:paraId="668D6E5F" w14:textId="77777777" w:rsidR="00524D03" w:rsidRPr="00524D03" w:rsidRDefault="00524D03" w:rsidP="00524D03">
      <w:pPr>
        <w:numPr>
          <w:ilvl w:val="0"/>
          <w:numId w:val="54"/>
        </w:numPr>
        <w:rPr>
          <w:rFonts w:ascii="Cambria" w:hAnsi="Cambria"/>
        </w:rPr>
      </w:pPr>
      <w:r w:rsidRPr="00524D03">
        <w:rPr>
          <w:rFonts w:ascii="Cambria" w:hAnsi="Cambria"/>
        </w:rPr>
        <w:t>Background information / overview of the institution.</w:t>
      </w:r>
    </w:p>
    <w:p w14:paraId="5AD01AD0" w14:textId="77777777" w:rsidR="00524D03" w:rsidRPr="00524D03" w:rsidRDefault="00524D03" w:rsidP="00524D03">
      <w:pPr>
        <w:numPr>
          <w:ilvl w:val="0"/>
          <w:numId w:val="54"/>
        </w:numPr>
        <w:rPr>
          <w:rFonts w:ascii="Cambria" w:hAnsi="Cambria"/>
        </w:rPr>
      </w:pPr>
      <w:r w:rsidRPr="00524D03">
        <w:rPr>
          <w:rFonts w:ascii="Cambria" w:hAnsi="Cambria"/>
        </w:rPr>
        <w:t>Institution capacities for alert and response to public health events, and / or GOARN areas of work.</w:t>
      </w:r>
    </w:p>
    <w:p w14:paraId="7CA17167" w14:textId="77777777" w:rsidR="00524D03" w:rsidRPr="00524D03" w:rsidRDefault="00524D03" w:rsidP="00524D03">
      <w:pPr>
        <w:numPr>
          <w:ilvl w:val="0"/>
          <w:numId w:val="54"/>
        </w:numPr>
        <w:rPr>
          <w:rFonts w:ascii="Cambria" w:hAnsi="Cambria"/>
        </w:rPr>
      </w:pPr>
      <w:r w:rsidRPr="00524D03">
        <w:rPr>
          <w:rFonts w:ascii="Cambria" w:hAnsi="Cambria"/>
        </w:rPr>
        <w:t>Types of assistance institution can offer for public health emergency response.</w:t>
      </w:r>
    </w:p>
    <w:p w14:paraId="5888866F" w14:textId="77777777" w:rsidR="00524D03" w:rsidRPr="00524D03" w:rsidRDefault="00524D03" w:rsidP="00524D03">
      <w:pPr>
        <w:rPr>
          <w:rFonts w:ascii="Cambria" w:hAnsi="Cambria"/>
        </w:rPr>
      </w:pPr>
    </w:p>
    <w:p w14:paraId="089A40A5" w14:textId="77777777" w:rsidR="00524D03" w:rsidRPr="00524D03" w:rsidRDefault="00524D03" w:rsidP="00524D03">
      <w:pPr>
        <w:rPr>
          <w:rFonts w:ascii="Cambria" w:hAnsi="Cambria"/>
        </w:rPr>
      </w:pPr>
      <w:r w:rsidRPr="00524D03">
        <w:rPr>
          <w:rFonts w:ascii="Cambria" w:hAnsi="Cambria"/>
        </w:rPr>
        <w:t>In addition, institution can provide any supplementary information at this point.</w:t>
      </w:r>
    </w:p>
    <w:p w14:paraId="20AEB822" w14:textId="77777777" w:rsidR="00524D03" w:rsidRPr="00524D03" w:rsidRDefault="00524D03" w:rsidP="00524D03">
      <w:pPr>
        <w:rPr>
          <w:rFonts w:ascii="Cambria" w:hAnsi="Cambria"/>
        </w:rPr>
      </w:pPr>
    </w:p>
    <w:p w14:paraId="69DAC10C" w14:textId="77777777" w:rsidR="00524D03" w:rsidRPr="00524D03" w:rsidRDefault="00524D03" w:rsidP="00524D03">
      <w:pPr>
        <w:rPr>
          <w:rFonts w:ascii="Cambria" w:hAnsi="Cambria"/>
        </w:rPr>
      </w:pPr>
      <w:r w:rsidRPr="00524D03">
        <w:rPr>
          <w:rFonts w:ascii="Cambria" w:hAnsi="Cambria"/>
        </w:rPr>
        <w:t>Hope this information helps, let us know if we can assist with anything else.</w:t>
      </w:r>
    </w:p>
    <w:p w14:paraId="082CDB41" w14:textId="77777777" w:rsidR="00524D03" w:rsidRPr="00524D03" w:rsidRDefault="00524D03" w:rsidP="00524D03">
      <w:pPr>
        <w:rPr>
          <w:rFonts w:ascii="Cambria" w:hAnsi="Cambria"/>
        </w:rPr>
      </w:pPr>
    </w:p>
    <w:p w14:paraId="3BE403B0" w14:textId="77777777" w:rsidR="00524D03" w:rsidRPr="00524D03" w:rsidRDefault="00524D03" w:rsidP="00524D03">
      <w:pPr>
        <w:rPr>
          <w:rFonts w:ascii="Cambria" w:hAnsi="Cambria"/>
        </w:rPr>
      </w:pPr>
      <w:r w:rsidRPr="00524D03">
        <w:rPr>
          <w:rFonts w:ascii="Cambria" w:hAnsi="Cambria"/>
        </w:rPr>
        <w:t>Thanks again and best regards,</w:t>
      </w:r>
    </w:p>
    <w:p w14:paraId="356E3DD2" w14:textId="77777777" w:rsidR="00524D03" w:rsidRPr="00524D03" w:rsidRDefault="00524D03" w:rsidP="00524D03">
      <w:pPr>
        <w:rPr>
          <w:rFonts w:ascii="Cambria" w:hAnsi="Cambria"/>
        </w:rPr>
      </w:pPr>
    </w:p>
    <w:p w14:paraId="614674AF" w14:textId="77777777" w:rsidR="00524D03" w:rsidRPr="00524D03" w:rsidRDefault="00524D03" w:rsidP="00524D03">
      <w:pPr>
        <w:rPr>
          <w:rFonts w:ascii="Cambria" w:hAnsi="Cambria"/>
        </w:rPr>
      </w:pPr>
      <w:r w:rsidRPr="00524D03">
        <w:rPr>
          <w:rFonts w:ascii="Cambria" w:hAnsi="Cambria"/>
        </w:rPr>
        <w:t>GOARN Operational Support Team</w:t>
      </w:r>
    </w:p>
    <w:p w14:paraId="67DFFB49" w14:textId="77777777" w:rsidR="00BA2E77" w:rsidRDefault="00BA2E77" w:rsidP="002A3424">
      <w:pPr>
        <w:rPr>
          <w:rFonts w:ascii="Cambria" w:hAnsi="Cambria"/>
        </w:rPr>
      </w:pPr>
    </w:p>
    <w:p w14:paraId="4FC5FB94" w14:textId="338103FE" w:rsidR="00BA2E77" w:rsidRDefault="00BA2E77" w:rsidP="000B0AD0">
      <w:pPr>
        <w:pStyle w:val="Heading3"/>
      </w:pPr>
      <w:r w:rsidRPr="00DD644E">
        <w:rPr>
          <w:lang w:val="en-GB"/>
        </w:rPr>
        <w:t>Response to interest from</w:t>
      </w:r>
      <w:r>
        <w:rPr>
          <w:lang w:val="en-GB"/>
        </w:rPr>
        <w:t xml:space="preserve"> individuals to join GOARN</w:t>
      </w:r>
    </w:p>
    <w:p w14:paraId="14E82505" w14:textId="77777777" w:rsidR="00BA2E77" w:rsidRDefault="00BA2E77" w:rsidP="002A3424">
      <w:pPr>
        <w:rPr>
          <w:rFonts w:ascii="Cambria" w:hAnsi="Cambria"/>
        </w:rPr>
      </w:pPr>
    </w:p>
    <w:p w14:paraId="77078E6A" w14:textId="77777777" w:rsidR="00BA2E77" w:rsidRPr="00BA2E77" w:rsidRDefault="00BA2E77" w:rsidP="00BA2E77">
      <w:pPr>
        <w:rPr>
          <w:rFonts w:ascii="Cambria" w:hAnsi="Cambria"/>
        </w:rPr>
      </w:pPr>
      <w:r w:rsidRPr="00BA2E77">
        <w:rPr>
          <w:rFonts w:ascii="Cambria" w:hAnsi="Cambria"/>
        </w:rPr>
        <w:lastRenderedPageBreak/>
        <w:t>From: goarn@who.int</w:t>
      </w:r>
    </w:p>
    <w:p w14:paraId="77EF75B6" w14:textId="77777777" w:rsidR="00BA2E77" w:rsidRPr="00BA2E77" w:rsidRDefault="00BA2E77" w:rsidP="00BA2E77">
      <w:pPr>
        <w:rPr>
          <w:rFonts w:ascii="Cambria" w:hAnsi="Cambria"/>
        </w:rPr>
      </w:pPr>
      <w:r w:rsidRPr="00BA2E77">
        <w:rPr>
          <w:rFonts w:ascii="Cambria" w:hAnsi="Cambria"/>
        </w:rPr>
        <w:t>To: Email address(es) of the person writing to GOARN</w:t>
      </w:r>
    </w:p>
    <w:p w14:paraId="3883B50A" w14:textId="77777777" w:rsidR="00BA2E77" w:rsidRPr="00BA2E77" w:rsidRDefault="00BA2E77" w:rsidP="00BA2E77">
      <w:pPr>
        <w:rPr>
          <w:rFonts w:ascii="Cambria" w:hAnsi="Cambria"/>
        </w:rPr>
      </w:pPr>
      <w:r w:rsidRPr="00BA2E77">
        <w:rPr>
          <w:rFonts w:ascii="Cambria" w:hAnsi="Cambria"/>
        </w:rPr>
        <w:t>Cc: goarn@who.int</w:t>
      </w:r>
    </w:p>
    <w:p w14:paraId="2FC50618" w14:textId="77777777" w:rsidR="00BA2E77" w:rsidRPr="00BA2E77" w:rsidRDefault="00BA2E77" w:rsidP="00BA2E77">
      <w:pPr>
        <w:rPr>
          <w:rFonts w:ascii="Cambria" w:hAnsi="Cambria"/>
        </w:rPr>
      </w:pPr>
      <w:r w:rsidRPr="00BA2E77">
        <w:rPr>
          <w:rFonts w:ascii="Cambria" w:hAnsi="Cambria"/>
        </w:rPr>
        <w:t>Subject: GOARN Membership: Your enquiry</w:t>
      </w:r>
    </w:p>
    <w:p w14:paraId="33D4EEB4" w14:textId="1B9BA0C2" w:rsidR="00BA2E77" w:rsidRDefault="00BA2E77" w:rsidP="00BA2E77">
      <w:pPr>
        <w:rPr>
          <w:rFonts w:ascii="Cambria" w:hAnsi="Cambria"/>
        </w:rPr>
      </w:pPr>
      <w:r w:rsidRPr="00BA2E77">
        <w:rPr>
          <w:rFonts w:ascii="Cambria" w:hAnsi="Cambria"/>
        </w:rPr>
        <w:t>Body of the message:</w:t>
      </w:r>
    </w:p>
    <w:p w14:paraId="3C72EE32" w14:textId="77777777" w:rsidR="00BA2E77" w:rsidRDefault="00BA2E77" w:rsidP="00BA2E77">
      <w:pPr>
        <w:rPr>
          <w:rFonts w:ascii="Cambria" w:hAnsi="Cambria"/>
        </w:rPr>
      </w:pPr>
    </w:p>
    <w:p w14:paraId="6982CD41" w14:textId="6F01D1A7" w:rsidR="00692153" w:rsidRPr="00DD644E" w:rsidRDefault="00692153" w:rsidP="002A3424">
      <w:pPr>
        <w:rPr>
          <w:rFonts w:ascii="Cambria" w:hAnsi="Cambria"/>
        </w:rPr>
      </w:pPr>
      <w:r w:rsidRPr="00DD644E">
        <w:rPr>
          <w:rFonts w:ascii="Cambria" w:hAnsi="Cambria"/>
        </w:rPr>
        <w:t xml:space="preserve">Dear </w:t>
      </w:r>
      <w:r w:rsidRPr="000B0AD0">
        <w:rPr>
          <w:rFonts w:ascii="Cambria" w:hAnsi="Cambria"/>
          <w:highlight w:val="lightGray"/>
        </w:rPr>
        <w:t>{name}</w:t>
      </w:r>
      <w:r w:rsidRPr="00DD644E">
        <w:rPr>
          <w:rFonts w:ascii="Cambria" w:hAnsi="Cambria"/>
        </w:rPr>
        <w:t>,</w:t>
      </w:r>
    </w:p>
    <w:p w14:paraId="5A091CBD" w14:textId="7476FA88" w:rsidR="00692153" w:rsidRPr="00DD644E" w:rsidRDefault="00692153" w:rsidP="002A3424">
      <w:pPr>
        <w:rPr>
          <w:rFonts w:ascii="Cambria" w:hAnsi="Cambria"/>
        </w:rPr>
      </w:pPr>
    </w:p>
    <w:p w14:paraId="2AA06E9B" w14:textId="38E036D5" w:rsidR="00692153" w:rsidRPr="00DD644E" w:rsidRDefault="00692153" w:rsidP="002A3424">
      <w:pPr>
        <w:rPr>
          <w:rFonts w:ascii="Cambria" w:hAnsi="Cambria"/>
        </w:rPr>
      </w:pPr>
      <w:r w:rsidRPr="00DD644E">
        <w:rPr>
          <w:rFonts w:ascii="Cambria" w:hAnsi="Cambria"/>
        </w:rPr>
        <w:t xml:space="preserve">Thank you for your interest in the Global Outbreak Alert and Response Network (GOARN). GOARN is a network of technical institutions. It provides rapid multi-disciplinary technical support for alert and outbreak response. Each GOARN Partner institution has one primary focal point and additional focal points. Our communication is done through focal points in GOARN Partner institutions. </w:t>
      </w:r>
    </w:p>
    <w:p w14:paraId="67BFF205" w14:textId="0CA4640C" w:rsidR="004155C5" w:rsidRPr="00DD644E" w:rsidRDefault="004155C5" w:rsidP="004155C5">
      <w:pPr>
        <w:rPr>
          <w:rFonts w:ascii="Cambria" w:hAnsi="Cambria"/>
        </w:rPr>
      </w:pPr>
    </w:p>
    <w:p w14:paraId="49B48F1F" w14:textId="199ECB98" w:rsidR="004155C5" w:rsidRPr="00DD644E" w:rsidRDefault="004155C5" w:rsidP="004155C5">
      <w:pPr>
        <w:rPr>
          <w:rFonts w:ascii="Cambria" w:hAnsi="Cambria"/>
        </w:rPr>
      </w:pPr>
      <w:r w:rsidRPr="00DD644E">
        <w:rPr>
          <w:rFonts w:ascii="Cambria" w:hAnsi="Cambria"/>
        </w:rPr>
        <w:t xml:space="preserve">GOARN Operational Support Team is based in WHO HQ in Geneva. </w:t>
      </w:r>
    </w:p>
    <w:p w14:paraId="2EE361EB" w14:textId="7BF558A3" w:rsidR="00692153" w:rsidRPr="00DD644E" w:rsidRDefault="00692153" w:rsidP="002A3424">
      <w:pPr>
        <w:rPr>
          <w:rFonts w:ascii="Cambria" w:hAnsi="Cambria"/>
        </w:rPr>
      </w:pPr>
    </w:p>
    <w:p w14:paraId="64303D0D" w14:textId="31CA97F9" w:rsidR="00692153" w:rsidRPr="00DD644E" w:rsidRDefault="00692153" w:rsidP="002A3424">
      <w:pPr>
        <w:rPr>
          <w:rFonts w:ascii="Cambria" w:hAnsi="Cambria"/>
        </w:rPr>
      </w:pPr>
      <w:r w:rsidRPr="00DD644E">
        <w:rPr>
          <w:rFonts w:ascii="Cambria" w:hAnsi="Cambria"/>
        </w:rPr>
        <w:t xml:space="preserve">You can find more information about GOARN on its website </w:t>
      </w:r>
      <w:hyperlink r:id="rId57" w:history="1">
        <w:r w:rsidRPr="00DD644E">
          <w:rPr>
            <w:rStyle w:val="Hyperlink"/>
            <w:rFonts w:ascii="Cambria" w:hAnsi="Cambria"/>
          </w:rPr>
          <w:t>https://extranet.who.int/goarn</w:t>
        </w:r>
      </w:hyperlink>
      <w:r w:rsidRPr="00DD644E">
        <w:rPr>
          <w:rFonts w:ascii="Cambria" w:hAnsi="Cambria"/>
        </w:rPr>
        <w:t xml:space="preserve">  </w:t>
      </w:r>
    </w:p>
    <w:p w14:paraId="29A2FCE8" w14:textId="443507B2" w:rsidR="00692153" w:rsidRPr="00DD644E" w:rsidRDefault="00692153" w:rsidP="002A3424">
      <w:pPr>
        <w:rPr>
          <w:rFonts w:ascii="Cambria" w:hAnsi="Cambria"/>
        </w:rPr>
      </w:pPr>
    </w:p>
    <w:p w14:paraId="6CCD1A4F" w14:textId="40E00E0C" w:rsidR="00692153" w:rsidRPr="00DD644E" w:rsidRDefault="00692153" w:rsidP="00B971A2">
      <w:pPr>
        <w:jc w:val="both"/>
        <w:rPr>
          <w:rFonts w:ascii="Cambria" w:hAnsi="Cambria"/>
        </w:rPr>
      </w:pPr>
      <w:r w:rsidRPr="00DD644E">
        <w:rPr>
          <w:rFonts w:ascii="Cambria" w:hAnsi="Cambria"/>
        </w:rPr>
        <w:t>As GOARN is a network of institutions, there are no individual independent experts enrolled as members of the network. Experts who are deployed through GOARN are affiliated with one of the GOARN partner institutions.</w:t>
      </w:r>
    </w:p>
    <w:p w14:paraId="13773439" w14:textId="6E87BC92" w:rsidR="00692153" w:rsidRPr="00DD644E" w:rsidRDefault="00692153" w:rsidP="002A3424">
      <w:pPr>
        <w:rPr>
          <w:rFonts w:ascii="Cambria" w:hAnsi="Cambria"/>
        </w:rPr>
      </w:pPr>
    </w:p>
    <w:p w14:paraId="5F1B3B5B" w14:textId="685A218D" w:rsidR="00692153" w:rsidRPr="00DD644E" w:rsidRDefault="00692153" w:rsidP="002A3424">
      <w:pPr>
        <w:rPr>
          <w:rFonts w:ascii="Cambria" w:hAnsi="Cambria"/>
        </w:rPr>
      </w:pPr>
      <w:r w:rsidRPr="00DD644E">
        <w:rPr>
          <w:rFonts w:ascii="Cambria" w:hAnsi="Cambria"/>
        </w:rPr>
        <w:t>Let us know if you need any other information about GOARN.</w:t>
      </w:r>
    </w:p>
    <w:p w14:paraId="32C10B4B" w14:textId="64C60971" w:rsidR="00692153" w:rsidRPr="00DD644E" w:rsidRDefault="00692153" w:rsidP="002A3424">
      <w:pPr>
        <w:rPr>
          <w:rFonts w:ascii="Cambria" w:hAnsi="Cambria"/>
        </w:rPr>
      </w:pPr>
    </w:p>
    <w:p w14:paraId="32DB120A" w14:textId="1C65317C" w:rsidR="00692153" w:rsidRPr="00DD644E" w:rsidRDefault="00692153" w:rsidP="002A3424">
      <w:pPr>
        <w:rPr>
          <w:rFonts w:ascii="Cambria" w:hAnsi="Cambria"/>
        </w:rPr>
      </w:pPr>
      <w:r w:rsidRPr="00DD644E">
        <w:rPr>
          <w:rFonts w:ascii="Cambria" w:hAnsi="Cambria"/>
        </w:rPr>
        <w:t>Best regards,</w:t>
      </w:r>
    </w:p>
    <w:p w14:paraId="194FE2A6" w14:textId="77777777" w:rsidR="00692153" w:rsidRPr="00DD644E" w:rsidRDefault="00692153" w:rsidP="002A3424">
      <w:pPr>
        <w:rPr>
          <w:rFonts w:ascii="Cambria" w:hAnsi="Cambria"/>
        </w:rPr>
      </w:pPr>
    </w:p>
    <w:p w14:paraId="28B6CC0E" w14:textId="77777777" w:rsidR="00692153" w:rsidRPr="00DD644E" w:rsidRDefault="00692153" w:rsidP="002A3424">
      <w:pPr>
        <w:rPr>
          <w:rFonts w:ascii="Cambria" w:hAnsi="Cambria"/>
        </w:rPr>
      </w:pPr>
      <w:r w:rsidRPr="00DD644E">
        <w:rPr>
          <w:rFonts w:ascii="Cambria" w:hAnsi="Cambria"/>
        </w:rPr>
        <w:t>{name}</w:t>
      </w:r>
    </w:p>
    <w:p w14:paraId="07BEEF16" w14:textId="77777777" w:rsidR="00692153" w:rsidRPr="00DD644E" w:rsidRDefault="00692153" w:rsidP="002A3424">
      <w:pPr>
        <w:rPr>
          <w:rFonts w:ascii="Cambria" w:hAnsi="Cambria"/>
        </w:rPr>
      </w:pPr>
    </w:p>
    <w:p w14:paraId="42E6C2BC" w14:textId="77777777" w:rsidR="00692153" w:rsidRPr="00DD644E" w:rsidRDefault="00692153" w:rsidP="002A3424">
      <w:pPr>
        <w:rPr>
          <w:rFonts w:ascii="Cambria" w:hAnsi="Cambria" w:cs="Arial"/>
          <w:sz w:val="16"/>
          <w:szCs w:val="16"/>
        </w:rPr>
      </w:pPr>
      <w:bookmarkStart w:id="113" w:name="_MailAutoSig"/>
      <w:r w:rsidRPr="00DD644E">
        <w:rPr>
          <w:rFonts w:ascii="Cambria" w:hAnsi="Cambria" w:cs="Arial"/>
          <w:sz w:val="16"/>
          <w:szCs w:val="16"/>
        </w:rPr>
        <w:t>{First name Last name} on behalf of GOARN Operational Support Team</w:t>
      </w:r>
    </w:p>
    <w:p w14:paraId="29C9726D" w14:textId="77777777" w:rsidR="00692153" w:rsidRPr="00DD644E" w:rsidRDefault="00692153" w:rsidP="002A3424">
      <w:pPr>
        <w:rPr>
          <w:rFonts w:ascii="Cambria" w:eastAsia="Times New Roman" w:hAnsi="Cambria" w:cs="Arial"/>
          <w:noProof/>
          <w:sz w:val="16"/>
          <w:szCs w:val="16"/>
        </w:rPr>
      </w:pPr>
      <w:r w:rsidRPr="00DD644E">
        <w:rPr>
          <w:rFonts w:ascii="Cambria" w:eastAsia="Times New Roman" w:hAnsi="Cambria" w:cs="Arial"/>
          <w:noProof/>
          <w:sz w:val="16"/>
          <w:szCs w:val="16"/>
        </w:rPr>
        <w:t> </w:t>
      </w:r>
    </w:p>
    <w:p w14:paraId="3037880E" w14:textId="77777777" w:rsidR="00692153" w:rsidRPr="00DD644E" w:rsidRDefault="00692153" w:rsidP="002A3424">
      <w:pPr>
        <w:rPr>
          <w:rFonts w:ascii="Cambria" w:eastAsia="Times New Roman" w:hAnsi="Cambria" w:cs="Arial"/>
          <w:b/>
          <w:bCs/>
          <w:noProof/>
          <w:sz w:val="16"/>
          <w:szCs w:val="16"/>
        </w:rPr>
      </w:pPr>
      <w:r w:rsidRPr="00DD644E">
        <w:rPr>
          <w:rFonts w:ascii="Cambria" w:eastAsia="Times New Roman" w:hAnsi="Cambria" w:cs="Arial"/>
          <w:b/>
          <w:bCs/>
          <w:noProof/>
          <w:sz w:val="16"/>
          <w:szCs w:val="16"/>
        </w:rPr>
        <w:t>Global Outbreak Alert and Response Network (GOARN)</w:t>
      </w:r>
    </w:p>
    <w:p w14:paraId="5D6B4D5D" w14:textId="77777777" w:rsidR="00692153" w:rsidRPr="00DD644E" w:rsidRDefault="00692153" w:rsidP="002A3424">
      <w:pPr>
        <w:rPr>
          <w:rFonts w:ascii="Cambria" w:eastAsia="Times New Roman" w:hAnsi="Cambria" w:cs="Arial"/>
          <w:noProof/>
          <w:sz w:val="16"/>
          <w:szCs w:val="16"/>
        </w:rPr>
      </w:pPr>
      <w:r w:rsidRPr="00DD644E">
        <w:rPr>
          <w:rFonts w:ascii="Cambria" w:eastAsia="Times New Roman" w:hAnsi="Cambria" w:cs="Arial"/>
          <w:noProof/>
          <w:sz w:val="16"/>
          <w:szCs w:val="16"/>
        </w:rPr>
        <w:t>Emergency Operations (EMO)</w:t>
      </w:r>
    </w:p>
    <w:p w14:paraId="7883BF2D" w14:textId="77777777" w:rsidR="00692153" w:rsidRPr="00DD644E" w:rsidRDefault="00692153" w:rsidP="002A3424">
      <w:pPr>
        <w:rPr>
          <w:rFonts w:ascii="Cambria" w:hAnsi="Cambria" w:cs="Arial"/>
          <w:noProof/>
          <w:sz w:val="16"/>
          <w:szCs w:val="16"/>
        </w:rPr>
      </w:pPr>
      <w:r w:rsidRPr="00DD644E">
        <w:rPr>
          <w:rFonts w:ascii="Cambria" w:hAnsi="Cambria" w:cs="Arial"/>
          <w:noProof/>
          <w:sz w:val="16"/>
          <w:szCs w:val="16"/>
        </w:rPr>
        <w:t>WHO Health Emergencies Programme (WHE)</w:t>
      </w:r>
    </w:p>
    <w:p w14:paraId="714A0BBE" w14:textId="77777777" w:rsidR="00692153" w:rsidRPr="00DD644E" w:rsidRDefault="00692153" w:rsidP="002A3424">
      <w:pPr>
        <w:rPr>
          <w:rFonts w:ascii="Cambria" w:eastAsia="Times New Roman" w:hAnsi="Cambria" w:cs="Arial"/>
          <w:noProof/>
          <w:sz w:val="16"/>
          <w:szCs w:val="16"/>
        </w:rPr>
      </w:pPr>
      <w:r w:rsidRPr="00DD644E">
        <w:rPr>
          <w:rFonts w:ascii="Cambria" w:eastAsia="Times New Roman" w:hAnsi="Cambria" w:cs="Arial"/>
          <w:noProof/>
          <w:sz w:val="16"/>
          <w:szCs w:val="16"/>
        </w:rPr>
        <w:t xml:space="preserve">World Health Organization </w:t>
      </w:r>
      <w:r w:rsidRPr="00DD644E">
        <w:rPr>
          <w:rFonts w:ascii="Cambria" w:eastAsia="Times New Roman" w:hAnsi="Cambria" w:cs="Arial"/>
          <w:noProof/>
          <w:sz w:val="16"/>
          <w:szCs w:val="16"/>
        </w:rPr>
        <w:br/>
        <w:t xml:space="preserve">Avenue Appia 20 </w:t>
      </w:r>
      <w:r w:rsidRPr="00DD644E">
        <w:rPr>
          <w:rFonts w:ascii="Cambria" w:eastAsia="Times New Roman" w:hAnsi="Cambria" w:cs="Arial"/>
          <w:noProof/>
          <w:sz w:val="16"/>
          <w:szCs w:val="16"/>
        </w:rPr>
        <w:br/>
        <w:t>1211 Geneva 27, Switzerland</w:t>
      </w:r>
    </w:p>
    <w:p w14:paraId="40B17587" w14:textId="77777777" w:rsidR="00692153" w:rsidRPr="00DD644E" w:rsidRDefault="00692153" w:rsidP="002A3424">
      <w:pPr>
        <w:rPr>
          <w:rFonts w:ascii="Cambria" w:eastAsia="Times New Roman" w:hAnsi="Cambria" w:cs="Arial"/>
          <w:noProof/>
          <w:sz w:val="16"/>
          <w:szCs w:val="16"/>
        </w:rPr>
      </w:pPr>
      <w:r w:rsidRPr="00DD644E">
        <w:rPr>
          <w:rFonts w:ascii="Cambria" w:eastAsia="Times New Roman" w:hAnsi="Cambria" w:cs="Arial"/>
          <w:noProof/>
          <w:sz w:val="16"/>
          <w:szCs w:val="16"/>
        </w:rPr>
        <w:t> </w:t>
      </w:r>
    </w:p>
    <w:p w14:paraId="72F69F78" w14:textId="77777777" w:rsidR="00692153" w:rsidRPr="00DD644E" w:rsidRDefault="009E4BFB" w:rsidP="002A3424">
      <w:pPr>
        <w:rPr>
          <w:rFonts w:ascii="Cambria" w:hAnsi="Cambria" w:cs="Arial"/>
          <w:noProof/>
          <w:sz w:val="16"/>
          <w:szCs w:val="16"/>
        </w:rPr>
      </w:pPr>
      <w:r w:rsidRPr="00DD644E">
        <w:rPr>
          <w:rFonts w:ascii="Cambria" w:eastAsia="Times New Roman" w:hAnsi="Cambria" w:cs="Arial"/>
          <w:noProof/>
          <w:sz w:val="16"/>
          <w:szCs w:val="16"/>
        </w:rPr>
        <w:t>Email</w:t>
      </w:r>
      <w:r w:rsidR="00692153" w:rsidRPr="00DD644E">
        <w:rPr>
          <w:rFonts w:ascii="Cambria" w:eastAsia="Times New Roman" w:hAnsi="Cambria" w:cs="Arial"/>
          <w:noProof/>
          <w:sz w:val="16"/>
          <w:szCs w:val="16"/>
        </w:rPr>
        <w:t xml:space="preserve">: </w:t>
      </w:r>
      <w:hyperlink r:id="rId58" w:history="1">
        <w:r w:rsidR="00692153" w:rsidRPr="00DD644E">
          <w:rPr>
            <w:rStyle w:val="Hyperlink"/>
            <w:rFonts w:ascii="Cambria" w:eastAsia="Times New Roman" w:hAnsi="Cambria" w:cs="Arial"/>
            <w:noProof/>
            <w:sz w:val="16"/>
            <w:szCs w:val="16"/>
          </w:rPr>
          <w:t>goarn@who.int</w:t>
        </w:r>
      </w:hyperlink>
      <w:r w:rsidR="00692153" w:rsidRPr="00DD644E">
        <w:rPr>
          <w:rFonts w:ascii="Cambria" w:eastAsia="Times New Roman" w:hAnsi="Cambria" w:cs="Arial"/>
          <w:noProof/>
          <w:sz w:val="16"/>
          <w:szCs w:val="16"/>
        </w:rPr>
        <w:t xml:space="preserve"> </w:t>
      </w:r>
      <w:bookmarkEnd w:id="112"/>
    </w:p>
    <w:bookmarkEnd w:id="113"/>
    <w:p w14:paraId="7A50C037" w14:textId="77777777" w:rsidR="00692153" w:rsidRPr="00DD644E" w:rsidRDefault="00692153" w:rsidP="002A3424">
      <w:pPr>
        <w:rPr>
          <w:rFonts w:ascii="Cambria" w:hAnsi="Cambria"/>
          <w:lang w:val="en-GB"/>
        </w:rPr>
      </w:pPr>
    </w:p>
    <w:p w14:paraId="06EB077A" w14:textId="77777777" w:rsidR="00692153" w:rsidRPr="00DD644E" w:rsidRDefault="00692153" w:rsidP="002A3424">
      <w:pPr>
        <w:rPr>
          <w:rFonts w:ascii="Cambria" w:hAnsi="Cambria"/>
          <w:lang w:val="en-GB"/>
        </w:rPr>
      </w:pPr>
    </w:p>
    <w:p w14:paraId="018A92CA" w14:textId="77777777" w:rsidR="001C1611" w:rsidRPr="00DD644E" w:rsidRDefault="001C1611" w:rsidP="002A3424">
      <w:pPr>
        <w:rPr>
          <w:rFonts w:ascii="Cambria" w:hAnsi="Cambria"/>
          <w:lang w:val="en-GB"/>
        </w:rPr>
      </w:pPr>
    </w:p>
    <w:p w14:paraId="161FDC81" w14:textId="731807DD" w:rsidR="004C0F3C" w:rsidRDefault="004C0F3C" w:rsidP="000B0AD0">
      <w:pPr>
        <w:pStyle w:val="Heading3"/>
        <w:rPr>
          <w:lang w:val="en-GB"/>
        </w:rPr>
      </w:pPr>
      <w:r>
        <w:rPr>
          <w:lang w:val="en-GB"/>
        </w:rPr>
        <w:t>Response to receiving bounce back emails from institutions</w:t>
      </w:r>
    </w:p>
    <w:p w14:paraId="7BF28D16" w14:textId="6222B027" w:rsidR="004C0F3C" w:rsidRDefault="004C0F3C" w:rsidP="004C0F3C">
      <w:pPr>
        <w:pStyle w:val="PlainText"/>
        <w:rPr>
          <w:rFonts w:ascii="Cambria" w:hAnsi="Cambria"/>
          <w:lang w:val="en-GB"/>
        </w:rPr>
      </w:pPr>
    </w:p>
    <w:p w14:paraId="189614D6" w14:textId="77777777" w:rsidR="004C0F3C" w:rsidRPr="00DD644E" w:rsidRDefault="004C0F3C" w:rsidP="004C0F3C">
      <w:pPr>
        <w:rPr>
          <w:rFonts w:ascii="Cambria" w:hAnsi="Cambria"/>
          <w:b/>
          <w:bCs/>
          <w:lang w:val="en-GB"/>
        </w:rPr>
      </w:pPr>
      <w:r w:rsidRPr="00DD644E">
        <w:rPr>
          <w:rFonts w:ascii="Cambria" w:hAnsi="Cambria"/>
          <w:b/>
          <w:bCs/>
          <w:lang w:val="en-GB"/>
        </w:rPr>
        <w:t xml:space="preserve">From: </w:t>
      </w:r>
      <w:r w:rsidRPr="00DD644E">
        <w:rPr>
          <w:rFonts w:ascii="Cambria" w:hAnsi="Cambria"/>
          <w:lang w:val="en-GB"/>
        </w:rPr>
        <w:t>goarn@who.int</w:t>
      </w:r>
    </w:p>
    <w:p w14:paraId="50AA02EC" w14:textId="7916BBD9" w:rsidR="004C0F3C" w:rsidRPr="00DD644E" w:rsidRDefault="004C0F3C" w:rsidP="004C0F3C">
      <w:pPr>
        <w:rPr>
          <w:rFonts w:ascii="Cambria" w:hAnsi="Cambria"/>
          <w:lang w:val="en-GB"/>
        </w:rPr>
      </w:pPr>
      <w:r w:rsidRPr="00DD644E">
        <w:rPr>
          <w:rFonts w:ascii="Cambria" w:hAnsi="Cambria"/>
          <w:b/>
          <w:bCs/>
          <w:lang w:val="en-GB"/>
        </w:rPr>
        <w:t>To</w:t>
      </w:r>
      <w:r w:rsidRPr="00DD644E">
        <w:rPr>
          <w:rFonts w:ascii="Cambria" w:hAnsi="Cambria"/>
          <w:lang w:val="en-GB"/>
        </w:rPr>
        <w:t xml:space="preserve">: Email address(es) of the </w:t>
      </w:r>
      <w:r>
        <w:rPr>
          <w:rFonts w:ascii="Cambria" w:hAnsi="Cambria"/>
          <w:lang w:val="en-GB"/>
        </w:rPr>
        <w:t>focal points associated to the partner institution</w:t>
      </w:r>
    </w:p>
    <w:p w14:paraId="253F05E2" w14:textId="77777777" w:rsidR="004C0F3C" w:rsidRPr="00DD644E" w:rsidRDefault="004C0F3C" w:rsidP="004C0F3C">
      <w:pPr>
        <w:rPr>
          <w:rFonts w:ascii="Cambria" w:hAnsi="Cambria"/>
          <w:lang w:val="en-GB"/>
        </w:rPr>
      </w:pPr>
      <w:r w:rsidRPr="00DD644E">
        <w:rPr>
          <w:rFonts w:ascii="Cambria" w:hAnsi="Cambria"/>
          <w:b/>
          <w:bCs/>
          <w:lang w:val="en-GB"/>
        </w:rPr>
        <w:t>Cc</w:t>
      </w:r>
      <w:r w:rsidRPr="00DD644E">
        <w:rPr>
          <w:rFonts w:ascii="Cambria" w:hAnsi="Cambria"/>
          <w:lang w:val="en-GB"/>
        </w:rPr>
        <w:t>: goarn@who.int</w:t>
      </w:r>
    </w:p>
    <w:p w14:paraId="7DD16306" w14:textId="50E87CEE" w:rsidR="004C0F3C" w:rsidRPr="00DD644E" w:rsidRDefault="004C0F3C" w:rsidP="004C0F3C">
      <w:pPr>
        <w:rPr>
          <w:rFonts w:ascii="Cambria" w:hAnsi="Cambria"/>
          <w:lang w:val="en-GB"/>
        </w:rPr>
      </w:pPr>
      <w:r w:rsidRPr="00DD644E">
        <w:rPr>
          <w:rFonts w:ascii="Cambria" w:hAnsi="Cambria"/>
          <w:b/>
          <w:bCs/>
          <w:lang w:val="en-GB"/>
        </w:rPr>
        <w:t>Subject</w:t>
      </w:r>
      <w:r w:rsidRPr="00DD644E">
        <w:rPr>
          <w:rFonts w:ascii="Cambria" w:hAnsi="Cambria"/>
          <w:lang w:val="en-GB"/>
        </w:rPr>
        <w:t xml:space="preserve">: </w:t>
      </w:r>
      <w:r w:rsidR="005857F3">
        <w:rPr>
          <w:rFonts w:ascii="Cambria" w:hAnsi="Cambria"/>
          <w:lang w:val="en-GB"/>
        </w:rPr>
        <w:t xml:space="preserve">Request to update </w:t>
      </w:r>
      <w:r w:rsidRPr="00DD644E">
        <w:rPr>
          <w:rFonts w:ascii="Cambria" w:hAnsi="Cambria"/>
          <w:lang w:val="en-GB"/>
        </w:rPr>
        <w:t xml:space="preserve">GOARN </w:t>
      </w:r>
      <w:r>
        <w:rPr>
          <w:rFonts w:ascii="Cambria" w:hAnsi="Cambria"/>
          <w:lang w:val="en-GB"/>
        </w:rPr>
        <w:t>focal point</w:t>
      </w:r>
      <w:r w:rsidR="005857F3">
        <w:rPr>
          <w:rFonts w:ascii="Cambria" w:hAnsi="Cambria"/>
          <w:lang w:val="en-GB"/>
        </w:rPr>
        <w:t>s</w:t>
      </w:r>
      <w:r>
        <w:rPr>
          <w:rFonts w:ascii="Cambria" w:hAnsi="Cambria"/>
          <w:lang w:val="en-GB"/>
        </w:rPr>
        <w:t xml:space="preserve"> </w:t>
      </w:r>
      <w:r w:rsidR="005857F3">
        <w:rPr>
          <w:rFonts w:ascii="Cambria" w:hAnsi="Cambria"/>
          <w:lang w:val="en-GB"/>
        </w:rPr>
        <w:t>contact email</w:t>
      </w:r>
    </w:p>
    <w:p w14:paraId="1055CB49" w14:textId="79B28292" w:rsidR="005857F3" w:rsidRDefault="005857F3" w:rsidP="004C0F3C">
      <w:pPr>
        <w:rPr>
          <w:rFonts w:ascii="Cambria" w:hAnsi="Cambria"/>
          <w:b/>
          <w:bCs/>
          <w:lang w:val="en-GB"/>
        </w:rPr>
      </w:pPr>
      <w:r>
        <w:rPr>
          <w:rFonts w:ascii="Cambria" w:hAnsi="Cambria"/>
          <w:b/>
          <w:bCs/>
          <w:lang w:val="en-GB"/>
        </w:rPr>
        <w:t xml:space="preserve">Attachments: </w:t>
      </w:r>
      <w:r>
        <w:rPr>
          <w:rFonts w:ascii="Cambria" w:hAnsi="Cambria"/>
          <w:b/>
          <w:bCs/>
          <w:lang w:val="en-GB"/>
        </w:rPr>
        <w:object w:dxaOrig="1508" w:dyaOrig="983" w14:anchorId="6F06CFEE">
          <v:shape id="_x0000_i1027" type="#_x0000_t75" style="width:47.75pt;height:29.95pt" o:ole="">
            <v:imagedata r:id="rId59" o:title=""/>
          </v:shape>
          <o:OLEObject Type="Embed" ProgID="AcroExch.Document.DC" ShapeID="_x0000_i1027" DrawAspect="Icon" ObjectID="_1649575632" r:id="rId60"/>
        </w:object>
      </w:r>
    </w:p>
    <w:p w14:paraId="64D0D8A9" w14:textId="332AE9BD" w:rsidR="004C0F3C" w:rsidRPr="00DD644E" w:rsidRDefault="004C0F3C" w:rsidP="004C0F3C">
      <w:pPr>
        <w:rPr>
          <w:rFonts w:ascii="Cambria" w:hAnsi="Cambria"/>
          <w:b/>
          <w:bCs/>
          <w:lang w:val="en-GB"/>
        </w:rPr>
      </w:pPr>
      <w:r w:rsidRPr="00DD644E">
        <w:rPr>
          <w:rFonts w:ascii="Cambria" w:hAnsi="Cambria"/>
          <w:b/>
          <w:bCs/>
          <w:lang w:val="en-GB"/>
        </w:rPr>
        <w:lastRenderedPageBreak/>
        <w:t>Body of the message:</w:t>
      </w:r>
    </w:p>
    <w:p w14:paraId="4874DDAE" w14:textId="77777777" w:rsidR="004C0F3C" w:rsidRDefault="004C0F3C" w:rsidP="004C0F3C">
      <w:pPr>
        <w:pStyle w:val="PlainText"/>
        <w:rPr>
          <w:rFonts w:ascii="Cambria" w:hAnsi="Cambria"/>
          <w:lang w:val="en-GB"/>
        </w:rPr>
      </w:pPr>
    </w:p>
    <w:p w14:paraId="0228E326" w14:textId="178CF857" w:rsidR="004C0F3C" w:rsidRPr="000B0AD0" w:rsidRDefault="004C0F3C" w:rsidP="004C0F3C">
      <w:pPr>
        <w:pStyle w:val="PlainText"/>
        <w:rPr>
          <w:rFonts w:ascii="Cambria" w:hAnsi="Cambria"/>
          <w:lang w:val="en-GB"/>
        </w:rPr>
      </w:pPr>
      <w:r w:rsidRPr="000B0AD0">
        <w:rPr>
          <w:rFonts w:ascii="Cambria" w:hAnsi="Cambria"/>
          <w:lang w:val="en-GB"/>
        </w:rPr>
        <w:t xml:space="preserve">Dear colleagues in </w:t>
      </w:r>
      <w:r w:rsidRPr="000B0AD0">
        <w:rPr>
          <w:rFonts w:ascii="Cambria" w:hAnsi="Cambria"/>
          <w:highlight w:val="lightGray"/>
          <w:lang w:val="en-GB"/>
        </w:rPr>
        <w:t>{Institution Name}</w:t>
      </w:r>
      <w:r w:rsidRPr="000B0AD0">
        <w:rPr>
          <w:rFonts w:ascii="Cambria" w:hAnsi="Cambria"/>
          <w:lang w:val="en-GB"/>
        </w:rPr>
        <w:t>,</w:t>
      </w:r>
    </w:p>
    <w:p w14:paraId="759EE99D" w14:textId="77777777" w:rsidR="004C0F3C" w:rsidRPr="000B0AD0" w:rsidRDefault="004C0F3C" w:rsidP="004C0F3C">
      <w:pPr>
        <w:pStyle w:val="PlainText"/>
        <w:rPr>
          <w:rFonts w:ascii="Cambria" w:hAnsi="Cambria"/>
          <w:lang w:val="en-GB"/>
        </w:rPr>
      </w:pPr>
    </w:p>
    <w:p w14:paraId="6C7530CF" w14:textId="52BCBDB9" w:rsidR="004C0F3C" w:rsidRPr="000B0AD0" w:rsidRDefault="004C0F3C" w:rsidP="004C0F3C">
      <w:pPr>
        <w:rPr>
          <w:rFonts w:ascii="Cambria" w:hAnsi="Cambria"/>
        </w:rPr>
      </w:pPr>
      <w:r w:rsidRPr="000B0AD0">
        <w:rPr>
          <w:rFonts w:ascii="Cambria" w:hAnsi="Cambria"/>
          <w:lang w:val="en-GB"/>
        </w:rPr>
        <w:t xml:space="preserve">We have noticed that email messages sent from GOARN to </w:t>
      </w:r>
      <w:r w:rsidRPr="000B0AD0">
        <w:rPr>
          <w:rFonts w:ascii="Cambria" w:hAnsi="Cambria"/>
          <w:highlight w:val="lightGray"/>
          <w:lang w:val="en-GB"/>
        </w:rPr>
        <w:t>{Name of individual</w:t>
      </w:r>
      <w:r w:rsidR="005857F3">
        <w:rPr>
          <w:rFonts w:ascii="Cambria" w:hAnsi="Cambria"/>
          <w:highlight w:val="lightGray"/>
          <w:lang w:val="en-GB"/>
        </w:rPr>
        <w:t>(s)</w:t>
      </w:r>
      <w:r w:rsidRPr="000B0AD0">
        <w:rPr>
          <w:rFonts w:ascii="Cambria" w:hAnsi="Cambria"/>
          <w:highlight w:val="lightGray"/>
          <w:lang w:val="en-GB"/>
        </w:rPr>
        <w:t>}</w:t>
      </w:r>
      <w:r w:rsidRPr="000B0AD0">
        <w:rPr>
          <w:rFonts w:ascii="Cambria" w:hAnsi="Cambria"/>
          <w:lang w:val="en-GB"/>
        </w:rPr>
        <w:t xml:space="preserve">, </w:t>
      </w:r>
      <w:r>
        <w:rPr>
          <w:rFonts w:ascii="Cambria" w:hAnsi="Cambria"/>
          <w:lang w:val="en-GB"/>
        </w:rPr>
        <w:t>{</w:t>
      </w:r>
      <w:r w:rsidRPr="000B0AD0">
        <w:rPr>
          <w:rFonts w:ascii="Cambria" w:hAnsi="Cambria"/>
          <w:highlight w:val="lightGray"/>
          <w:shd w:val="clear" w:color="auto" w:fill="FFFFFF"/>
        </w:rPr>
        <w:t>primary/alternative</w:t>
      </w:r>
      <w:r>
        <w:rPr>
          <w:rFonts w:ascii="Cambria" w:hAnsi="Cambria"/>
          <w:shd w:val="clear" w:color="auto" w:fill="FFFFFF"/>
        </w:rPr>
        <w:t>}</w:t>
      </w:r>
      <w:r w:rsidRPr="000B0AD0">
        <w:rPr>
          <w:rFonts w:ascii="Cambria" w:hAnsi="Cambria"/>
          <w:shd w:val="clear" w:color="auto" w:fill="FFFFFF"/>
        </w:rPr>
        <w:t xml:space="preserve"> </w:t>
      </w:r>
      <w:r w:rsidRPr="000B0AD0">
        <w:rPr>
          <w:rFonts w:ascii="Cambria" w:hAnsi="Cambria"/>
          <w:lang w:val="en-GB"/>
        </w:rPr>
        <w:t xml:space="preserve">focal point in </w:t>
      </w:r>
      <w:r w:rsidRPr="001C6A17">
        <w:rPr>
          <w:rFonts w:ascii="Cambria" w:hAnsi="Cambria"/>
          <w:highlight w:val="lightGray"/>
          <w:lang w:val="en-GB"/>
        </w:rPr>
        <w:t>{Institution Name}</w:t>
      </w:r>
      <w:r w:rsidRPr="000B0AD0">
        <w:rPr>
          <w:rFonts w:ascii="Cambria" w:hAnsi="Cambria"/>
          <w:lang w:val="en-GB"/>
        </w:rPr>
        <w:t xml:space="preserve"> are bouncing back. </w:t>
      </w:r>
    </w:p>
    <w:p w14:paraId="66DE6105" w14:textId="77777777" w:rsidR="004C0F3C" w:rsidRPr="000B0AD0" w:rsidRDefault="004C0F3C" w:rsidP="004C0F3C">
      <w:pPr>
        <w:pStyle w:val="PlainText"/>
        <w:rPr>
          <w:rFonts w:ascii="Cambria" w:hAnsi="Cambria"/>
          <w:lang w:val="en-GB"/>
        </w:rPr>
      </w:pPr>
    </w:p>
    <w:p w14:paraId="7C3CE557" w14:textId="1EC3F9AF" w:rsidR="004C0F3C" w:rsidRPr="000B0AD0" w:rsidRDefault="004C0F3C" w:rsidP="004C0F3C">
      <w:pPr>
        <w:pStyle w:val="PlainText"/>
        <w:rPr>
          <w:rFonts w:ascii="Cambria" w:hAnsi="Cambria"/>
          <w:lang w:val="en-GB"/>
        </w:rPr>
      </w:pPr>
      <w:r w:rsidRPr="000B0AD0">
        <w:rPr>
          <w:rFonts w:ascii="Cambria" w:hAnsi="Cambria"/>
          <w:lang w:val="en-GB"/>
        </w:rPr>
        <w:t>We would appreciate if you could please login to the GOARN Knowledge platform (</w:t>
      </w:r>
      <w:hyperlink r:id="rId61" w:history="1">
        <w:r w:rsidRPr="000B0AD0">
          <w:rPr>
            <w:rStyle w:val="Hyperlink"/>
            <w:rFonts w:ascii="Cambria" w:hAnsi="Cambria"/>
            <w:lang w:val="en-GB"/>
          </w:rPr>
          <w:t>https://extranet.who.int/goarnops</w:t>
        </w:r>
      </w:hyperlink>
      <w:r w:rsidRPr="000B0AD0">
        <w:rPr>
          <w:rFonts w:ascii="Cambria" w:hAnsi="Cambria"/>
          <w:lang w:val="en-GB"/>
        </w:rPr>
        <w:t xml:space="preserve">), to  update institutional profile for </w:t>
      </w:r>
      <w:r w:rsidRPr="001C6A17">
        <w:rPr>
          <w:rFonts w:ascii="Cambria" w:hAnsi="Cambria"/>
          <w:highlight w:val="lightGray"/>
          <w:lang w:val="en-GB"/>
        </w:rPr>
        <w:t>{Institution Name}</w:t>
      </w:r>
      <w:r w:rsidRPr="000B0AD0">
        <w:rPr>
          <w:rFonts w:ascii="Cambria" w:hAnsi="Cambria"/>
          <w:lang w:val="en-GB"/>
        </w:rPr>
        <w:t xml:space="preserve"> and make necessary changes in focal points. Attached FAQ document provides more information on how to perform these actions.</w:t>
      </w:r>
    </w:p>
    <w:p w14:paraId="4737235B" w14:textId="77777777" w:rsidR="004C0F3C" w:rsidRPr="000B0AD0" w:rsidRDefault="004C0F3C" w:rsidP="004C0F3C">
      <w:pPr>
        <w:pStyle w:val="PlainText"/>
        <w:rPr>
          <w:rFonts w:ascii="Cambria" w:hAnsi="Cambria"/>
          <w:lang w:val="en-GB"/>
        </w:rPr>
      </w:pPr>
    </w:p>
    <w:p w14:paraId="29543180" w14:textId="77777777" w:rsidR="004C0F3C" w:rsidRPr="000B0AD0" w:rsidRDefault="004C0F3C" w:rsidP="004C0F3C">
      <w:pPr>
        <w:pStyle w:val="PlainText"/>
        <w:rPr>
          <w:rFonts w:ascii="Cambria" w:hAnsi="Cambria"/>
          <w:lang w:val="en-GB"/>
        </w:rPr>
      </w:pPr>
      <w:r w:rsidRPr="000B0AD0">
        <w:rPr>
          <w:rFonts w:ascii="Cambria" w:hAnsi="Cambria"/>
          <w:lang w:val="en-GB"/>
        </w:rPr>
        <w:t xml:space="preserve">This will ensure that all GOARN communications reach appropriate focal points timely. </w:t>
      </w:r>
    </w:p>
    <w:p w14:paraId="1DFBD45E" w14:textId="77777777" w:rsidR="004C0F3C" w:rsidRPr="000B0AD0" w:rsidRDefault="004C0F3C" w:rsidP="004C0F3C">
      <w:pPr>
        <w:pStyle w:val="PlainText"/>
        <w:rPr>
          <w:rFonts w:ascii="Cambria" w:hAnsi="Cambria"/>
          <w:lang w:val="en-GB"/>
        </w:rPr>
      </w:pPr>
    </w:p>
    <w:p w14:paraId="610EDDF5" w14:textId="77777777" w:rsidR="004C0F3C" w:rsidRPr="000B0AD0" w:rsidRDefault="004C0F3C" w:rsidP="004C0F3C">
      <w:pPr>
        <w:pStyle w:val="PlainText"/>
        <w:rPr>
          <w:rFonts w:ascii="Cambria" w:hAnsi="Cambria"/>
          <w:lang w:val="en-GB"/>
        </w:rPr>
      </w:pPr>
      <w:r w:rsidRPr="000B0AD0">
        <w:rPr>
          <w:rFonts w:ascii="Cambria" w:hAnsi="Cambria"/>
          <w:lang w:val="en-GB"/>
        </w:rPr>
        <w:t>Thank you and best regards,</w:t>
      </w:r>
    </w:p>
    <w:p w14:paraId="1265E89B" w14:textId="77777777" w:rsidR="004C0F3C" w:rsidRPr="000B0AD0" w:rsidRDefault="004C0F3C" w:rsidP="004C0F3C">
      <w:pPr>
        <w:pStyle w:val="PlainText"/>
        <w:rPr>
          <w:rFonts w:ascii="Cambria" w:hAnsi="Cambria"/>
          <w:lang w:val="en-GB"/>
        </w:rPr>
      </w:pPr>
    </w:p>
    <w:p w14:paraId="15F88BEE" w14:textId="425B633A" w:rsidR="004C0F3C" w:rsidRDefault="004C0F3C" w:rsidP="004C0F3C">
      <w:pPr>
        <w:rPr>
          <w:rFonts w:ascii="Cambria" w:hAnsi="Cambria"/>
          <w:lang w:val="en-GB"/>
        </w:rPr>
      </w:pPr>
      <w:r w:rsidRPr="001C6A17">
        <w:rPr>
          <w:rFonts w:ascii="Cambria" w:hAnsi="Cambria"/>
          <w:highlight w:val="lightGray"/>
          <w:lang w:val="en-GB"/>
        </w:rPr>
        <w:t>{Name}</w:t>
      </w:r>
    </w:p>
    <w:p w14:paraId="635D44A5" w14:textId="77777777" w:rsidR="004C0F3C" w:rsidRPr="000B0AD0" w:rsidRDefault="004C0F3C" w:rsidP="004C0F3C">
      <w:pPr>
        <w:rPr>
          <w:rFonts w:ascii="Cambria" w:hAnsi="Cambria"/>
        </w:rPr>
      </w:pPr>
    </w:p>
    <w:p w14:paraId="7B1CF4C3" w14:textId="10C66F0A" w:rsidR="004C0F3C" w:rsidRPr="000B0AD0" w:rsidRDefault="004C0F3C" w:rsidP="004C0F3C">
      <w:pPr>
        <w:rPr>
          <w:rFonts w:ascii="Cambria" w:hAnsi="Cambria" w:cs="Arial"/>
          <w:i/>
          <w:iCs/>
          <w:sz w:val="18"/>
          <w:szCs w:val="18"/>
          <w:lang w:val="en-IE"/>
        </w:rPr>
      </w:pPr>
      <w:r w:rsidRPr="000B0AD0">
        <w:rPr>
          <w:rFonts w:ascii="Cambria" w:hAnsi="Cambria" w:cs="Arial"/>
          <w:i/>
          <w:iCs/>
          <w:sz w:val="18"/>
          <w:szCs w:val="18"/>
          <w:highlight w:val="lightGray"/>
          <w:lang w:val="en-IE"/>
        </w:rPr>
        <w:t>{Name SURNAME}</w:t>
      </w:r>
      <w:r>
        <w:rPr>
          <w:rFonts w:ascii="Cambria" w:hAnsi="Cambria" w:cs="Arial"/>
          <w:i/>
          <w:iCs/>
          <w:sz w:val="18"/>
          <w:szCs w:val="18"/>
          <w:lang w:val="en-IE"/>
        </w:rPr>
        <w:t xml:space="preserve"> </w:t>
      </w:r>
      <w:r w:rsidRPr="000B0AD0">
        <w:rPr>
          <w:rFonts w:ascii="Cambria" w:hAnsi="Cambria" w:cs="Arial"/>
          <w:i/>
          <w:iCs/>
          <w:sz w:val="18"/>
          <w:szCs w:val="18"/>
          <w:lang w:val="en-IE"/>
        </w:rPr>
        <w:t>on behalf of GOARN Operational Support Team</w:t>
      </w:r>
    </w:p>
    <w:p w14:paraId="20E6CBBC" w14:textId="77777777" w:rsidR="004C0F3C" w:rsidRPr="000B0AD0" w:rsidRDefault="004C0F3C" w:rsidP="004C0F3C">
      <w:pPr>
        <w:rPr>
          <w:rFonts w:ascii="Cambria" w:hAnsi="Cambria" w:cs="Arial"/>
          <w:sz w:val="18"/>
          <w:szCs w:val="18"/>
          <w:lang w:val="en-IE"/>
        </w:rPr>
      </w:pPr>
      <w:r w:rsidRPr="000B0AD0">
        <w:rPr>
          <w:rFonts w:ascii="Cambria" w:hAnsi="Cambria" w:cs="Arial"/>
          <w:sz w:val="18"/>
          <w:szCs w:val="18"/>
          <w:lang w:val="en-IE"/>
        </w:rPr>
        <w:t> </w:t>
      </w:r>
    </w:p>
    <w:p w14:paraId="5122BE8B" w14:textId="77777777" w:rsidR="004C0F3C" w:rsidRPr="000B0AD0" w:rsidRDefault="004C0F3C" w:rsidP="004C0F3C">
      <w:pPr>
        <w:rPr>
          <w:rFonts w:ascii="Cambria" w:hAnsi="Cambria" w:cs="Arial"/>
          <w:sz w:val="18"/>
          <w:szCs w:val="18"/>
          <w:lang w:val="en-IE"/>
        </w:rPr>
      </w:pPr>
      <w:r w:rsidRPr="000B0AD0">
        <w:rPr>
          <w:rFonts w:ascii="Cambria" w:hAnsi="Cambria" w:cs="Arial"/>
          <w:sz w:val="18"/>
          <w:szCs w:val="18"/>
          <w:lang w:val="en-IE"/>
        </w:rPr>
        <w:t>Global Outbreak Alert and Response Network (GOARN)</w:t>
      </w:r>
    </w:p>
    <w:p w14:paraId="3CF4ACC5" w14:textId="77777777" w:rsidR="004C0F3C" w:rsidRPr="000B0AD0" w:rsidRDefault="004C0F3C" w:rsidP="004C0F3C">
      <w:pPr>
        <w:rPr>
          <w:rFonts w:ascii="Cambria" w:hAnsi="Cambria" w:cs="Arial"/>
          <w:sz w:val="18"/>
          <w:szCs w:val="18"/>
          <w:lang w:val="en-IE"/>
        </w:rPr>
      </w:pPr>
      <w:r w:rsidRPr="000B0AD0">
        <w:rPr>
          <w:rFonts w:ascii="Cambria" w:hAnsi="Cambria" w:cs="Arial"/>
          <w:sz w:val="18"/>
          <w:szCs w:val="18"/>
          <w:lang w:val="en-IE"/>
        </w:rPr>
        <w:t>Emergency Operations (EMO)</w:t>
      </w:r>
    </w:p>
    <w:p w14:paraId="1194C5FB" w14:textId="77777777" w:rsidR="004C0F3C" w:rsidRPr="000B0AD0" w:rsidRDefault="004C0F3C" w:rsidP="004C0F3C">
      <w:pPr>
        <w:rPr>
          <w:rFonts w:ascii="Cambria" w:hAnsi="Cambria" w:cs="Arial"/>
          <w:sz w:val="18"/>
          <w:szCs w:val="18"/>
          <w:lang w:val="en-IE"/>
        </w:rPr>
      </w:pPr>
      <w:r w:rsidRPr="000B0AD0">
        <w:rPr>
          <w:rFonts w:ascii="Cambria" w:hAnsi="Cambria" w:cs="Arial"/>
          <w:sz w:val="18"/>
          <w:szCs w:val="18"/>
          <w:lang w:val="en-IE"/>
        </w:rPr>
        <w:t>WHO Health Emergencies Programme (WHE)</w:t>
      </w:r>
    </w:p>
    <w:p w14:paraId="137BDB71" w14:textId="77777777" w:rsidR="004C0F3C" w:rsidRPr="000B0AD0" w:rsidRDefault="004C0F3C" w:rsidP="004C0F3C">
      <w:pPr>
        <w:rPr>
          <w:rFonts w:ascii="Cambria" w:hAnsi="Cambria" w:cs="Arial"/>
          <w:sz w:val="18"/>
          <w:szCs w:val="18"/>
          <w:lang w:val="en-IE"/>
        </w:rPr>
      </w:pPr>
      <w:r w:rsidRPr="000B0AD0">
        <w:rPr>
          <w:rFonts w:ascii="Cambria" w:hAnsi="Cambria" w:cs="Arial"/>
          <w:sz w:val="18"/>
          <w:szCs w:val="18"/>
          <w:lang w:val="en-IE"/>
        </w:rPr>
        <w:t xml:space="preserve">World Health Organization </w:t>
      </w:r>
      <w:r w:rsidRPr="000B0AD0">
        <w:rPr>
          <w:rFonts w:ascii="Cambria" w:hAnsi="Cambria" w:cs="Arial"/>
          <w:sz w:val="18"/>
          <w:szCs w:val="18"/>
          <w:lang w:val="en-IE"/>
        </w:rPr>
        <w:br/>
        <w:t xml:space="preserve">Avenue Appia 20 </w:t>
      </w:r>
      <w:r w:rsidRPr="000B0AD0">
        <w:rPr>
          <w:rFonts w:ascii="Cambria" w:hAnsi="Cambria" w:cs="Arial"/>
          <w:sz w:val="18"/>
          <w:szCs w:val="18"/>
          <w:lang w:val="en-IE"/>
        </w:rPr>
        <w:br/>
        <w:t>1211 Geneva 27, Switzerland</w:t>
      </w:r>
    </w:p>
    <w:p w14:paraId="119E4CCE" w14:textId="77777777" w:rsidR="004C0F3C" w:rsidRPr="000B0AD0" w:rsidRDefault="004C0F3C" w:rsidP="004C0F3C">
      <w:pPr>
        <w:rPr>
          <w:rFonts w:ascii="Cambria" w:hAnsi="Cambria" w:cs="Arial"/>
          <w:sz w:val="18"/>
          <w:szCs w:val="18"/>
          <w:lang w:val="en-IE"/>
        </w:rPr>
      </w:pPr>
      <w:r w:rsidRPr="000B0AD0">
        <w:rPr>
          <w:rFonts w:ascii="Cambria" w:hAnsi="Cambria" w:cs="Arial"/>
          <w:sz w:val="18"/>
          <w:szCs w:val="18"/>
          <w:lang w:val="en-IE"/>
        </w:rPr>
        <w:t> </w:t>
      </w:r>
    </w:p>
    <w:p w14:paraId="3C2DFD17" w14:textId="00F52AA5" w:rsidR="001C1611" w:rsidRPr="004C0F3C" w:rsidRDefault="004C0F3C" w:rsidP="004C0F3C">
      <w:pPr>
        <w:rPr>
          <w:rFonts w:ascii="Cambria" w:hAnsi="Cambria"/>
          <w:lang w:val="en-GB"/>
        </w:rPr>
      </w:pPr>
      <w:r w:rsidRPr="000B0AD0">
        <w:rPr>
          <w:rFonts w:ascii="Cambria" w:hAnsi="Cambria" w:cs="Arial"/>
          <w:sz w:val="18"/>
          <w:szCs w:val="18"/>
          <w:lang w:val="fr-CH"/>
        </w:rPr>
        <w:t xml:space="preserve">E-mail:        </w:t>
      </w:r>
      <w:hyperlink r:id="rId62" w:history="1">
        <w:r w:rsidRPr="000B0AD0">
          <w:rPr>
            <w:rStyle w:val="Hyperlink"/>
            <w:rFonts w:ascii="Cambria" w:hAnsi="Cambria" w:cs="Arial"/>
            <w:sz w:val="18"/>
            <w:szCs w:val="18"/>
            <w:lang w:val="fr-CH"/>
          </w:rPr>
          <w:t>goarn@who.int</w:t>
        </w:r>
      </w:hyperlink>
    </w:p>
    <w:p w14:paraId="4B532D8D" w14:textId="72D776CC" w:rsidR="001C1611" w:rsidRPr="004C0F3C" w:rsidRDefault="001C1611" w:rsidP="002A3424">
      <w:pPr>
        <w:rPr>
          <w:rFonts w:ascii="Cambria" w:hAnsi="Cambria"/>
          <w:lang w:val="en-GB"/>
        </w:rPr>
      </w:pPr>
    </w:p>
    <w:p w14:paraId="4EF56093" w14:textId="7E3083F3" w:rsidR="002E4A41" w:rsidRPr="004C0F3C" w:rsidRDefault="002E4A41" w:rsidP="002A3424">
      <w:pPr>
        <w:rPr>
          <w:rFonts w:ascii="Cambria" w:hAnsi="Cambria"/>
          <w:lang w:val="en-GB"/>
        </w:rPr>
      </w:pPr>
    </w:p>
    <w:p w14:paraId="26430C6C" w14:textId="1BA655B1" w:rsidR="002E4A41" w:rsidRPr="00DD644E" w:rsidRDefault="002E4A41">
      <w:pPr>
        <w:spacing w:after="200"/>
        <w:rPr>
          <w:rFonts w:ascii="Cambria" w:hAnsi="Cambria"/>
          <w:lang w:val="en-GB"/>
        </w:rPr>
      </w:pPr>
      <w:r w:rsidRPr="00DD644E">
        <w:rPr>
          <w:rFonts w:ascii="Cambria" w:hAnsi="Cambria"/>
          <w:lang w:val="en-GB"/>
        </w:rPr>
        <w:br w:type="page"/>
      </w:r>
    </w:p>
    <w:p w14:paraId="57322FAE" w14:textId="0C7D8508" w:rsidR="002E4A41" w:rsidRPr="00DD644E" w:rsidRDefault="002E4A41" w:rsidP="000B0AD0">
      <w:pPr>
        <w:pStyle w:val="Heading1"/>
        <w:rPr>
          <w:lang w:val="en-GB"/>
        </w:rPr>
      </w:pPr>
      <w:bookmarkStart w:id="114" w:name="_Toc16539043"/>
      <w:r w:rsidRPr="00DD644E">
        <w:rPr>
          <w:lang w:val="en-GB"/>
        </w:rPr>
        <w:lastRenderedPageBreak/>
        <w:t>A</w:t>
      </w:r>
      <w:r w:rsidR="004C1A5A" w:rsidRPr="00DD644E">
        <w:rPr>
          <w:lang w:val="en-GB"/>
        </w:rPr>
        <w:t>NNEX</w:t>
      </w:r>
      <w:r w:rsidRPr="00DD644E">
        <w:rPr>
          <w:lang w:val="en-GB"/>
        </w:rPr>
        <w:t xml:space="preserve"> 3 – C</w:t>
      </w:r>
      <w:r w:rsidR="004C1A5A" w:rsidRPr="00DD644E">
        <w:rPr>
          <w:lang w:val="en-GB"/>
        </w:rPr>
        <w:t>ONSOLIDATED</w:t>
      </w:r>
      <w:r w:rsidRPr="00DD644E">
        <w:rPr>
          <w:lang w:val="en-GB"/>
        </w:rPr>
        <w:t xml:space="preserve"> GOARN </w:t>
      </w:r>
      <w:bookmarkEnd w:id="114"/>
      <w:r w:rsidR="004C1A5A" w:rsidRPr="00DD644E">
        <w:rPr>
          <w:lang w:val="en-GB"/>
        </w:rPr>
        <w:t>OPERATION PROCESS</w:t>
      </w:r>
    </w:p>
    <w:p w14:paraId="2D74D318" w14:textId="60C78D59" w:rsidR="002E4A41" w:rsidRPr="00DD644E" w:rsidRDefault="002E4A41" w:rsidP="002A3424">
      <w:pPr>
        <w:rPr>
          <w:rFonts w:ascii="Cambria" w:hAnsi="Cambria"/>
          <w:lang w:val="en-GB"/>
        </w:rPr>
      </w:pPr>
    </w:p>
    <w:p w14:paraId="62867216" w14:textId="65890E7B" w:rsidR="002E4A41" w:rsidRPr="00DD644E" w:rsidRDefault="00B82192" w:rsidP="002A3424">
      <w:pPr>
        <w:rPr>
          <w:rFonts w:ascii="Cambria" w:hAnsi="Cambria"/>
          <w:lang w:val="en-GB"/>
        </w:rPr>
      </w:pPr>
      <w:r w:rsidRPr="00DD644E">
        <w:rPr>
          <w:rFonts w:ascii="Cambria" w:hAnsi="Cambria"/>
          <w:highlight w:val="yellow"/>
          <w:lang w:val="en-GB"/>
        </w:rPr>
        <w:t>T</w:t>
      </w:r>
      <w:r w:rsidR="00FA0820" w:rsidRPr="000B0AD0">
        <w:rPr>
          <w:rFonts w:ascii="Cambria" w:hAnsi="Cambria"/>
          <w:highlight w:val="yellow"/>
          <w:lang w:val="en-GB"/>
        </w:rPr>
        <w:t>bd</w:t>
      </w:r>
    </w:p>
    <w:p w14:paraId="3D814A56" w14:textId="6A011D0F" w:rsidR="00B82192" w:rsidRPr="00DD644E" w:rsidRDefault="00B82192" w:rsidP="002A3424">
      <w:pPr>
        <w:rPr>
          <w:rFonts w:ascii="Cambria" w:hAnsi="Cambria"/>
          <w:lang w:val="en-GB"/>
        </w:rPr>
      </w:pPr>
    </w:p>
    <w:p w14:paraId="47C4A8F5" w14:textId="6B657206" w:rsidR="00B82192" w:rsidRPr="00DD644E" w:rsidRDefault="00B82192" w:rsidP="000B0AD0">
      <w:pPr>
        <w:pStyle w:val="Heading1"/>
        <w:rPr>
          <w:lang w:val="en-GB"/>
        </w:rPr>
      </w:pPr>
      <w:r w:rsidRPr="00DD644E">
        <w:rPr>
          <w:lang w:val="en-GB"/>
        </w:rPr>
        <w:t>ANNEX 4 – INFORMATION FOR PARTNERS</w:t>
      </w:r>
    </w:p>
    <w:p w14:paraId="2DD44ECF" w14:textId="5DB131CE" w:rsidR="00B82192" w:rsidRPr="00DD644E" w:rsidRDefault="00CC6EFB" w:rsidP="002A3424">
      <w:pPr>
        <w:rPr>
          <w:rFonts w:ascii="Cambria" w:hAnsi="Cambria"/>
          <w:lang w:val="en-GB"/>
        </w:rPr>
      </w:pPr>
      <w:r w:rsidRPr="00DD644E">
        <w:rPr>
          <w:rFonts w:ascii="Cambria" w:hAnsi="Cambria"/>
          <w:lang w:val="en-GB"/>
        </w:rPr>
        <w:t>Email communications, responding to emails but copying goarn in all communications</w:t>
      </w:r>
    </w:p>
    <w:p w14:paraId="71D0861F" w14:textId="3193E221" w:rsidR="00CC6EFB" w:rsidRPr="00DD644E" w:rsidRDefault="00CC6EFB" w:rsidP="000B0AD0">
      <w:pPr>
        <w:pStyle w:val="Heading1"/>
        <w:rPr>
          <w:lang w:val="en-GB"/>
        </w:rPr>
      </w:pPr>
      <w:r w:rsidRPr="00DD644E">
        <w:rPr>
          <w:lang w:val="en-GB"/>
        </w:rPr>
        <w:t xml:space="preserve">ANNEX </w:t>
      </w:r>
      <w:r w:rsidR="00F960CC">
        <w:rPr>
          <w:lang w:val="en-GB"/>
        </w:rPr>
        <w:t>5</w:t>
      </w:r>
      <w:r w:rsidRPr="00DD644E">
        <w:rPr>
          <w:lang w:val="en-GB"/>
        </w:rPr>
        <w:t xml:space="preserve"> – INFORMATION FOR </w:t>
      </w:r>
      <w:r w:rsidR="000C1968">
        <w:rPr>
          <w:lang w:val="en-GB"/>
        </w:rPr>
        <w:t>HSW</w:t>
      </w:r>
    </w:p>
    <w:p w14:paraId="5150232F" w14:textId="640FB6D8" w:rsidR="00CC6EFB" w:rsidRPr="000B0AD0" w:rsidRDefault="00CC6EFB" w:rsidP="002A3424">
      <w:pPr>
        <w:rPr>
          <w:rFonts w:ascii="Cambria" w:hAnsi="Cambria"/>
          <w:lang w:val="en-GB"/>
        </w:rPr>
      </w:pPr>
      <w:r w:rsidRPr="000B0AD0">
        <w:rPr>
          <w:rFonts w:ascii="Cambria" w:hAnsi="Cambria"/>
          <w:lang w:val="en-GB"/>
        </w:rPr>
        <w:t>The</w:t>
      </w:r>
      <w:r w:rsidR="00EB6D0E" w:rsidRPr="000B0AD0">
        <w:rPr>
          <w:rFonts w:ascii="Cambria" w:hAnsi="Cambria"/>
          <w:lang w:val="en-GB"/>
        </w:rPr>
        <w:t xml:space="preserve"> deployment process</w:t>
      </w:r>
    </w:p>
    <w:p w14:paraId="73ABDAED" w14:textId="5DDB7961" w:rsidR="00CC6EFB" w:rsidRPr="000B0AD0" w:rsidRDefault="00CC6EFB" w:rsidP="002A3424">
      <w:pPr>
        <w:rPr>
          <w:rFonts w:ascii="Cambria" w:hAnsi="Cambria"/>
          <w:lang w:val="en-GB"/>
        </w:rPr>
      </w:pPr>
      <w:r w:rsidRPr="000B0AD0">
        <w:rPr>
          <w:rFonts w:ascii="Cambria" w:hAnsi="Cambria"/>
          <w:lang w:val="en-GB"/>
        </w:rPr>
        <w:t>Copying the deployment managers.</w:t>
      </w:r>
    </w:p>
    <w:p w14:paraId="47CC542E" w14:textId="27C42947" w:rsidR="00773AC6" w:rsidRPr="000B0AD0" w:rsidRDefault="00773AC6" w:rsidP="002A3424">
      <w:pPr>
        <w:rPr>
          <w:rFonts w:ascii="Cambria" w:hAnsi="Cambria"/>
          <w:lang w:val="en-GB"/>
        </w:rPr>
      </w:pPr>
      <w:r w:rsidRPr="000B0AD0">
        <w:rPr>
          <w:rFonts w:ascii="Cambria" w:hAnsi="Cambria"/>
          <w:lang w:val="en-GB"/>
        </w:rPr>
        <w:t>Informing goarn regarding when flights booked</w:t>
      </w:r>
    </w:p>
    <w:p w14:paraId="2B703ED1" w14:textId="3C3CBA2B" w:rsidR="00EB6D0E" w:rsidRDefault="00EB6D0E" w:rsidP="002A3424">
      <w:pPr>
        <w:rPr>
          <w:rFonts w:ascii="Cambria" w:hAnsi="Cambria"/>
          <w:lang w:val="en-GB"/>
        </w:rPr>
      </w:pPr>
      <w:r w:rsidRPr="000B0AD0">
        <w:rPr>
          <w:rFonts w:ascii="Cambria" w:hAnsi="Cambria"/>
          <w:lang w:val="en-GB"/>
        </w:rPr>
        <w:t>Extension/redeployment process</w:t>
      </w:r>
    </w:p>
    <w:p w14:paraId="00BECB8E" w14:textId="7313C627" w:rsidR="005857F3" w:rsidRPr="000B0AD0" w:rsidRDefault="005857F3" w:rsidP="002A3424">
      <w:pPr>
        <w:rPr>
          <w:rFonts w:ascii="Cambria" w:hAnsi="Cambria"/>
          <w:lang w:val="en-GB"/>
        </w:rPr>
      </w:pPr>
      <w:r>
        <w:rPr>
          <w:rFonts w:ascii="Cambria" w:hAnsi="Cambria"/>
          <w:lang w:val="en-GB"/>
        </w:rPr>
        <w:t>Need for mission reports to be forwarded to GOARN</w:t>
      </w:r>
    </w:p>
    <w:p w14:paraId="30372BD2" w14:textId="15C7B9E0" w:rsidR="00CC6EFB" w:rsidRPr="00DD644E" w:rsidRDefault="00CC6EFB" w:rsidP="000B0AD0">
      <w:pPr>
        <w:pStyle w:val="Heading1"/>
        <w:rPr>
          <w:lang w:val="en-GB"/>
        </w:rPr>
      </w:pPr>
      <w:r w:rsidRPr="00DD644E">
        <w:rPr>
          <w:lang w:val="en-GB"/>
        </w:rPr>
        <w:t xml:space="preserve">ANNEX </w:t>
      </w:r>
      <w:r w:rsidR="00F960CC">
        <w:rPr>
          <w:lang w:val="en-GB"/>
        </w:rPr>
        <w:t>6</w:t>
      </w:r>
      <w:r w:rsidRPr="00DD644E">
        <w:rPr>
          <w:lang w:val="en-GB"/>
        </w:rPr>
        <w:t xml:space="preserve"> – INFORMATION </w:t>
      </w:r>
      <w:r w:rsidR="00BB3DCD">
        <w:rPr>
          <w:lang w:val="en-GB"/>
        </w:rPr>
        <w:t xml:space="preserve">SHEETS </w:t>
      </w:r>
      <w:r w:rsidRPr="00DD644E">
        <w:rPr>
          <w:lang w:val="en-GB"/>
        </w:rPr>
        <w:t>FOR IMST/TECHNICAL LEADS</w:t>
      </w:r>
    </w:p>
    <w:p w14:paraId="0946D1A8" w14:textId="346D0BB7" w:rsidR="00CC6EFB" w:rsidRDefault="00CC6EFB" w:rsidP="002A3424">
      <w:pPr>
        <w:rPr>
          <w:rFonts w:ascii="Cambria" w:hAnsi="Cambria"/>
          <w:lang w:val="en-GB"/>
        </w:rPr>
      </w:pPr>
      <w:r w:rsidRPr="00DD644E">
        <w:rPr>
          <w:rFonts w:ascii="Cambria" w:hAnsi="Cambria"/>
          <w:lang w:val="en-GB"/>
        </w:rPr>
        <w:t>Not just deployments, should be involved early</w:t>
      </w:r>
    </w:p>
    <w:p w14:paraId="56674D69" w14:textId="5912911B" w:rsidR="00173DEB" w:rsidRPr="00DD644E" w:rsidRDefault="00173DEB" w:rsidP="002A3424">
      <w:pPr>
        <w:rPr>
          <w:rFonts w:ascii="Cambria" w:hAnsi="Cambria"/>
          <w:lang w:val="en-GB"/>
        </w:rPr>
      </w:pPr>
      <w:r>
        <w:rPr>
          <w:rFonts w:ascii="Cambria" w:hAnsi="Cambria"/>
          <w:lang w:val="en-GB"/>
        </w:rPr>
        <w:t xml:space="preserve">Normal process is that </w:t>
      </w:r>
      <w:r w:rsidR="00EF0B61">
        <w:rPr>
          <w:rFonts w:ascii="Cambria" w:hAnsi="Cambria"/>
          <w:lang w:val="en-GB"/>
        </w:rPr>
        <w:t xml:space="preserve">the need </w:t>
      </w:r>
      <w:r>
        <w:rPr>
          <w:rFonts w:ascii="Cambria" w:hAnsi="Cambria"/>
          <w:lang w:val="en-GB"/>
        </w:rPr>
        <w:t xml:space="preserve">comes through IMST then </w:t>
      </w:r>
      <w:r w:rsidR="00EF0B61">
        <w:rPr>
          <w:rFonts w:ascii="Cambria" w:hAnsi="Cambria"/>
          <w:lang w:val="en-GB"/>
        </w:rPr>
        <w:t>either GOARN proposes from existing profiles (if ongoing operation), or GOARN reaches out to partners with RFA. GOARN then reviews CVs and submits for technical review, then those deemed suitable are sent by HR to country level. Sometimes in ongoing operations the technical lead is in communication directly with the country level but GOARN and HR would need confirmation of approval to move ahead with deployment.</w:t>
      </w:r>
    </w:p>
    <w:p w14:paraId="7851F9AE" w14:textId="2A4DFF6B" w:rsidR="008C76AB" w:rsidRDefault="008C76AB" w:rsidP="002A3424">
      <w:pPr>
        <w:rPr>
          <w:rFonts w:ascii="Cambria" w:hAnsi="Cambria"/>
          <w:lang w:val="en-GB"/>
        </w:rPr>
      </w:pPr>
      <w:r>
        <w:rPr>
          <w:rFonts w:ascii="Cambria" w:hAnsi="Cambria"/>
          <w:lang w:val="en-GB"/>
        </w:rPr>
        <w:t>Redeployments:</w:t>
      </w:r>
    </w:p>
    <w:p w14:paraId="743930E9" w14:textId="16EC06D2" w:rsidR="00EB6D0E" w:rsidRPr="000B0AD0" w:rsidRDefault="00EB6D0E" w:rsidP="000B0AD0">
      <w:pPr>
        <w:pStyle w:val="ListParagraph"/>
        <w:numPr>
          <w:ilvl w:val="2"/>
          <w:numId w:val="40"/>
        </w:numPr>
        <w:rPr>
          <w:rFonts w:ascii="Cambria" w:hAnsi="Cambria"/>
          <w:lang w:val="en-GB"/>
        </w:rPr>
      </w:pPr>
      <w:r w:rsidRPr="000B0AD0">
        <w:rPr>
          <w:rFonts w:ascii="Cambria" w:hAnsi="Cambria"/>
          <w:lang w:val="en-GB"/>
        </w:rPr>
        <w:t>Process for extending individuals</w:t>
      </w:r>
    </w:p>
    <w:p w14:paraId="1B38DD34" w14:textId="7688AE5F" w:rsidR="008C76AB" w:rsidRPr="000B0AD0" w:rsidRDefault="008C76AB" w:rsidP="000B0AD0">
      <w:pPr>
        <w:pStyle w:val="ListParagraph"/>
        <w:numPr>
          <w:ilvl w:val="2"/>
          <w:numId w:val="40"/>
        </w:numPr>
        <w:rPr>
          <w:rFonts w:ascii="Cambria" w:hAnsi="Cambria"/>
          <w:lang w:val="en-GB"/>
        </w:rPr>
      </w:pPr>
      <w:r w:rsidRPr="000B0AD0">
        <w:rPr>
          <w:rFonts w:ascii="Cambria" w:hAnsi="Cambria"/>
          <w:lang w:val="en-GB"/>
        </w:rPr>
        <w:t>Process for using pool of existing candidates</w:t>
      </w:r>
    </w:p>
    <w:p w14:paraId="2C93D24F" w14:textId="020297C7" w:rsidR="00DD644E" w:rsidRDefault="005857F3" w:rsidP="002A3424">
      <w:pPr>
        <w:rPr>
          <w:rFonts w:ascii="Cambria" w:hAnsi="Cambria"/>
          <w:lang w:val="en-GB"/>
        </w:rPr>
      </w:pPr>
      <w:r>
        <w:rPr>
          <w:rFonts w:ascii="Cambria" w:hAnsi="Cambria"/>
          <w:lang w:val="en-GB"/>
        </w:rPr>
        <w:t>Ensuring mission reports need to be sent to GOARN, normally experts send through HR focal point</w:t>
      </w:r>
    </w:p>
    <w:p w14:paraId="38855229" w14:textId="405EEBB6" w:rsidR="00231E62" w:rsidRDefault="00231E62" w:rsidP="002A3424">
      <w:pPr>
        <w:rPr>
          <w:rFonts w:ascii="Cambria" w:hAnsi="Cambria"/>
          <w:lang w:val="en-GB"/>
        </w:rPr>
      </w:pPr>
    </w:p>
    <w:p w14:paraId="14856F4D" w14:textId="3C0FD9AF" w:rsidR="00231E62" w:rsidRDefault="00231E62" w:rsidP="002A3424">
      <w:pPr>
        <w:rPr>
          <w:rFonts w:ascii="Cambria" w:hAnsi="Cambria"/>
          <w:lang w:val="en-GB"/>
        </w:rPr>
      </w:pPr>
      <w:r>
        <w:rPr>
          <w:rFonts w:ascii="Cambria" w:hAnsi="Cambria"/>
          <w:lang w:val="en-GB"/>
        </w:rPr>
        <w:t xml:space="preserve">Similar to this format but more tailored with key messages </w:t>
      </w:r>
      <w:bookmarkStart w:id="115" w:name="_MON_1627474536"/>
      <w:bookmarkEnd w:id="115"/>
      <w:r>
        <w:rPr>
          <w:rFonts w:ascii="Cambria" w:hAnsi="Cambria"/>
          <w:lang w:val="en-GB"/>
        </w:rPr>
        <w:object w:dxaOrig="1508" w:dyaOrig="983" w14:anchorId="471EEF62">
          <v:shape id="_x0000_i1028" type="#_x0000_t75" style="width:77.7pt;height:47.75pt" o:ole="">
            <v:imagedata r:id="rId63" o:title=""/>
          </v:shape>
          <o:OLEObject Type="Embed" ProgID="Word.Document.12" ShapeID="_x0000_i1028" DrawAspect="Icon" ObjectID="_1649575633" r:id="rId64">
            <o:FieldCodes>\s</o:FieldCodes>
          </o:OLEObject>
        </w:object>
      </w:r>
    </w:p>
    <w:p w14:paraId="5760925C" w14:textId="4915E2E3" w:rsidR="00DD644E" w:rsidRDefault="00DD644E" w:rsidP="000B0AD0">
      <w:pPr>
        <w:pStyle w:val="Heading1"/>
        <w:rPr>
          <w:lang w:val="en-GB"/>
        </w:rPr>
      </w:pPr>
      <w:bookmarkStart w:id="116" w:name="_ANNEX_6_–"/>
      <w:bookmarkEnd w:id="116"/>
      <w:r>
        <w:rPr>
          <w:lang w:val="en-GB"/>
        </w:rPr>
        <w:t xml:space="preserve">ANNEX </w:t>
      </w:r>
      <w:r w:rsidR="00F960CC">
        <w:rPr>
          <w:lang w:val="en-GB"/>
        </w:rPr>
        <w:t>7</w:t>
      </w:r>
      <w:r>
        <w:rPr>
          <w:lang w:val="en-GB"/>
        </w:rPr>
        <w:t xml:space="preserve"> – DEVIATIONS FROM </w:t>
      </w:r>
      <w:r w:rsidR="00011BBC">
        <w:rPr>
          <w:lang w:val="en-GB"/>
        </w:rPr>
        <w:t>NORMAL</w:t>
      </w:r>
      <w:r>
        <w:rPr>
          <w:lang w:val="en-GB"/>
        </w:rPr>
        <w:t xml:space="preserve"> PROCESS</w:t>
      </w:r>
    </w:p>
    <w:p w14:paraId="42ADB803" w14:textId="23095BCE" w:rsidR="00DD644E" w:rsidRDefault="00DD644E" w:rsidP="002A3424">
      <w:pPr>
        <w:rPr>
          <w:rFonts w:ascii="Cambria" w:hAnsi="Cambria"/>
          <w:lang w:val="en-GB"/>
        </w:rPr>
      </w:pPr>
      <w:r>
        <w:rPr>
          <w:rFonts w:ascii="Cambria" w:hAnsi="Cambria"/>
          <w:lang w:val="en-GB"/>
        </w:rPr>
        <w:t xml:space="preserve">The above processes are those agreed to </w:t>
      </w:r>
      <w:r w:rsidR="00F004F1">
        <w:rPr>
          <w:rFonts w:ascii="Cambria" w:hAnsi="Cambria"/>
          <w:lang w:val="en-GB"/>
        </w:rPr>
        <w:t>allow</w:t>
      </w:r>
      <w:r>
        <w:rPr>
          <w:rFonts w:ascii="Cambria" w:hAnsi="Cambria"/>
          <w:lang w:val="en-GB"/>
        </w:rPr>
        <w:t xml:space="preserve"> streamlined procedures for deployments with consultation </w:t>
      </w:r>
      <w:r w:rsidR="00F004F1">
        <w:rPr>
          <w:rFonts w:ascii="Cambria" w:hAnsi="Cambria"/>
          <w:lang w:val="en-GB"/>
        </w:rPr>
        <w:t>of</w:t>
      </w:r>
      <w:r>
        <w:rPr>
          <w:rFonts w:ascii="Cambria" w:hAnsi="Cambria"/>
          <w:lang w:val="en-GB"/>
        </w:rPr>
        <w:t xml:space="preserve"> relevant stakeholders. The above information products are intended to familiarise IMST at various levels and technical leads with the purpose of GOARN, some </w:t>
      </w:r>
      <w:r>
        <w:rPr>
          <w:rFonts w:ascii="Cambria" w:hAnsi="Cambria"/>
          <w:lang w:val="en-GB"/>
        </w:rPr>
        <w:lastRenderedPageBreak/>
        <w:t>principles and some high-level processes. However</w:t>
      </w:r>
      <w:r w:rsidR="00A36106">
        <w:rPr>
          <w:rFonts w:ascii="Cambria" w:hAnsi="Cambria"/>
          <w:lang w:val="en-GB"/>
        </w:rPr>
        <w:t>,</w:t>
      </w:r>
      <w:r>
        <w:rPr>
          <w:rFonts w:ascii="Cambria" w:hAnsi="Cambria"/>
          <w:lang w:val="en-GB"/>
        </w:rPr>
        <w:t xml:space="preserve"> the below options denote </w:t>
      </w:r>
      <w:r w:rsidR="00A36106">
        <w:rPr>
          <w:rFonts w:ascii="Cambria" w:hAnsi="Cambria"/>
          <w:lang w:val="en-GB"/>
        </w:rPr>
        <w:t>suggested alternative steps</w:t>
      </w:r>
      <w:r>
        <w:rPr>
          <w:rFonts w:ascii="Cambria" w:hAnsi="Cambria"/>
          <w:lang w:val="en-GB"/>
        </w:rPr>
        <w:t xml:space="preserve"> to take when processes are not followed</w:t>
      </w:r>
      <w:r w:rsidR="00F004F1">
        <w:rPr>
          <w:rFonts w:ascii="Cambria" w:hAnsi="Cambria"/>
          <w:lang w:val="en-GB"/>
        </w:rPr>
        <w:t>,</w:t>
      </w:r>
      <w:r w:rsidR="00A36106">
        <w:rPr>
          <w:rFonts w:ascii="Cambria" w:hAnsi="Cambria"/>
          <w:lang w:val="en-GB"/>
        </w:rPr>
        <w:t xml:space="preserve"> to be collaborative and </w:t>
      </w:r>
      <w:r w:rsidR="00F004F1">
        <w:rPr>
          <w:rFonts w:ascii="Cambria" w:hAnsi="Cambria"/>
          <w:lang w:val="en-GB"/>
        </w:rPr>
        <w:t>be responsive to needs</w:t>
      </w:r>
      <w:r w:rsidR="00A36106">
        <w:rPr>
          <w:rFonts w:ascii="Cambria" w:hAnsi="Cambria"/>
          <w:lang w:val="en-GB"/>
        </w:rPr>
        <w:t xml:space="preserve"> when possible</w:t>
      </w:r>
      <w:r>
        <w:rPr>
          <w:rFonts w:ascii="Cambria" w:hAnsi="Cambria"/>
          <w:lang w:val="en-GB"/>
        </w:rPr>
        <w:t>.</w:t>
      </w:r>
    </w:p>
    <w:p w14:paraId="1BDC145F" w14:textId="159796C6" w:rsidR="00A36106" w:rsidRDefault="00A36106" w:rsidP="002A3424">
      <w:pPr>
        <w:rPr>
          <w:rFonts w:ascii="Cambria" w:hAnsi="Cambria"/>
          <w:lang w:val="en-GB"/>
        </w:rPr>
      </w:pPr>
    </w:p>
    <w:p w14:paraId="737FF11C" w14:textId="623FF2CB" w:rsidR="00A36106" w:rsidRDefault="00A36106" w:rsidP="00A36106">
      <w:pPr>
        <w:pStyle w:val="ListParagraph"/>
        <w:numPr>
          <w:ilvl w:val="0"/>
          <w:numId w:val="48"/>
        </w:numPr>
        <w:rPr>
          <w:rFonts w:ascii="Cambria" w:hAnsi="Cambria"/>
          <w:lang w:val="en-GB"/>
        </w:rPr>
      </w:pPr>
      <w:r w:rsidRPr="000B0AD0">
        <w:rPr>
          <w:rFonts w:ascii="Cambria" w:hAnsi="Cambria"/>
          <w:lang w:val="en-GB"/>
        </w:rPr>
        <w:t>What if</w:t>
      </w:r>
      <w:r>
        <w:rPr>
          <w:rFonts w:ascii="Cambria" w:hAnsi="Cambria"/>
          <w:lang w:val="en-GB"/>
        </w:rPr>
        <w:t xml:space="preserve"> </w:t>
      </w:r>
      <w:r w:rsidRPr="000B0AD0">
        <w:rPr>
          <w:rFonts w:ascii="Cambria" w:hAnsi="Cambria"/>
          <w:b/>
          <w:lang w:val="en-GB"/>
        </w:rPr>
        <w:t>WHO staff forward an individual for deployment</w:t>
      </w:r>
      <w:r>
        <w:rPr>
          <w:rFonts w:ascii="Cambria" w:hAnsi="Cambria"/>
          <w:lang w:val="en-GB"/>
        </w:rPr>
        <w:t xml:space="preserve"> noting already approved for </w:t>
      </w:r>
      <w:r w:rsidR="00F004F1">
        <w:rPr>
          <w:rFonts w:ascii="Cambria" w:hAnsi="Cambria"/>
          <w:lang w:val="en-GB"/>
        </w:rPr>
        <w:t xml:space="preserve">GOARN </w:t>
      </w:r>
      <w:r>
        <w:rPr>
          <w:rFonts w:ascii="Cambria" w:hAnsi="Cambria"/>
          <w:lang w:val="en-GB"/>
        </w:rPr>
        <w:t>deployment?</w:t>
      </w:r>
    </w:p>
    <w:p w14:paraId="51B851B7" w14:textId="52DD6FDA" w:rsidR="00BB3DCD" w:rsidRPr="000B0AD0" w:rsidRDefault="00F004F1" w:rsidP="000B0AD0">
      <w:pPr>
        <w:pStyle w:val="ListParagraph"/>
        <w:rPr>
          <w:rFonts w:ascii="Cambria" w:hAnsi="Cambria"/>
          <w:i/>
          <w:lang w:val="en-GB"/>
        </w:rPr>
      </w:pPr>
      <w:r w:rsidRPr="00F004F1">
        <w:rPr>
          <w:rFonts w:ascii="Cambria" w:hAnsi="Cambria"/>
          <w:i/>
          <w:lang w:val="en-GB"/>
        </w:rPr>
        <w:t xml:space="preserve">(note: in </w:t>
      </w:r>
      <w:r>
        <w:rPr>
          <w:rFonts w:ascii="Cambria" w:hAnsi="Cambria"/>
          <w:i/>
          <w:lang w:val="en-GB"/>
        </w:rPr>
        <w:t>prolonged</w:t>
      </w:r>
      <w:r w:rsidR="00BB3DCD" w:rsidRPr="000B0AD0">
        <w:rPr>
          <w:rFonts w:ascii="Cambria" w:hAnsi="Cambria"/>
          <w:i/>
          <w:lang w:val="en-GB"/>
        </w:rPr>
        <w:t xml:space="preserve"> responses technical lead</w:t>
      </w:r>
      <w:r w:rsidR="00BB3DCD">
        <w:rPr>
          <w:rFonts w:ascii="Cambria" w:hAnsi="Cambria"/>
          <w:i/>
          <w:lang w:val="en-GB"/>
        </w:rPr>
        <w:t>s</w:t>
      </w:r>
      <w:r w:rsidR="00BB3DCD" w:rsidRPr="000B0AD0">
        <w:rPr>
          <w:rFonts w:ascii="Cambria" w:hAnsi="Cambria"/>
          <w:i/>
          <w:lang w:val="en-GB"/>
        </w:rPr>
        <w:t xml:space="preserve"> may have an ongoing arrangement with counterparts in country to </w:t>
      </w:r>
      <w:r w:rsidR="00BB3DCD">
        <w:rPr>
          <w:rFonts w:ascii="Cambria" w:hAnsi="Cambria"/>
          <w:i/>
          <w:lang w:val="en-GB"/>
        </w:rPr>
        <w:t>facilitate</w:t>
      </w:r>
      <w:r w:rsidR="00BB3DCD" w:rsidRPr="000B0AD0">
        <w:rPr>
          <w:rFonts w:ascii="Cambria" w:hAnsi="Cambria"/>
          <w:i/>
          <w:lang w:val="en-GB"/>
        </w:rPr>
        <w:t xml:space="preserve"> direct planning of resources)</w:t>
      </w:r>
    </w:p>
    <w:p w14:paraId="05178988" w14:textId="332285C0" w:rsidR="00A36106" w:rsidRDefault="00A36106" w:rsidP="00A36106">
      <w:pPr>
        <w:pStyle w:val="ListParagraph"/>
        <w:numPr>
          <w:ilvl w:val="1"/>
          <w:numId w:val="48"/>
        </w:numPr>
        <w:rPr>
          <w:rFonts w:ascii="Cambria" w:hAnsi="Cambria"/>
          <w:lang w:val="en-GB"/>
        </w:rPr>
      </w:pPr>
      <w:r>
        <w:rPr>
          <w:rFonts w:ascii="Cambria" w:hAnsi="Cambria"/>
          <w:lang w:val="en-GB"/>
        </w:rPr>
        <w:t xml:space="preserve">Request </w:t>
      </w:r>
      <w:r w:rsidR="00F004F1">
        <w:rPr>
          <w:rFonts w:ascii="Cambria" w:hAnsi="Cambria"/>
          <w:lang w:val="en-GB"/>
        </w:rPr>
        <w:t xml:space="preserve">that </w:t>
      </w:r>
      <w:r>
        <w:rPr>
          <w:rFonts w:ascii="Cambria" w:hAnsi="Cambria"/>
          <w:lang w:val="en-GB"/>
        </w:rPr>
        <w:t>offe</w:t>
      </w:r>
      <w:r w:rsidR="00F004F1">
        <w:rPr>
          <w:rFonts w:ascii="Cambria" w:hAnsi="Cambria"/>
          <w:lang w:val="en-GB"/>
        </w:rPr>
        <w:t>r be submitted for expert on KP against relevant operation (also ensures that are part of GOARN institution and focal point informed).</w:t>
      </w:r>
    </w:p>
    <w:p w14:paraId="6E850F4A" w14:textId="35E786ED" w:rsidR="00A36106" w:rsidRDefault="00F004F1" w:rsidP="00A36106">
      <w:pPr>
        <w:pStyle w:val="ListParagraph"/>
        <w:numPr>
          <w:ilvl w:val="1"/>
          <w:numId w:val="48"/>
        </w:numPr>
        <w:rPr>
          <w:rFonts w:ascii="Cambria" w:hAnsi="Cambria"/>
          <w:lang w:val="en-GB"/>
        </w:rPr>
      </w:pPr>
      <w:r>
        <w:rPr>
          <w:rFonts w:ascii="Cambria" w:hAnsi="Cambria"/>
          <w:lang w:val="en-GB"/>
        </w:rPr>
        <w:t>Request confirmation of</w:t>
      </w:r>
      <w:r w:rsidR="00A36106">
        <w:rPr>
          <w:rFonts w:ascii="Cambria" w:hAnsi="Cambria"/>
          <w:lang w:val="en-GB"/>
        </w:rPr>
        <w:t xml:space="preserve"> technical approval </w:t>
      </w:r>
      <w:r>
        <w:rPr>
          <w:rFonts w:ascii="Cambria" w:hAnsi="Cambria"/>
          <w:lang w:val="en-GB"/>
        </w:rPr>
        <w:t>and</w:t>
      </w:r>
      <w:r w:rsidR="00A36106">
        <w:rPr>
          <w:rFonts w:ascii="Cambria" w:hAnsi="Cambria"/>
          <w:lang w:val="en-GB"/>
        </w:rPr>
        <w:t xml:space="preserve"> who has given (</w:t>
      </w:r>
      <w:r w:rsidR="00BB3DCD">
        <w:rPr>
          <w:rFonts w:ascii="Cambria" w:hAnsi="Cambria"/>
          <w:lang w:val="en-GB"/>
        </w:rPr>
        <w:t xml:space="preserve">request </w:t>
      </w:r>
      <w:r w:rsidR="00A36106">
        <w:rPr>
          <w:rFonts w:ascii="Cambria" w:hAnsi="Cambria"/>
          <w:lang w:val="en-GB"/>
        </w:rPr>
        <w:t>copy of email)</w:t>
      </w:r>
      <w:r w:rsidR="00BB3DCD">
        <w:rPr>
          <w:rFonts w:ascii="Cambria" w:hAnsi="Cambria"/>
          <w:lang w:val="en-GB"/>
        </w:rPr>
        <w:t>.</w:t>
      </w:r>
    </w:p>
    <w:p w14:paraId="07D9532A" w14:textId="551C0E2E" w:rsidR="00A36106" w:rsidRDefault="00A36106" w:rsidP="00A36106">
      <w:pPr>
        <w:pStyle w:val="ListParagraph"/>
        <w:numPr>
          <w:ilvl w:val="1"/>
          <w:numId w:val="48"/>
        </w:numPr>
        <w:rPr>
          <w:rFonts w:ascii="Cambria" w:hAnsi="Cambria"/>
          <w:lang w:val="en-GB"/>
        </w:rPr>
      </w:pPr>
      <w:r>
        <w:rPr>
          <w:rFonts w:ascii="Cambria" w:hAnsi="Cambria"/>
          <w:lang w:val="en-GB"/>
        </w:rPr>
        <w:t xml:space="preserve">Ask if country level approval already given as normally </w:t>
      </w:r>
      <w:r w:rsidR="000C1968">
        <w:rPr>
          <w:rFonts w:ascii="Cambria" w:hAnsi="Cambria"/>
          <w:lang w:val="en-GB"/>
        </w:rPr>
        <w:t>HSW</w:t>
      </w:r>
      <w:r>
        <w:rPr>
          <w:rFonts w:ascii="Cambria" w:hAnsi="Cambria"/>
          <w:lang w:val="en-GB"/>
        </w:rPr>
        <w:t xml:space="preserve"> communicate regarding this (copy of email)</w:t>
      </w:r>
      <w:r w:rsidR="00BB3DCD">
        <w:rPr>
          <w:rFonts w:ascii="Cambria" w:hAnsi="Cambria"/>
          <w:lang w:val="en-GB"/>
        </w:rPr>
        <w:t>.</w:t>
      </w:r>
    </w:p>
    <w:p w14:paraId="3BD94074" w14:textId="18A9B56C" w:rsidR="00011BBC" w:rsidRDefault="00BB3DCD" w:rsidP="00BB3DCD">
      <w:pPr>
        <w:pStyle w:val="ListParagraph"/>
        <w:numPr>
          <w:ilvl w:val="1"/>
          <w:numId w:val="48"/>
        </w:numPr>
        <w:rPr>
          <w:rFonts w:ascii="Cambria" w:hAnsi="Cambria"/>
          <w:lang w:val="en-GB"/>
        </w:rPr>
      </w:pPr>
      <w:r>
        <w:rPr>
          <w:rFonts w:ascii="Cambria" w:hAnsi="Cambria"/>
          <w:lang w:val="en-GB"/>
        </w:rPr>
        <w:t xml:space="preserve">If both these approvals are given skip to </w:t>
      </w:r>
      <w:r w:rsidRPr="00BB3DCD">
        <w:rPr>
          <w:rFonts w:ascii="Cambria" w:hAnsi="Cambria"/>
          <w:lang w:val="en-GB"/>
        </w:rPr>
        <w:t xml:space="preserve">Step 5 of </w:t>
      </w:r>
      <w:hyperlink w:anchor="_Quickstep_table_-" w:history="1">
        <w:r w:rsidRPr="00BB3DCD">
          <w:rPr>
            <w:rStyle w:val="Hyperlink"/>
            <w:rFonts w:ascii="Cambria" w:hAnsi="Cambria"/>
            <w:lang w:val="en-GB"/>
          </w:rPr>
          <w:t>Offer Review and Deployment Initiation</w:t>
        </w:r>
      </w:hyperlink>
      <w:r>
        <w:rPr>
          <w:rFonts w:ascii="Cambria" w:hAnsi="Cambria"/>
          <w:lang w:val="en-GB"/>
        </w:rPr>
        <w:t xml:space="preserve"> and attach the relevant approval emails when submitting to </w:t>
      </w:r>
      <w:r w:rsidR="000C1968">
        <w:rPr>
          <w:rFonts w:ascii="Cambria" w:hAnsi="Cambria"/>
          <w:lang w:val="en-GB"/>
        </w:rPr>
        <w:t>HSW</w:t>
      </w:r>
      <w:r>
        <w:rPr>
          <w:rFonts w:ascii="Cambria" w:hAnsi="Cambria"/>
          <w:lang w:val="en-GB"/>
        </w:rPr>
        <w:t xml:space="preserve"> and mention in email who gained the approvals.</w:t>
      </w:r>
      <w:r w:rsidR="00011BBC">
        <w:rPr>
          <w:rFonts w:ascii="Cambria" w:hAnsi="Cambria"/>
          <w:lang w:val="en-GB"/>
        </w:rPr>
        <w:t xml:space="preserve"> </w:t>
      </w:r>
    </w:p>
    <w:p w14:paraId="7AFB8B75" w14:textId="0FF3F8E4" w:rsidR="00A36106" w:rsidRDefault="00A36106" w:rsidP="00A36106">
      <w:pPr>
        <w:pStyle w:val="ListParagraph"/>
        <w:numPr>
          <w:ilvl w:val="1"/>
          <w:numId w:val="48"/>
        </w:numPr>
        <w:rPr>
          <w:rFonts w:ascii="Cambria" w:hAnsi="Cambria"/>
          <w:lang w:val="en-GB"/>
        </w:rPr>
      </w:pPr>
      <w:r>
        <w:rPr>
          <w:rFonts w:ascii="Cambria" w:hAnsi="Cambria"/>
          <w:lang w:val="en-GB"/>
        </w:rPr>
        <w:t xml:space="preserve">If </w:t>
      </w:r>
      <w:r w:rsidR="00F004F1">
        <w:rPr>
          <w:rFonts w:ascii="Cambria" w:hAnsi="Cambria"/>
          <w:lang w:val="en-GB"/>
        </w:rPr>
        <w:t>not part of ongoing arrangement</w:t>
      </w:r>
      <w:r>
        <w:rPr>
          <w:rFonts w:ascii="Cambria" w:hAnsi="Cambria"/>
          <w:lang w:val="en-GB"/>
        </w:rPr>
        <w:t xml:space="preserve"> share information product to individual to inform of correct process</w:t>
      </w:r>
      <w:r w:rsidR="00BB3DCD">
        <w:rPr>
          <w:rFonts w:ascii="Cambria" w:hAnsi="Cambria"/>
          <w:lang w:val="en-GB"/>
        </w:rPr>
        <w:t>.</w:t>
      </w:r>
    </w:p>
    <w:p w14:paraId="0A08F90A" w14:textId="005614C1" w:rsidR="00011BBC" w:rsidRDefault="00011BBC" w:rsidP="000B0AD0">
      <w:pPr>
        <w:pStyle w:val="ListParagraph"/>
        <w:numPr>
          <w:ilvl w:val="0"/>
          <w:numId w:val="48"/>
        </w:numPr>
        <w:rPr>
          <w:rFonts w:ascii="Cambria" w:hAnsi="Cambria"/>
          <w:lang w:val="en-GB"/>
        </w:rPr>
      </w:pPr>
      <w:r>
        <w:rPr>
          <w:rFonts w:ascii="Cambria" w:hAnsi="Cambria"/>
          <w:lang w:val="en-GB"/>
        </w:rPr>
        <w:t xml:space="preserve">What if I am </w:t>
      </w:r>
      <w:r w:rsidRPr="000B0AD0">
        <w:rPr>
          <w:rFonts w:ascii="Cambria" w:hAnsi="Cambria"/>
          <w:b/>
          <w:lang w:val="en-GB"/>
        </w:rPr>
        <w:t>communicating with a deployments manager</w:t>
      </w:r>
      <w:r>
        <w:rPr>
          <w:rFonts w:ascii="Cambria" w:hAnsi="Cambria"/>
          <w:lang w:val="en-GB"/>
        </w:rPr>
        <w:t xml:space="preserve"> within an inst</w:t>
      </w:r>
      <w:r w:rsidR="00735988">
        <w:rPr>
          <w:rFonts w:ascii="Cambria" w:hAnsi="Cambria"/>
          <w:lang w:val="en-GB"/>
        </w:rPr>
        <w:t>itution instead of the deployee?</w:t>
      </w:r>
    </w:p>
    <w:p w14:paraId="7DFB5259" w14:textId="0776EFC5" w:rsidR="00011BBC" w:rsidRDefault="00277BDD" w:rsidP="00011BBC">
      <w:pPr>
        <w:pStyle w:val="ListParagraph"/>
        <w:numPr>
          <w:ilvl w:val="1"/>
          <w:numId w:val="48"/>
        </w:numPr>
        <w:rPr>
          <w:rFonts w:ascii="Cambria" w:hAnsi="Cambria"/>
          <w:lang w:val="en-GB"/>
        </w:rPr>
      </w:pPr>
      <w:r>
        <w:rPr>
          <w:rFonts w:ascii="Cambria" w:hAnsi="Cambria"/>
          <w:lang w:val="en-GB"/>
        </w:rPr>
        <w:t>As deployments managers will be familiar with deployment processes t</w:t>
      </w:r>
      <w:r w:rsidR="00011BBC">
        <w:rPr>
          <w:rFonts w:ascii="Cambria" w:hAnsi="Cambria"/>
          <w:lang w:val="en-GB"/>
        </w:rPr>
        <w:t>his can be more streamlined so continue to communicate with the deployments manager</w:t>
      </w:r>
      <w:r>
        <w:rPr>
          <w:rFonts w:ascii="Cambria" w:hAnsi="Cambria"/>
          <w:lang w:val="en-GB"/>
        </w:rPr>
        <w:t>,</w:t>
      </w:r>
      <w:r w:rsidR="00011BBC">
        <w:rPr>
          <w:rFonts w:ascii="Cambria" w:hAnsi="Cambria"/>
          <w:lang w:val="en-GB"/>
        </w:rPr>
        <w:t xml:space="preserve"> but where possible copy the deployee and institutional focal point</w:t>
      </w:r>
      <w:r w:rsidR="00BB3DCD">
        <w:rPr>
          <w:rFonts w:ascii="Cambria" w:hAnsi="Cambria"/>
          <w:lang w:val="en-GB"/>
        </w:rPr>
        <w:t xml:space="preserve"> to ensure clear communication</w:t>
      </w:r>
      <w:r w:rsidR="00011BBC">
        <w:rPr>
          <w:rFonts w:ascii="Cambria" w:hAnsi="Cambria"/>
          <w:lang w:val="en-GB"/>
        </w:rPr>
        <w:t>.</w:t>
      </w:r>
    </w:p>
    <w:p w14:paraId="03266A39" w14:textId="1DA74099" w:rsidR="00011BBC" w:rsidRDefault="00011BBC" w:rsidP="00011BBC">
      <w:pPr>
        <w:pStyle w:val="ListParagraph"/>
        <w:numPr>
          <w:ilvl w:val="1"/>
          <w:numId w:val="48"/>
        </w:numPr>
        <w:rPr>
          <w:rFonts w:ascii="Cambria" w:hAnsi="Cambria"/>
          <w:lang w:val="en-GB"/>
        </w:rPr>
      </w:pPr>
      <w:r>
        <w:rPr>
          <w:rFonts w:ascii="Cambria" w:hAnsi="Cambria"/>
          <w:lang w:val="en-GB"/>
        </w:rPr>
        <w:t xml:space="preserve">When conducting </w:t>
      </w:r>
      <w:r w:rsidR="00BB3DCD">
        <w:rPr>
          <w:rFonts w:ascii="Cambria" w:hAnsi="Cambria"/>
          <w:lang w:val="en-GB"/>
        </w:rPr>
        <w:t xml:space="preserve">Step 5 of </w:t>
      </w:r>
      <w:hyperlink w:anchor="_Quickstep_table_-" w:history="1">
        <w:r w:rsidR="00BB3DCD" w:rsidRPr="00735988">
          <w:rPr>
            <w:rStyle w:val="Hyperlink"/>
            <w:rFonts w:ascii="Cambria" w:hAnsi="Cambria"/>
            <w:lang w:val="en-GB"/>
          </w:rPr>
          <w:t>Offer Review and Deployment Initiation</w:t>
        </w:r>
      </w:hyperlink>
      <w:r w:rsidR="00BB3DCD">
        <w:rPr>
          <w:rFonts w:ascii="Cambria" w:hAnsi="Cambria"/>
          <w:lang w:val="en-GB"/>
        </w:rPr>
        <w:t xml:space="preserve"> </w:t>
      </w:r>
      <w:r w:rsidR="00735988">
        <w:rPr>
          <w:rFonts w:ascii="Cambria" w:hAnsi="Cambria"/>
          <w:lang w:val="en-GB"/>
        </w:rPr>
        <w:t xml:space="preserve">provide the email of the deployments manager and note to </w:t>
      </w:r>
      <w:r w:rsidR="000C1968">
        <w:rPr>
          <w:rFonts w:ascii="Cambria" w:hAnsi="Cambria"/>
          <w:lang w:val="en-GB"/>
        </w:rPr>
        <w:t>HSW</w:t>
      </w:r>
      <w:r w:rsidR="00735988">
        <w:rPr>
          <w:rFonts w:ascii="Cambria" w:hAnsi="Cambria"/>
          <w:lang w:val="en-GB"/>
        </w:rPr>
        <w:t xml:space="preserve"> to copy this individual when communicating with the deployee.</w:t>
      </w:r>
    </w:p>
    <w:p w14:paraId="4BF3BD91" w14:textId="1C99A032" w:rsidR="009A36DC" w:rsidRDefault="009A36DC" w:rsidP="000B0AD0">
      <w:pPr>
        <w:pStyle w:val="ListParagraph"/>
        <w:numPr>
          <w:ilvl w:val="0"/>
          <w:numId w:val="48"/>
        </w:numPr>
        <w:rPr>
          <w:rFonts w:ascii="Cambria" w:hAnsi="Cambria"/>
          <w:lang w:val="en-GB"/>
        </w:rPr>
      </w:pPr>
      <w:r>
        <w:rPr>
          <w:rFonts w:ascii="Cambria" w:hAnsi="Cambria"/>
          <w:lang w:val="en-GB"/>
        </w:rPr>
        <w:t xml:space="preserve">What if there is a </w:t>
      </w:r>
      <w:r w:rsidR="00F004F1" w:rsidRPr="000B0AD0">
        <w:rPr>
          <w:rFonts w:ascii="Cambria" w:hAnsi="Cambria"/>
          <w:b/>
          <w:lang w:val="en-GB"/>
        </w:rPr>
        <w:t xml:space="preserve">proposed </w:t>
      </w:r>
      <w:r w:rsidRPr="000B0AD0">
        <w:rPr>
          <w:rFonts w:ascii="Cambria" w:hAnsi="Cambria"/>
          <w:b/>
          <w:lang w:val="en-GB"/>
        </w:rPr>
        <w:t xml:space="preserve">need </w:t>
      </w:r>
      <w:r w:rsidR="00932BFB">
        <w:rPr>
          <w:rFonts w:ascii="Cambria" w:hAnsi="Cambria"/>
          <w:b/>
          <w:lang w:val="en-GB"/>
        </w:rPr>
        <w:t>for support</w:t>
      </w:r>
      <w:r w:rsidR="00D275EF">
        <w:rPr>
          <w:rFonts w:ascii="Cambria" w:hAnsi="Cambria"/>
          <w:lang w:val="en-GB"/>
        </w:rPr>
        <w:t xml:space="preserve"> through GOARN that is not clear or comes outside of IMST structures?</w:t>
      </w:r>
    </w:p>
    <w:p w14:paraId="75B47721" w14:textId="51BE2564" w:rsidR="00D275EF" w:rsidRDefault="00F004F1" w:rsidP="00D275EF">
      <w:pPr>
        <w:pStyle w:val="ListParagraph"/>
        <w:numPr>
          <w:ilvl w:val="1"/>
          <w:numId w:val="48"/>
        </w:numPr>
        <w:rPr>
          <w:rFonts w:ascii="Cambria" w:hAnsi="Cambria"/>
          <w:lang w:val="en-GB"/>
        </w:rPr>
      </w:pPr>
      <w:r>
        <w:rPr>
          <w:rFonts w:ascii="Cambria" w:hAnsi="Cambria"/>
          <w:lang w:val="en-GB"/>
        </w:rPr>
        <w:t>Ensure to</w:t>
      </w:r>
      <w:r w:rsidR="00D275EF">
        <w:rPr>
          <w:rFonts w:ascii="Cambria" w:hAnsi="Cambria"/>
          <w:lang w:val="en-GB"/>
        </w:rPr>
        <w:t xml:space="preserve"> verify and confirm the need with the relevant functional lead, incident manager or WHO Country Representative (WR) and request clear ToRs.</w:t>
      </w:r>
      <w:r w:rsidR="001F7225">
        <w:rPr>
          <w:rFonts w:ascii="Cambria" w:hAnsi="Cambria"/>
          <w:lang w:val="en-GB"/>
        </w:rPr>
        <w:t xml:space="preserve"> Confirm that deployment through GOARN is the preferred contracting modality and if so note that will go ahead with process of sourcing individual.</w:t>
      </w:r>
    </w:p>
    <w:p w14:paraId="39144A1E" w14:textId="000B97EB" w:rsidR="00D275EF" w:rsidRDefault="00932BFB" w:rsidP="00D275EF">
      <w:pPr>
        <w:pStyle w:val="ListParagraph"/>
        <w:numPr>
          <w:ilvl w:val="1"/>
          <w:numId w:val="48"/>
        </w:numPr>
        <w:rPr>
          <w:rFonts w:ascii="Cambria" w:hAnsi="Cambria"/>
          <w:lang w:val="en-GB"/>
        </w:rPr>
      </w:pPr>
      <w:r>
        <w:rPr>
          <w:rFonts w:ascii="Cambria" w:hAnsi="Cambria"/>
          <w:lang w:val="en-GB"/>
        </w:rPr>
        <w:t>C</w:t>
      </w:r>
      <w:r w:rsidR="00D275EF">
        <w:rPr>
          <w:rFonts w:ascii="Cambria" w:hAnsi="Cambria"/>
          <w:lang w:val="en-GB"/>
        </w:rPr>
        <w:t xml:space="preserve">onfirm with GOARN management before </w:t>
      </w:r>
      <w:r w:rsidR="00F004F1">
        <w:rPr>
          <w:rFonts w:ascii="Cambria" w:hAnsi="Cambria"/>
          <w:lang w:val="en-GB"/>
        </w:rPr>
        <w:t>attempting to source candidates to fulfil role</w:t>
      </w:r>
      <w:r w:rsidR="00120B66">
        <w:rPr>
          <w:rFonts w:ascii="Cambria" w:hAnsi="Cambria"/>
          <w:lang w:val="en-GB"/>
        </w:rPr>
        <w:t xml:space="preserve"> and if this is within current operations scope or if new RFA required</w:t>
      </w:r>
      <w:r w:rsidR="00D275EF">
        <w:rPr>
          <w:rFonts w:ascii="Cambria" w:hAnsi="Cambria"/>
          <w:lang w:val="en-GB"/>
        </w:rPr>
        <w:t>.</w:t>
      </w:r>
    </w:p>
    <w:p w14:paraId="2A8E6E6F" w14:textId="63C5756D" w:rsidR="00120B66" w:rsidRDefault="00120B66" w:rsidP="00D275EF">
      <w:pPr>
        <w:pStyle w:val="ListParagraph"/>
        <w:numPr>
          <w:ilvl w:val="1"/>
          <w:numId w:val="48"/>
        </w:numPr>
        <w:rPr>
          <w:rFonts w:ascii="Cambria" w:hAnsi="Cambria"/>
          <w:lang w:val="en-GB"/>
        </w:rPr>
      </w:pPr>
      <w:r>
        <w:rPr>
          <w:rFonts w:ascii="Cambria" w:hAnsi="Cambria"/>
          <w:lang w:val="en-GB"/>
        </w:rPr>
        <w:t xml:space="preserve">If related to an ongoing operation – </w:t>
      </w:r>
    </w:p>
    <w:p w14:paraId="5EBCD82F" w14:textId="51184150" w:rsidR="00932BFB" w:rsidRDefault="00932BFB" w:rsidP="000B0AD0">
      <w:pPr>
        <w:pStyle w:val="ListParagraph"/>
        <w:ind w:left="1440"/>
        <w:rPr>
          <w:rFonts w:ascii="Cambria" w:hAnsi="Cambria"/>
          <w:lang w:val="en-GB"/>
        </w:rPr>
      </w:pPr>
      <w:r>
        <w:rPr>
          <w:rFonts w:ascii="Cambria" w:hAnsi="Cambria"/>
          <w:lang w:val="en-GB"/>
        </w:rPr>
        <w:t>OPTION A:,</w:t>
      </w:r>
      <w:r w:rsidR="00D275EF">
        <w:rPr>
          <w:rFonts w:ascii="Cambria" w:hAnsi="Cambria"/>
          <w:lang w:val="en-GB"/>
        </w:rPr>
        <w:t xml:space="preserve"> source </w:t>
      </w:r>
      <w:r w:rsidR="00F004F1">
        <w:rPr>
          <w:rFonts w:ascii="Cambria" w:hAnsi="Cambria"/>
          <w:lang w:val="en-GB"/>
        </w:rPr>
        <w:t xml:space="preserve">candidates </w:t>
      </w:r>
      <w:r w:rsidR="00D275EF">
        <w:rPr>
          <w:rFonts w:ascii="Cambria" w:hAnsi="Cambria"/>
          <w:lang w:val="en-GB"/>
        </w:rPr>
        <w:t>using existing</w:t>
      </w:r>
      <w:r w:rsidR="00F004F1">
        <w:rPr>
          <w:rFonts w:ascii="Cambria" w:hAnsi="Cambria"/>
          <w:lang w:val="en-GB"/>
        </w:rPr>
        <w:t xml:space="preserve"> offers</w:t>
      </w:r>
      <w:r w:rsidR="00D275EF">
        <w:rPr>
          <w:rFonts w:ascii="Cambria" w:hAnsi="Cambria"/>
          <w:lang w:val="en-GB"/>
        </w:rPr>
        <w:t xml:space="preserve"> from that operation</w:t>
      </w:r>
      <w:r>
        <w:rPr>
          <w:rFonts w:ascii="Cambria" w:hAnsi="Cambria"/>
          <w:lang w:val="en-GB"/>
        </w:rPr>
        <w:t xml:space="preserve"> to submit for technical review, </w:t>
      </w:r>
    </w:p>
    <w:p w14:paraId="3255E5D3" w14:textId="2879D3AC" w:rsidR="00D275EF" w:rsidRDefault="00932BFB" w:rsidP="000B0AD0">
      <w:pPr>
        <w:pStyle w:val="ListParagraph"/>
        <w:ind w:left="1440"/>
        <w:rPr>
          <w:rFonts w:ascii="Cambria" w:hAnsi="Cambria"/>
          <w:lang w:val="en-GB"/>
        </w:rPr>
      </w:pPr>
      <w:r>
        <w:rPr>
          <w:rFonts w:ascii="Cambria" w:hAnsi="Cambria"/>
          <w:lang w:val="en-GB"/>
        </w:rPr>
        <w:t>OPTION B: I</w:t>
      </w:r>
      <w:r w:rsidR="00D275EF">
        <w:rPr>
          <w:rFonts w:ascii="Cambria" w:hAnsi="Cambria"/>
          <w:lang w:val="en-GB"/>
        </w:rPr>
        <w:t xml:space="preserve">f </w:t>
      </w:r>
      <w:r>
        <w:rPr>
          <w:rFonts w:ascii="Cambria" w:hAnsi="Cambria"/>
          <w:lang w:val="en-GB"/>
        </w:rPr>
        <w:t xml:space="preserve">there </w:t>
      </w:r>
      <w:r w:rsidR="00120B66">
        <w:rPr>
          <w:rFonts w:ascii="Cambria" w:hAnsi="Cambria"/>
          <w:lang w:val="en-GB"/>
        </w:rPr>
        <w:t>are</w:t>
      </w:r>
      <w:r>
        <w:rPr>
          <w:rFonts w:ascii="Cambria" w:hAnsi="Cambria"/>
          <w:lang w:val="en-GB"/>
        </w:rPr>
        <w:t xml:space="preserve"> already</w:t>
      </w:r>
      <w:r w:rsidR="00D275EF">
        <w:rPr>
          <w:rFonts w:ascii="Cambria" w:hAnsi="Cambria"/>
          <w:lang w:val="en-GB"/>
        </w:rPr>
        <w:t xml:space="preserve"> expert</w:t>
      </w:r>
      <w:r>
        <w:rPr>
          <w:rFonts w:ascii="Cambria" w:hAnsi="Cambria"/>
          <w:lang w:val="en-GB"/>
        </w:rPr>
        <w:t>s</w:t>
      </w:r>
      <w:r w:rsidR="00D275EF">
        <w:rPr>
          <w:rFonts w:ascii="Cambria" w:hAnsi="Cambria"/>
          <w:lang w:val="en-GB"/>
        </w:rPr>
        <w:t xml:space="preserve"> technically reviewed </w:t>
      </w:r>
      <w:r w:rsidR="00D275EF" w:rsidRPr="00D275EF">
        <w:rPr>
          <w:rFonts w:ascii="Cambria" w:hAnsi="Cambria"/>
          <w:lang w:val="en-GB"/>
        </w:rPr>
        <w:t xml:space="preserve">skip to Step 5 of </w:t>
      </w:r>
      <w:hyperlink w:anchor="_Quickstep_table_-" w:history="1">
        <w:r w:rsidR="00D275EF" w:rsidRPr="00277BDD">
          <w:rPr>
            <w:rStyle w:val="Hyperlink"/>
            <w:rFonts w:ascii="Cambria" w:hAnsi="Cambria"/>
            <w:lang w:val="en-GB"/>
          </w:rPr>
          <w:t>Offer Review and Deployment Initiation</w:t>
        </w:r>
      </w:hyperlink>
      <w:r w:rsidR="00D275EF" w:rsidRPr="00D275EF">
        <w:rPr>
          <w:rFonts w:ascii="Cambria" w:hAnsi="Cambria"/>
          <w:lang w:val="en-GB"/>
        </w:rPr>
        <w:t xml:space="preserve"> and attach the relevant approval emails</w:t>
      </w:r>
      <w:r w:rsidR="00F004F1">
        <w:rPr>
          <w:rFonts w:ascii="Cambria" w:hAnsi="Cambria"/>
          <w:lang w:val="en-GB"/>
        </w:rPr>
        <w:t xml:space="preserve"> </w:t>
      </w:r>
      <w:r w:rsidR="00F004F1" w:rsidRPr="000B0AD0">
        <w:rPr>
          <w:rFonts w:ascii="Cambria" w:hAnsi="Cambria"/>
          <w:i/>
          <w:lang w:val="en-GB"/>
        </w:rPr>
        <w:t>(note: propose more than one expert where possible</w:t>
      </w:r>
      <w:r w:rsidRPr="000B0AD0">
        <w:rPr>
          <w:rFonts w:ascii="Cambria" w:hAnsi="Cambria"/>
          <w:i/>
          <w:lang w:val="en-GB"/>
        </w:rPr>
        <w:t xml:space="preserve"> and if availability is outdated reach out to expert, copying focal point, for updated availability/confirmation</w:t>
      </w:r>
      <w:r w:rsidR="00F004F1" w:rsidRPr="000B0AD0">
        <w:rPr>
          <w:rFonts w:ascii="Cambria" w:hAnsi="Cambria"/>
          <w:i/>
          <w:lang w:val="en-GB"/>
        </w:rPr>
        <w:t>)</w:t>
      </w:r>
      <w:r w:rsidR="00D275EF" w:rsidRPr="000B0AD0">
        <w:rPr>
          <w:rFonts w:ascii="Cambria" w:hAnsi="Cambria"/>
          <w:i/>
          <w:lang w:val="en-GB"/>
        </w:rPr>
        <w:t>.</w:t>
      </w:r>
    </w:p>
    <w:p w14:paraId="050259DF" w14:textId="3211D9E7" w:rsidR="00D275EF" w:rsidRDefault="00D275EF" w:rsidP="00D275EF">
      <w:pPr>
        <w:pStyle w:val="ListParagraph"/>
        <w:numPr>
          <w:ilvl w:val="1"/>
          <w:numId w:val="48"/>
        </w:numPr>
        <w:rPr>
          <w:rFonts w:ascii="Cambria" w:hAnsi="Cambria"/>
          <w:lang w:val="en-GB"/>
        </w:rPr>
      </w:pPr>
      <w:r>
        <w:rPr>
          <w:rFonts w:ascii="Cambria" w:hAnsi="Cambria"/>
          <w:lang w:val="en-GB"/>
        </w:rPr>
        <w:t xml:space="preserve">If not related to existing operation if likely to require further deployments create event/operation/RFA but if smaller an RFA-like placeholder may suffice (see end of </w:t>
      </w:r>
      <w:hyperlink w:anchor="_Creating_GOARN_Request" w:history="1">
        <w:r w:rsidRPr="00D275EF">
          <w:rPr>
            <w:rStyle w:val="Hyperlink"/>
            <w:rFonts w:ascii="Cambria" w:hAnsi="Cambria"/>
            <w:lang w:val="en-GB"/>
          </w:rPr>
          <w:t>GOARN RFA section</w:t>
        </w:r>
      </w:hyperlink>
      <w:r>
        <w:rPr>
          <w:rFonts w:ascii="Cambria" w:hAnsi="Cambria"/>
          <w:lang w:val="en-GB"/>
        </w:rPr>
        <w:t>).</w:t>
      </w:r>
    </w:p>
    <w:p w14:paraId="71E131C8" w14:textId="5234E27F" w:rsidR="00277BDD" w:rsidRDefault="00277BDD" w:rsidP="000B0AD0">
      <w:pPr>
        <w:pStyle w:val="ListParagraph"/>
        <w:numPr>
          <w:ilvl w:val="0"/>
          <w:numId w:val="48"/>
        </w:numPr>
        <w:rPr>
          <w:rFonts w:ascii="Cambria" w:hAnsi="Cambria"/>
          <w:lang w:val="en-GB"/>
        </w:rPr>
      </w:pPr>
      <w:r>
        <w:rPr>
          <w:rFonts w:ascii="Cambria" w:hAnsi="Cambria"/>
          <w:lang w:val="en-GB"/>
        </w:rPr>
        <w:t>What if there is a deployment through Public Health Agency of Canada</w:t>
      </w:r>
      <w:r w:rsidR="00F52C9E">
        <w:rPr>
          <w:rFonts w:ascii="Cambria" w:hAnsi="Cambria"/>
          <w:lang w:val="en-GB"/>
        </w:rPr>
        <w:t xml:space="preserve"> (PHAC)</w:t>
      </w:r>
      <w:r>
        <w:rPr>
          <w:rFonts w:ascii="Cambria" w:hAnsi="Cambria"/>
          <w:lang w:val="en-GB"/>
        </w:rPr>
        <w:t>?</w:t>
      </w:r>
    </w:p>
    <w:p w14:paraId="7CB096AB" w14:textId="1897A596" w:rsidR="00D720B1" w:rsidRDefault="00601955" w:rsidP="000C1968">
      <w:pPr>
        <w:pStyle w:val="ListParagraph"/>
        <w:numPr>
          <w:ilvl w:val="1"/>
          <w:numId w:val="48"/>
        </w:numPr>
        <w:rPr>
          <w:rFonts w:ascii="Cambria" w:hAnsi="Cambria"/>
          <w:lang w:val="en-GB"/>
        </w:rPr>
      </w:pPr>
      <w:r>
        <w:rPr>
          <w:rFonts w:ascii="Cambria" w:hAnsi="Cambria"/>
          <w:lang w:val="en-GB"/>
        </w:rPr>
        <w:lastRenderedPageBreak/>
        <w:t xml:space="preserve">There is an ongoing agreement that </w:t>
      </w:r>
      <w:r w:rsidR="00F52C9E">
        <w:rPr>
          <w:rFonts w:ascii="Cambria" w:hAnsi="Cambria"/>
          <w:lang w:val="en-GB"/>
        </w:rPr>
        <w:t xml:space="preserve">PHAC book their own flights then WHO refund at the economy class rate so when conducting </w:t>
      </w:r>
      <w:r w:rsidR="00F52C9E" w:rsidRPr="00D275EF">
        <w:rPr>
          <w:rFonts w:ascii="Cambria" w:hAnsi="Cambria"/>
          <w:lang w:val="en-GB"/>
        </w:rPr>
        <w:t xml:space="preserve">Step 5 of </w:t>
      </w:r>
      <w:hyperlink w:anchor="_Quickstep_table_-" w:history="1">
        <w:r w:rsidR="00F52C9E" w:rsidRPr="00277BDD">
          <w:rPr>
            <w:rStyle w:val="Hyperlink"/>
            <w:rFonts w:ascii="Cambria" w:hAnsi="Cambria"/>
            <w:lang w:val="en-GB"/>
          </w:rPr>
          <w:t>Offer Review and Deployment Initiation</w:t>
        </w:r>
      </w:hyperlink>
      <w:r w:rsidR="00F52C9E">
        <w:rPr>
          <w:rFonts w:ascii="Cambria" w:hAnsi="Cambria"/>
          <w:lang w:val="en-GB"/>
        </w:rPr>
        <w:t xml:space="preserve"> confirm to PHAC/</w:t>
      </w:r>
      <w:r w:rsidR="000C1968">
        <w:rPr>
          <w:rFonts w:ascii="Cambria" w:hAnsi="Cambria"/>
          <w:lang w:val="en-GB"/>
        </w:rPr>
        <w:t>HSW</w:t>
      </w:r>
      <w:r w:rsidR="00F52C9E">
        <w:rPr>
          <w:rFonts w:ascii="Cambria" w:hAnsi="Cambria"/>
          <w:lang w:val="en-GB"/>
        </w:rPr>
        <w:t xml:space="preserve"> that PHAC will as normal book the flight and that the PHAC deployee should not travel until the contract is issued.</w:t>
      </w:r>
      <w:r w:rsidR="00D720B1">
        <w:rPr>
          <w:rFonts w:ascii="Cambria" w:hAnsi="Cambria"/>
          <w:lang w:val="en-GB"/>
        </w:rPr>
        <w:t xml:space="preserve"> Mention also to </w:t>
      </w:r>
      <w:r w:rsidR="000C1968">
        <w:rPr>
          <w:rFonts w:ascii="Cambria" w:hAnsi="Cambria"/>
          <w:lang w:val="en-GB"/>
        </w:rPr>
        <w:t>HSW</w:t>
      </w:r>
      <w:r w:rsidR="00D720B1">
        <w:rPr>
          <w:rFonts w:ascii="Cambria" w:hAnsi="Cambria"/>
          <w:lang w:val="en-GB"/>
        </w:rPr>
        <w:t xml:space="preserve"> the relevant PHAC deployments manager (HPOC unit) should be copied in communications.</w:t>
      </w:r>
    </w:p>
    <w:p w14:paraId="7796128A" w14:textId="560AA527" w:rsidR="00F52C9E" w:rsidRDefault="000C1968" w:rsidP="000C1968">
      <w:pPr>
        <w:pStyle w:val="ListParagraph"/>
        <w:numPr>
          <w:ilvl w:val="1"/>
          <w:numId w:val="48"/>
        </w:numPr>
        <w:rPr>
          <w:rFonts w:ascii="Cambria" w:hAnsi="Cambria"/>
          <w:lang w:val="en-GB"/>
        </w:rPr>
      </w:pPr>
      <w:r>
        <w:rPr>
          <w:rFonts w:ascii="Cambria" w:hAnsi="Cambria"/>
          <w:lang w:val="en-GB"/>
        </w:rPr>
        <w:t>HSW</w:t>
      </w:r>
      <w:r w:rsidR="00F52C9E">
        <w:rPr>
          <w:rFonts w:ascii="Cambria" w:hAnsi="Cambria"/>
          <w:lang w:val="en-GB"/>
        </w:rPr>
        <w:t xml:space="preserve"> </w:t>
      </w:r>
      <w:r w:rsidR="00D720B1">
        <w:rPr>
          <w:rFonts w:ascii="Cambria" w:hAnsi="Cambria"/>
          <w:lang w:val="en-GB"/>
        </w:rPr>
        <w:t xml:space="preserve">will contact candidate as normal and </w:t>
      </w:r>
      <w:r w:rsidR="004D120B">
        <w:rPr>
          <w:rFonts w:ascii="Cambria" w:hAnsi="Cambria"/>
          <w:lang w:val="en-GB"/>
        </w:rPr>
        <w:t xml:space="preserve">also </w:t>
      </w:r>
      <w:r w:rsidR="00D720B1">
        <w:rPr>
          <w:rFonts w:ascii="Cambria" w:hAnsi="Cambria"/>
          <w:lang w:val="en-GB"/>
        </w:rPr>
        <w:t>obtain</w:t>
      </w:r>
      <w:r w:rsidR="00F52C9E">
        <w:rPr>
          <w:rFonts w:ascii="Cambria" w:hAnsi="Cambria"/>
          <w:lang w:val="en-GB"/>
        </w:rPr>
        <w:t xml:space="preserve"> </w:t>
      </w:r>
      <w:r w:rsidR="00D720B1">
        <w:rPr>
          <w:rFonts w:ascii="Cambria" w:hAnsi="Cambria"/>
          <w:lang w:val="en-GB"/>
        </w:rPr>
        <w:t xml:space="preserve">hypothetical </w:t>
      </w:r>
      <w:r w:rsidR="00F52C9E">
        <w:rPr>
          <w:rFonts w:ascii="Cambria" w:hAnsi="Cambria"/>
          <w:lang w:val="en-GB"/>
        </w:rPr>
        <w:t>economy ticket cost</w:t>
      </w:r>
      <w:r w:rsidR="00D720B1">
        <w:rPr>
          <w:rFonts w:ascii="Cambria" w:hAnsi="Cambria"/>
          <w:lang w:val="en-GB"/>
        </w:rPr>
        <w:t>/itinerary</w:t>
      </w:r>
      <w:r w:rsidR="004D120B">
        <w:rPr>
          <w:rFonts w:ascii="Cambria" w:hAnsi="Cambria"/>
          <w:lang w:val="en-GB"/>
        </w:rPr>
        <w:t xml:space="preserve"> to send to GOARN.</w:t>
      </w:r>
    </w:p>
    <w:p w14:paraId="20FD324F" w14:textId="779F122B" w:rsidR="00D720B1" w:rsidRDefault="00D720B1" w:rsidP="00610DFD">
      <w:pPr>
        <w:pStyle w:val="ListParagraph"/>
        <w:numPr>
          <w:ilvl w:val="1"/>
          <w:numId w:val="48"/>
        </w:numPr>
        <w:rPr>
          <w:rFonts w:ascii="Cambria" w:hAnsi="Cambria"/>
          <w:lang w:val="en-GB"/>
        </w:rPr>
      </w:pPr>
      <w:r>
        <w:rPr>
          <w:rFonts w:ascii="Cambria" w:hAnsi="Cambria"/>
          <w:lang w:val="en-GB"/>
        </w:rPr>
        <w:t>PHAC will manage the booking as per their procedures.</w:t>
      </w:r>
    </w:p>
    <w:p w14:paraId="653BB4A9" w14:textId="64845649" w:rsidR="00F52C9E" w:rsidRDefault="003C3F40" w:rsidP="00610DFD">
      <w:pPr>
        <w:pStyle w:val="ListParagraph"/>
        <w:numPr>
          <w:ilvl w:val="1"/>
          <w:numId w:val="48"/>
        </w:numPr>
        <w:rPr>
          <w:rFonts w:ascii="Cambria" w:hAnsi="Cambria"/>
          <w:lang w:val="en-GB"/>
        </w:rPr>
      </w:pPr>
      <w:r>
        <w:rPr>
          <w:rFonts w:ascii="Cambria" w:hAnsi="Cambria"/>
          <w:lang w:val="en-GB"/>
        </w:rPr>
        <w:t>GOARN OST requests booked ticket</w:t>
      </w:r>
      <w:r w:rsidR="00F52C9E">
        <w:rPr>
          <w:rFonts w:ascii="Cambria" w:hAnsi="Cambria"/>
          <w:lang w:val="en-GB"/>
        </w:rPr>
        <w:t xml:space="preserve"> from PHAC and the GOARN administrator will reimburse PHAC with the economy component of this cost.</w:t>
      </w:r>
    </w:p>
    <w:p w14:paraId="4ABC8B64" w14:textId="2844515D" w:rsidR="005A6818" w:rsidRDefault="000C1968" w:rsidP="00297B8A">
      <w:pPr>
        <w:pStyle w:val="ListParagraph"/>
        <w:numPr>
          <w:ilvl w:val="1"/>
          <w:numId w:val="48"/>
        </w:numPr>
        <w:rPr>
          <w:rFonts w:ascii="Cambria" w:hAnsi="Cambria"/>
          <w:lang w:val="en-GB"/>
        </w:rPr>
      </w:pPr>
      <w:r>
        <w:rPr>
          <w:rFonts w:ascii="Cambria" w:hAnsi="Cambria"/>
          <w:lang w:val="en-GB"/>
        </w:rPr>
        <w:t>HSW</w:t>
      </w:r>
      <w:r w:rsidR="00D720B1">
        <w:rPr>
          <w:rFonts w:ascii="Cambria" w:hAnsi="Cambria"/>
          <w:lang w:val="en-GB"/>
        </w:rPr>
        <w:t xml:space="preserve"> will issue the contract without providing a ticket.</w:t>
      </w:r>
    </w:p>
    <w:p w14:paraId="5FF21B93" w14:textId="07DF9195" w:rsidR="00C4476D" w:rsidRDefault="00C4476D" w:rsidP="00C4476D">
      <w:pPr>
        <w:pStyle w:val="ListParagraph"/>
        <w:numPr>
          <w:ilvl w:val="0"/>
          <w:numId w:val="48"/>
        </w:numPr>
        <w:rPr>
          <w:rFonts w:ascii="Cambria" w:hAnsi="Cambria"/>
          <w:lang w:val="en-GB"/>
        </w:rPr>
      </w:pPr>
      <w:r>
        <w:rPr>
          <w:rFonts w:ascii="Cambria" w:hAnsi="Cambria"/>
          <w:lang w:val="en-GB"/>
        </w:rPr>
        <w:t xml:space="preserve">What if </w:t>
      </w:r>
      <w:r w:rsidR="005B6DDE">
        <w:rPr>
          <w:rFonts w:ascii="Cambria" w:hAnsi="Cambria"/>
          <w:lang w:val="en-GB"/>
        </w:rPr>
        <w:t xml:space="preserve">someone gives an offer for </w:t>
      </w:r>
      <w:r w:rsidR="00C71392">
        <w:rPr>
          <w:rFonts w:ascii="Cambria" w:hAnsi="Cambria"/>
          <w:lang w:val="en-GB"/>
        </w:rPr>
        <w:t>in certain</w:t>
      </w:r>
      <w:r w:rsidR="005B6DDE">
        <w:rPr>
          <w:rFonts w:ascii="Cambria" w:hAnsi="Cambria"/>
          <w:lang w:val="en-GB"/>
        </w:rPr>
        <w:t xml:space="preserve"> operation but needs to be recorded as </w:t>
      </w:r>
      <w:r w:rsidR="00C71392">
        <w:rPr>
          <w:rFonts w:ascii="Cambria" w:hAnsi="Cambria"/>
          <w:lang w:val="en-GB"/>
        </w:rPr>
        <w:t xml:space="preserve">deploying </w:t>
      </w:r>
      <w:r w:rsidR="005B6DDE">
        <w:rPr>
          <w:rFonts w:ascii="Cambria" w:hAnsi="Cambria"/>
          <w:lang w:val="en-GB"/>
        </w:rPr>
        <w:t>under another operation?</w:t>
      </w:r>
    </w:p>
    <w:p w14:paraId="45A2FA25" w14:textId="77777777" w:rsidR="005B6DDE" w:rsidRDefault="005B6DDE" w:rsidP="005B6DDE">
      <w:pPr>
        <w:pStyle w:val="ListParagraph"/>
        <w:numPr>
          <w:ilvl w:val="1"/>
          <w:numId w:val="48"/>
        </w:numPr>
        <w:rPr>
          <w:rFonts w:ascii="Cambria" w:hAnsi="Cambria"/>
          <w:lang w:val="en-GB"/>
        </w:rPr>
      </w:pPr>
      <w:r>
        <w:rPr>
          <w:rFonts w:ascii="Cambria" w:hAnsi="Cambria"/>
          <w:lang w:val="en-GB"/>
        </w:rPr>
        <w:t>Email candidate/institutional focal point if needed to confirm that they are able to deploy to new operation/location.</w:t>
      </w:r>
    </w:p>
    <w:p w14:paraId="5471D47B" w14:textId="33E85944" w:rsidR="005B6DDE" w:rsidRDefault="005B6DDE" w:rsidP="005B6DDE">
      <w:pPr>
        <w:pStyle w:val="ListParagraph"/>
        <w:numPr>
          <w:ilvl w:val="1"/>
          <w:numId w:val="48"/>
        </w:numPr>
        <w:rPr>
          <w:rFonts w:ascii="Cambria" w:hAnsi="Cambria"/>
          <w:lang w:val="en-GB"/>
        </w:rPr>
      </w:pPr>
      <w:r>
        <w:rPr>
          <w:rFonts w:ascii="Cambria" w:hAnsi="Cambria"/>
          <w:lang w:val="en-GB"/>
        </w:rPr>
        <w:t>Within the relevant operation and offer on the KP select edit and scroll down to</w:t>
      </w:r>
      <w:r w:rsidR="00C71392">
        <w:rPr>
          <w:rFonts w:ascii="Cambria" w:hAnsi="Cambria"/>
          <w:lang w:val="en-GB"/>
        </w:rPr>
        <w:t xml:space="preserve"> select</w:t>
      </w:r>
      <w:r>
        <w:rPr>
          <w:rFonts w:ascii="Cambria" w:hAnsi="Cambria"/>
          <w:lang w:val="en-GB"/>
        </w:rPr>
        <w:t xml:space="preserve"> ‘goarn admin eyes only’ and within the operation field delete the current operation and enter the correct operation which as typing will autofill from a drop-down menu.</w:t>
      </w:r>
    </w:p>
    <w:p w14:paraId="0793C2D2" w14:textId="5692F2D7" w:rsidR="005B6DDE" w:rsidRPr="000B0AD0" w:rsidRDefault="005B6DDE" w:rsidP="005B6DDE">
      <w:pPr>
        <w:pStyle w:val="ListParagraph"/>
        <w:numPr>
          <w:ilvl w:val="1"/>
          <w:numId w:val="48"/>
        </w:numPr>
        <w:rPr>
          <w:rFonts w:ascii="Cambria" w:hAnsi="Cambria"/>
          <w:lang w:val="en-GB"/>
        </w:rPr>
      </w:pPr>
      <w:r>
        <w:rPr>
          <w:rFonts w:ascii="Cambria" w:hAnsi="Cambria"/>
          <w:lang w:val="en-GB"/>
        </w:rPr>
        <w:t>Ensure that offer against new operation</w:t>
      </w:r>
      <w:r w:rsidR="00C71392">
        <w:rPr>
          <w:rFonts w:ascii="Cambria" w:hAnsi="Cambria"/>
          <w:lang w:val="en-GB"/>
        </w:rPr>
        <w:t xml:space="preserve"> is also</w:t>
      </w:r>
      <w:r>
        <w:rPr>
          <w:rFonts w:ascii="Cambria" w:hAnsi="Cambria"/>
          <w:lang w:val="en-GB"/>
        </w:rPr>
        <w:t xml:space="preserve"> reflected on </w:t>
      </w:r>
      <w:r w:rsidR="00C7397B">
        <w:rPr>
          <w:rFonts w:ascii="Cambria" w:hAnsi="Cambria"/>
          <w:lang w:val="en-GB"/>
        </w:rPr>
        <w:t>S</w:t>
      </w:r>
      <w:r>
        <w:rPr>
          <w:rFonts w:ascii="Cambria" w:hAnsi="Cambria"/>
          <w:lang w:val="en-GB"/>
        </w:rPr>
        <w:t>harepoint tracker and in other communications.</w:t>
      </w:r>
      <w:r w:rsidR="00C71392">
        <w:rPr>
          <w:rFonts w:ascii="Cambria" w:hAnsi="Cambria"/>
          <w:lang w:val="en-GB"/>
        </w:rPr>
        <w:t xml:space="preserve"> Follow the deployment initiation steps as normal, noting that if the expert has already received technical review that they may need to be reviewed for new context (e.g. language/role).</w:t>
      </w:r>
    </w:p>
    <w:p w14:paraId="0C0C6849" w14:textId="47EB46F1" w:rsidR="00A36106" w:rsidRDefault="00A36106" w:rsidP="002A3424">
      <w:pPr>
        <w:rPr>
          <w:rFonts w:ascii="Cambria" w:hAnsi="Cambria"/>
          <w:lang w:val="en-GB"/>
        </w:rPr>
      </w:pPr>
    </w:p>
    <w:p w14:paraId="280D6CCF" w14:textId="33A774DF" w:rsidR="008C76AB" w:rsidRDefault="008C76AB" w:rsidP="000B0AD0">
      <w:pPr>
        <w:pStyle w:val="Heading1"/>
        <w:rPr>
          <w:lang w:val="en-GB"/>
        </w:rPr>
      </w:pPr>
      <w:r>
        <w:rPr>
          <w:lang w:val="en-GB"/>
        </w:rPr>
        <w:t xml:space="preserve">ANNEX </w:t>
      </w:r>
      <w:r w:rsidR="004C52DD">
        <w:rPr>
          <w:lang w:val="en-GB"/>
        </w:rPr>
        <w:t>8</w:t>
      </w:r>
      <w:r>
        <w:rPr>
          <w:lang w:val="en-GB"/>
        </w:rPr>
        <w:t xml:space="preserve"> – </w:t>
      </w:r>
      <w:r w:rsidR="000665CC">
        <w:rPr>
          <w:lang w:val="en-GB"/>
        </w:rPr>
        <w:t>FILLING ONGOING NEEDS AND EXTENSIONS</w:t>
      </w:r>
    </w:p>
    <w:p w14:paraId="48B3170C" w14:textId="3323EDB6" w:rsidR="008C76AB" w:rsidRDefault="008C76AB" w:rsidP="002A3424">
      <w:pPr>
        <w:rPr>
          <w:rFonts w:ascii="Cambria" w:hAnsi="Cambria"/>
          <w:lang w:val="en-GB"/>
        </w:rPr>
      </w:pPr>
    </w:p>
    <w:p w14:paraId="1E8172D2" w14:textId="3BB94329" w:rsidR="000665CC" w:rsidRDefault="00085818" w:rsidP="000B0AD0">
      <w:pPr>
        <w:pStyle w:val="Heading2"/>
        <w:rPr>
          <w:lang w:val="en-GB"/>
        </w:rPr>
      </w:pPr>
      <w:r>
        <w:rPr>
          <w:lang w:val="en-GB"/>
        </w:rPr>
        <w:t>Filling ongoing needs</w:t>
      </w:r>
    </w:p>
    <w:p w14:paraId="2707A585" w14:textId="77777777" w:rsidR="005D0CD6" w:rsidRDefault="00085818" w:rsidP="00085818">
      <w:pPr>
        <w:rPr>
          <w:rFonts w:ascii="Cambria" w:hAnsi="Cambria"/>
          <w:lang w:val="en-GB"/>
        </w:rPr>
      </w:pPr>
      <w:r w:rsidRPr="00027AD8">
        <w:rPr>
          <w:rFonts w:ascii="Cambria" w:hAnsi="Cambria"/>
          <w:highlight w:val="yellow"/>
          <w:lang w:val="en-GB"/>
        </w:rPr>
        <w:t>Longer, larger scale term operations will require filling varying levels of needs over different functions over time, so this section attempts to provide guidance in filling these needs.</w:t>
      </w:r>
      <w:r w:rsidR="00372132">
        <w:rPr>
          <w:rFonts w:ascii="Cambria" w:hAnsi="Cambria"/>
          <w:lang w:val="en-GB"/>
        </w:rPr>
        <w:t xml:space="preserve"> In longer term operations it is also valuable working with technical leads </w:t>
      </w:r>
      <w:r w:rsidR="00341128">
        <w:rPr>
          <w:rFonts w:ascii="Cambria" w:hAnsi="Cambria"/>
          <w:lang w:val="en-GB"/>
        </w:rPr>
        <w:t xml:space="preserve">and partner institutions </w:t>
      </w:r>
      <w:r w:rsidR="00372132">
        <w:rPr>
          <w:rFonts w:ascii="Cambria" w:hAnsi="Cambria"/>
          <w:lang w:val="en-GB"/>
        </w:rPr>
        <w:t xml:space="preserve">to see how </w:t>
      </w:r>
      <w:r w:rsidR="00341128">
        <w:rPr>
          <w:rFonts w:ascii="Cambria" w:hAnsi="Cambria"/>
          <w:lang w:val="en-GB"/>
        </w:rPr>
        <w:t>they can fulfil specific ongoing functions or provide individuals for ongoing roles in a forward-planned way.</w:t>
      </w:r>
      <w:r w:rsidR="005D0CD6">
        <w:rPr>
          <w:rFonts w:ascii="Cambria" w:hAnsi="Cambria"/>
          <w:lang w:val="en-GB"/>
        </w:rPr>
        <w:t xml:space="preserve"> </w:t>
      </w:r>
    </w:p>
    <w:p w14:paraId="1B18F413" w14:textId="77777777" w:rsidR="005D0CD6" w:rsidRDefault="005D0CD6" w:rsidP="00085818">
      <w:pPr>
        <w:rPr>
          <w:rFonts w:ascii="Cambria" w:hAnsi="Cambria"/>
          <w:lang w:val="en-GB"/>
        </w:rPr>
      </w:pPr>
    </w:p>
    <w:p w14:paraId="77047B71" w14:textId="74667EBC" w:rsidR="00085818" w:rsidRDefault="005D0CD6" w:rsidP="00085818">
      <w:pPr>
        <w:rPr>
          <w:rFonts w:ascii="Cambria" w:hAnsi="Cambria"/>
          <w:lang w:val="en-GB"/>
        </w:rPr>
      </w:pPr>
      <w:r>
        <w:rPr>
          <w:rFonts w:ascii="Cambria" w:hAnsi="Cambria"/>
          <w:lang w:val="en-GB"/>
        </w:rPr>
        <w:t>In communicating it is important that incident management protocols for communication are adhered to including having communications through nominated focal points within each function/organization.</w:t>
      </w:r>
    </w:p>
    <w:p w14:paraId="1CD647C0" w14:textId="22696723" w:rsidR="00085818" w:rsidRDefault="00085818" w:rsidP="002A3424">
      <w:pPr>
        <w:rPr>
          <w:rFonts w:ascii="Cambria" w:hAnsi="Cambria"/>
          <w:lang w:val="en-GB"/>
        </w:rPr>
      </w:pPr>
    </w:p>
    <w:p w14:paraId="40A6710C" w14:textId="542A85E0" w:rsidR="00912062" w:rsidRDefault="00912062" w:rsidP="00912062">
      <w:pPr>
        <w:pStyle w:val="Heading2"/>
        <w:rPr>
          <w:lang w:val="en-GB"/>
        </w:rPr>
      </w:pPr>
      <w:r>
        <w:rPr>
          <w:lang w:val="en-GB"/>
        </w:rPr>
        <w:t xml:space="preserve">Sourcing candidates from existing offers </w:t>
      </w:r>
    </w:p>
    <w:p w14:paraId="02A4E6F0" w14:textId="01D21E3A" w:rsidR="00085818" w:rsidRDefault="00085818" w:rsidP="002A3424">
      <w:pPr>
        <w:rPr>
          <w:rFonts w:ascii="Cambria" w:hAnsi="Cambria"/>
          <w:lang w:val="en-GB"/>
        </w:rPr>
      </w:pPr>
      <w:r>
        <w:rPr>
          <w:rFonts w:ascii="Cambria" w:hAnsi="Cambria"/>
          <w:lang w:val="en-GB"/>
        </w:rPr>
        <w:t xml:space="preserve">When requested to source candidates to fulfil </w:t>
      </w:r>
      <w:r w:rsidR="00F62F39">
        <w:rPr>
          <w:rFonts w:ascii="Cambria" w:hAnsi="Cambria"/>
          <w:lang w:val="en-GB"/>
        </w:rPr>
        <w:t>a role or roles from existing offers</w:t>
      </w:r>
      <w:r>
        <w:rPr>
          <w:rFonts w:ascii="Cambria" w:hAnsi="Cambria"/>
          <w:lang w:val="en-GB"/>
        </w:rPr>
        <w:t>:</w:t>
      </w:r>
    </w:p>
    <w:p w14:paraId="2CBFC22D" w14:textId="7A8BA6B2" w:rsidR="00F62F39" w:rsidRDefault="00F62F39" w:rsidP="00085818">
      <w:pPr>
        <w:pStyle w:val="ListParagraph"/>
        <w:numPr>
          <w:ilvl w:val="0"/>
          <w:numId w:val="52"/>
        </w:numPr>
        <w:rPr>
          <w:rFonts w:ascii="Cambria" w:hAnsi="Cambria"/>
          <w:lang w:val="en-GB"/>
        </w:rPr>
      </w:pPr>
      <w:r>
        <w:rPr>
          <w:rFonts w:ascii="Cambria" w:hAnsi="Cambria"/>
          <w:lang w:val="en-GB"/>
        </w:rPr>
        <w:t xml:space="preserve">Confirm the previous requirements and if any of the criteria </w:t>
      </w:r>
      <w:r w:rsidR="005D0CD6">
        <w:rPr>
          <w:rFonts w:ascii="Cambria" w:hAnsi="Cambria"/>
          <w:lang w:val="en-GB"/>
        </w:rPr>
        <w:t>can be</w:t>
      </w:r>
      <w:r>
        <w:rPr>
          <w:rFonts w:ascii="Cambria" w:hAnsi="Cambria"/>
          <w:lang w:val="en-GB"/>
        </w:rPr>
        <w:t xml:space="preserve"> </w:t>
      </w:r>
      <w:r w:rsidR="005D0CD6">
        <w:rPr>
          <w:rFonts w:ascii="Cambria" w:hAnsi="Cambria"/>
          <w:lang w:val="en-GB"/>
        </w:rPr>
        <w:t>desirable instead of essential</w:t>
      </w:r>
      <w:r w:rsidR="00341128">
        <w:rPr>
          <w:rFonts w:ascii="Cambria" w:hAnsi="Cambria"/>
          <w:lang w:val="en-GB"/>
        </w:rPr>
        <w:t xml:space="preserve"> (language/skills/qualifications)</w:t>
      </w:r>
      <w:r>
        <w:rPr>
          <w:rFonts w:ascii="Cambria" w:hAnsi="Cambria"/>
          <w:lang w:val="en-GB"/>
        </w:rPr>
        <w:t>.</w:t>
      </w:r>
    </w:p>
    <w:p w14:paraId="2028497D" w14:textId="71F9B4BF" w:rsidR="00085818" w:rsidRDefault="00085818" w:rsidP="00085818">
      <w:pPr>
        <w:pStyle w:val="ListParagraph"/>
        <w:numPr>
          <w:ilvl w:val="0"/>
          <w:numId w:val="52"/>
        </w:numPr>
        <w:rPr>
          <w:rFonts w:ascii="Cambria" w:hAnsi="Cambria"/>
          <w:lang w:val="en-GB"/>
        </w:rPr>
      </w:pPr>
      <w:r>
        <w:rPr>
          <w:rFonts w:ascii="Cambria" w:hAnsi="Cambria"/>
          <w:lang w:val="en-GB"/>
        </w:rPr>
        <w:lastRenderedPageBreak/>
        <w:t xml:space="preserve">Check the shared folder for the most recent excel document which gives a technical review of individuals (note: be sure to exclude </w:t>
      </w:r>
      <w:r w:rsidR="00F62F39">
        <w:rPr>
          <w:rFonts w:ascii="Cambria" w:hAnsi="Cambria"/>
          <w:lang w:val="en-GB"/>
        </w:rPr>
        <w:t>experts</w:t>
      </w:r>
      <w:r>
        <w:rPr>
          <w:rFonts w:ascii="Cambria" w:hAnsi="Cambria"/>
          <w:lang w:val="en-GB"/>
        </w:rPr>
        <w:t xml:space="preserve"> currently deployed)</w:t>
      </w:r>
      <w:r w:rsidR="00F62F39">
        <w:rPr>
          <w:rFonts w:ascii="Cambria" w:hAnsi="Cambria"/>
          <w:lang w:val="en-GB"/>
        </w:rPr>
        <w:t>.</w:t>
      </w:r>
    </w:p>
    <w:p w14:paraId="64C6304E" w14:textId="70372010" w:rsidR="00F62F39" w:rsidRDefault="00F62F39" w:rsidP="00085818">
      <w:pPr>
        <w:pStyle w:val="ListParagraph"/>
        <w:numPr>
          <w:ilvl w:val="0"/>
          <w:numId w:val="52"/>
        </w:numPr>
        <w:rPr>
          <w:rFonts w:ascii="Cambria" w:hAnsi="Cambria"/>
          <w:lang w:val="en-GB"/>
        </w:rPr>
      </w:pPr>
      <w:r>
        <w:rPr>
          <w:rFonts w:ascii="Cambria" w:hAnsi="Cambria"/>
          <w:lang w:val="en-GB"/>
        </w:rPr>
        <w:t xml:space="preserve">Briefly review emails </w:t>
      </w:r>
      <w:r w:rsidR="00341128">
        <w:rPr>
          <w:rFonts w:ascii="Cambria" w:hAnsi="Cambria"/>
          <w:lang w:val="en-GB"/>
        </w:rPr>
        <w:t xml:space="preserve">from relevant technical lead </w:t>
      </w:r>
      <w:r>
        <w:rPr>
          <w:rFonts w:ascii="Cambria" w:hAnsi="Cambria"/>
          <w:lang w:val="en-GB"/>
        </w:rPr>
        <w:t>and discuss with other GOARN OST staff if there has been a recent review of candidates for the role proposed.</w:t>
      </w:r>
    </w:p>
    <w:p w14:paraId="0295A62C" w14:textId="0499702E" w:rsidR="00085818" w:rsidRDefault="00085818" w:rsidP="00085818">
      <w:pPr>
        <w:pStyle w:val="ListParagraph"/>
        <w:numPr>
          <w:ilvl w:val="0"/>
          <w:numId w:val="52"/>
        </w:numPr>
        <w:rPr>
          <w:rFonts w:ascii="Cambria" w:hAnsi="Cambria"/>
          <w:lang w:val="en-GB"/>
        </w:rPr>
      </w:pPr>
      <w:r>
        <w:rPr>
          <w:rFonts w:ascii="Cambria" w:hAnsi="Cambria"/>
          <w:lang w:val="en-GB"/>
        </w:rPr>
        <w:t xml:space="preserve">On the knowledge platform </w:t>
      </w:r>
      <w:r w:rsidR="00912062">
        <w:rPr>
          <w:rFonts w:ascii="Cambria" w:hAnsi="Cambria"/>
          <w:lang w:val="en-GB"/>
        </w:rPr>
        <w:t xml:space="preserve">within an operation </w:t>
      </w:r>
      <w:r w:rsidR="00F62F39">
        <w:rPr>
          <w:rFonts w:ascii="Cambria" w:hAnsi="Cambria"/>
          <w:lang w:val="en-GB"/>
        </w:rPr>
        <w:t>review the ‘</w:t>
      </w:r>
      <w:r w:rsidR="00F62F39" w:rsidRPr="000B0AD0">
        <w:rPr>
          <w:rFonts w:ascii="Cambria" w:hAnsi="Cambria"/>
          <w:color w:val="FFC000"/>
          <w:lang w:val="en-GB"/>
        </w:rPr>
        <w:t>deployments list</w:t>
      </w:r>
      <w:r w:rsidR="00F62F39">
        <w:rPr>
          <w:rFonts w:ascii="Cambria" w:hAnsi="Cambria"/>
          <w:lang w:val="en-GB"/>
        </w:rPr>
        <w:t>’ and the relevant comments that have been added from GOARN OST/technical/country review. Filter according to different criteria to determine those suitable.</w:t>
      </w:r>
    </w:p>
    <w:p w14:paraId="629FD57C" w14:textId="61D99AE8" w:rsidR="00F62F39" w:rsidRDefault="00F62F39" w:rsidP="00085818">
      <w:pPr>
        <w:pStyle w:val="ListParagraph"/>
        <w:numPr>
          <w:ilvl w:val="0"/>
          <w:numId w:val="52"/>
        </w:numPr>
        <w:rPr>
          <w:rFonts w:ascii="Cambria" w:hAnsi="Cambria"/>
          <w:lang w:val="en-GB"/>
        </w:rPr>
      </w:pPr>
      <w:r>
        <w:rPr>
          <w:rFonts w:ascii="Cambria" w:hAnsi="Cambria"/>
          <w:lang w:val="en-GB"/>
        </w:rPr>
        <w:t xml:space="preserve">If steps 1-4 are not </w:t>
      </w:r>
      <w:r w:rsidR="00341128">
        <w:rPr>
          <w:rFonts w:ascii="Cambria" w:hAnsi="Cambria"/>
          <w:lang w:val="en-GB"/>
        </w:rPr>
        <w:t>successful,</w:t>
      </w:r>
      <w:r>
        <w:rPr>
          <w:rFonts w:ascii="Cambria" w:hAnsi="Cambria"/>
          <w:lang w:val="en-GB"/>
        </w:rPr>
        <w:t xml:space="preserve"> consider those who have deployed previously and ask </w:t>
      </w:r>
      <w:r w:rsidR="00341128">
        <w:rPr>
          <w:rFonts w:ascii="Cambria" w:hAnsi="Cambria"/>
          <w:lang w:val="en-GB"/>
        </w:rPr>
        <w:t xml:space="preserve">if they would be interested in redeploying (in consultation </w:t>
      </w:r>
      <w:r>
        <w:rPr>
          <w:rFonts w:ascii="Cambria" w:hAnsi="Cambria"/>
          <w:lang w:val="en-GB"/>
        </w:rPr>
        <w:t>with the institutional focal point</w:t>
      </w:r>
      <w:r w:rsidR="00341128">
        <w:rPr>
          <w:rFonts w:ascii="Cambria" w:hAnsi="Cambria"/>
          <w:lang w:val="en-GB"/>
        </w:rPr>
        <w:t>)</w:t>
      </w:r>
      <w:r>
        <w:rPr>
          <w:rFonts w:ascii="Cambria" w:hAnsi="Cambria"/>
          <w:lang w:val="en-GB"/>
        </w:rPr>
        <w:t>.</w:t>
      </w:r>
    </w:p>
    <w:p w14:paraId="74189D3B" w14:textId="57FD92A8" w:rsidR="005D0CD6" w:rsidRDefault="005D0CD6" w:rsidP="00085818">
      <w:pPr>
        <w:pStyle w:val="ListParagraph"/>
        <w:numPr>
          <w:ilvl w:val="0"/>
          <w:numId w:val="52"/>
        </w:numPr>
        <w:rPr>
          <w:rFonts w:ascii="Cambria" w:hAnsi="Cambria"/>
          <w:lang w:val="en-GB"/>
        </w:rPr>
      </w:pPr>
      <w:r>
        <w:rPr>
          <w:rFonts w:ascii="Cambria" w:hAnsi="Cambria"/>
          <w:lang w:val="en-GB"/>
        </w:rPr>
        <w:t xml:space="preserve">When proposing candidates from outdated offer dates, note whether they have reconfirmed availability or if this needs to be requested if selected as suitable. If they have previously been deemed suitable, reach out to candidate(s)/institutional focal point(s) for updated availability prior to sharing and record new dates on KP. </w:t>
      </w:r>
    </w:p>
    <w:p w14:paraId="78B45505" w14:textId="184ADAF7" w:rsidR="00085818" w:rsidRDefault="00085818" w:rsidP="002A3424">
      <w:pPr>
        <w:rPr>
          <w:rFonts w:ascii="Cambria" w:hAnsi="Cambria"/>
          <w:lang w:val="en-GB"/>
        </w:rPr>
      </w:pPr>
    </w:p>
    <w:p w14:paraId="0ABEE923" w14:textId="469564E4" w:rsidR="005D0CD6" w:rsidRDefault="00912062" w:rsidP="00912062">
      <w:pPr>
        <w:pStyle w:val="Heading2"/>
        <w:rPr>
          <w:lang w:val="en-GB"/>
        </w:rPr>
      </w:pPr>
      <w:r>
        <w:rPr>
          <w:lang w:val="en-GB"/>
        </w:rPr>
        <w:t>Encouraging further offers</w:t>
      </w:r>
    </w:p>
    <w:p w14:paraId="11D64A84" w14:textId="7B11034C" w:rsidR="00085818" w:rsidRDefault="00085818" w:rsidP="002A3424">
      <w:pPr>
        <w:rPr>
          <w:rFonts w:ascii="Cambria" w:hAnsi="Cambria"/>
          <w:lang w:val="en-GB"/>
        </w:rPr>
      </w:pPr>
      <w:r>
        <w:rPr>
          <w:rFonts w:ascii="Cambria" w:hAnsi="Cambria"/>
          <w:lang w:val="en-GB"/>
        </w:rPr>
        <w:t xml:space="preserve">There are several approaches to </w:t>
      </w:r>
      <w:r w:rsidR="00341128">
        <w:rPr>
          <w:rFonts w:ascii="Cambria" w:hAnsi="Cambria"/>
          <w:lang w:val="en-GB"/>
        </w:rPr>
        <w:t>encourage further offers to be</w:t>
      </w:r>
      <w:r>
        <w:rPr>
          <w:rFonts w:ascii="Cambria" w:hAnsi="Cambria"/>
          <w:lang w:val="en-GB"/>
        </w:rPr>
        <w:t xml:space="preserve"> provided to fulfil ongoing needs:</w:t>
      </w:r>
    </w:p>
    <w:p w14:paraId="4D525F79" w14:textId="5210475E" w:rsidR="00085818" w:rsidRDefault="00085818" w:rsidP="00085818">
      <w:pPr>
        <w:pStyle w:val="ListParagraph"/>
        <w:numPr>
          <w:ilvl w:val="0"/>
          <w:numId w:val="51"/>
        </w:numPr>
        <w:rPr>
          <w:rFonts w:ascii="Cambria" w:hAnsi="Cambria"/>
          <w:lang w:val="en-GB"/>
        </w:rPr>
      </w:pPr>
      <w:r w:rsidRPr="000B0AD0">
        <w:rPr>
          <w:rFonts w:ascii="Cambria" w:hAnsi="Cambria"/>
          <w:lang w:val="en-GB"/>
        </w:rPr>
        <w:t xml:space="preserve">Develop relationships with technical leads to </w:t>
      </w:r>
      <w:r>
        <w:rPr>
          <w:rFonts w:ascii="Cambria" w:hAnsi="Cambria"/>
          <w:lang w:val="en-GB"/>
        </w:rPr>
        <w:t>be aware of upcoming needs and encourage wider networks to provide offers through KP.</w:t>
      </w:r>
    </w:p>
    <w:p w14:paraId="503A67FC" w14:textId="61E634CE" w:rsidR="00085818" w:rsidRDefault="00085818" w:rsidP="00085818">
      <w:pPr>
        <w:pStyle w:val="ListParagraph"/>
        <w:numPr>
          <w:ilvl w:val="0"/>
          <w:numId w:val="51"/>
        </w:numPr>
        <w:rPr>
          <w:rFonts w:ascii="Cambria" w:hAnsi="Cambria"/>
          <w:lang w:val="en-GB"/>
        </w:rPr>
      </w:pPr>
      <w:r>
        <w:rPr>
          <w:rFonts w:ascii="Cambria" w:hAnsi="Cambria"/>
          <w:lang w:val="en-GB"/>
        </w:rPr>
        <w:t>Consider releasing new RFA to ask for renewed interest/dates or with different requirements</w:t>
      </w:r>
    </w:p>
    <w:p w14:paraId="608E1C2F" w14:textId="77777777" w:rsidR="005D0CD6" w:rsidRDefault="00341128" w:rsidP="00085818">
      <w:pPr>
        <w:pStyle w:val="ListParagraph"/>
        <w:numPr>
          <w:ilvl w:val="0"/>
          <w:numId w:val="51"/>
        </w:numPr>
        <w:rPr>
          <w:rFonts w:ascii="Cambria" w:hAnsi="Cambria"/>
          <w:lang w:val="en-GB"/>
        </w:rPr>
      </w:pPr>
      <w:r>
        <w:rPr>
          <w:rFonts w:ascii="Cambria" w:hAnsi="Cambria"/>
          <w:lang w:val="en-GB"/>
        </w:rPr>
        <w:t>Differentiate roles into those that require less experience if necessary with initial oversight from more senior staff (for example to allow Field Epidemiology Training Fellows to have greater initial guidance)</w:t>
      </w:r>
    </w:p>
    <w:p w14:paraId="5784A9A3" w14:textId="1019795B" w:rsidR="00341128" w:rsidRPr="000B0AD0" w:rsidRDefault="005D0CD6" w:rsidP="00085818">
      <w:pPr>
        <w:pStyle w:val="ListParagraph"/>
        <w:numPr>
          <w:ilvl w:val="0"/>
          <w:numId w:val="51"/>
        </w:numPr>
        <w:rPr>
          <w:rFonts w:ascii="Cambria" w:hAnsi="Cambria"/>
          <w:lang w:val="en-GB"/>
        </w:rPr>
      </w:pPr>
      <w:r>
        <w:rPr>
          <w:rFonts w:ascii="Cambria" w:hAnsi="Cambria"/>
          <w:lang w:val="en-GB"/>
        </w:rPr>
        <w:t>Mention unmet needs in the weekly GOARN operations call</w:t>
      </w:r>
      <w:r w:rsidR="00341128">
        <w:rPr>
          <w:rFonts w:ascii="Cambria" w:hAnsi="Cambria"/>
          <w:lang w:val="en-GB"/>
        </w:rPr>
        <w:t xml:space="preserve"> </w:t>
      </w:r>
    </w:p>
    <w:p w14:paraId="0818E68A" w14:textId="605C3E9E" w:rsidR="00085818" w:rsidRPr="000B0AD0" w:rsidRDefault="00085818" w:rsidP="000B0AD0">
      <w:pPr>
        <w:pStyle w:val="Heading2"/>
        <w:rPr>
          <w:highlight w:val="yellow"/>
          <w:lang w:val="en-GB"/>
        </w:rPr>
      </w:pPr>
      <w:r w:rsidRPr="000B0AD0">
        <w:rPr>
          <w:highlight w:val="yellow"/>
          <w:lang w:val="en-GB"/>
        </w:rPr>
        <w:t>Extensions</w:t>
      </w:r>
    </w:p>
    <w:p w14:paraId="004D27E6" w14:textId="688AC64D" w:rsidR="000665CC" w:rsidRPr="000B0AD0" w:rsidRDefault="006D31B4" w:rsidP="002A3424">
      <w:pPr>
        <w:rPr>
          <w:rFonts w:ascii="Cambria" w:hAnsi="Cambria"/>
          <w:highlight w:val="yellow"/>
          <w:lang w:val="en-GB"/>
        </w:rPr>
      </w:pPr>
      <w:r w:rsidRPr="000B0AD0">
        <w:rPr>
          <w:rFonts w:ascii="Cambria" w:hAnsi="Cambria"/>
          <w:highlight w:val="yellow"/>
          <w:lang w:val="en-GB"/>
        </w:rPr>
        <w:t>If an individual is to be extended the following process should be followed:</w:t>
      </w:r>
    </w:p>
    <w:p w14:paraId="3E1E4BC2" w14:textId="2F717C51" w:rsidR="006D31B4" w:rsidRPr="000B0AD0" w:rsidRDefault="006D31B4" w:rsidP="00474E99">
      <w:pPr>
        <w:pStyle w:val="ListParagraph"/>
        <w:numPr>
          <w:ilvl w:val="0"/>
          <w:numId w:val="50"/>
        </w:numPr>
        <w:rPr>
          <w:rFonts w:ascii="Cambria" w:hAnsi="Cambria"/>
          <w:highlight w:val="yellow"/>
          <w:lang w:val="en-GB"/>
        </w:rPr>
      </w:pPr>
      <w:r w:rsidRPr="000B0AD0">
        <w:rPr>
          <w:rFonts w:ascii="Cambria" w:hAnsi="Cambria"/>
          <w:highlight w:val="yellow"/>
          <w:lang w:val="en-GB"/>
        </w:rPr>
        <w:t xml:space="preserve">IMST in country informally speak to expert to </w:t>
      </w:r>
      <w:r w:rsidR="00E85F51" w:rsidRPr="000B0AD0">
        <w:rPr>
          <w:rFonts w:ascii="Cambria" w:hAnsi="Cambria"/>
          <w:highlight w:val="yellow"/>
          <w:lang w:val="en-GB"/>
        </w:rPr>
        <w:t>determine</w:t>
      </w:r>
      <w:r w:rsidRPr="000B0AD0">
        <w:rPr>
          <w:rFonts w:ascii="Cambria" w:hAnsi="Cambria"/>
          <w:highlight w:val="yellow"/>
          <w:lang w:val="en-GB"/>
        </w:rPr>
        <w:t xml:space="preserve"> </w:t>
      </w:r>
      <w:r w:rsidR="00474E99" w:rsidRPr="000B0AD0">
        <w:rPr>
          <w:rFonts w:ascii="Cambria" w:hAnsi="Cambria"/>
          <w:highlight w:val="yellow"/>
          <w:lang w:val="en-GB"/>
        </w:rPr>
        <w:t xml:space="preserve">possible </w:t>
      </w:r>
      <w:r w:rsidRPr="000B0AD0">
        <w:rPr>
          <w:rFonts w:ascii="Cambria" w:hAnsi="Cambria"/>
          <w:highlight w:val="yellow"/>
          <w:lang w:val="en-GB"/>
        </w:rPr>
        <w:t xml:space="preserve">interest </w:t>
      </w:r>
      <w:r w:rsidR="00E85F51" w:rsidRPr="000B0AD0">
        <w:rPr>
          <w:rFonts w:ascii="Cambria" w:hAnsi="Cambria"/>
          <w:highlight w:val="yellow"/>
          <w:lang w:val="en-GB"/>
        </w:rPr>
        <w:t>in</w:t>
      </w:r>
      <w:r w:rsidRPr="000B0AD0">
        <w:rPr>
          <w:rFonts w:ascii="Cambria" w:hAnsi="Cambria"/>
          <w:highlight w:val="yellow"/>
          <w:lang w:val="en-GB"/>
        </w:rPr>
        <w:t xml:space="preserve"> extend</w:t>
      </w:r>
      <w:r w:rsidR="00E85F51" w:rsidRPr="000B0AD0">
        <w:rPr>
          <w:rFonts w:ascii="Cambria" w:hAnsi="Cambria"/>
          <w:highlight w:val="yellow"/>
          <w:lang w:val="en-GB"/>
        </w:rPr>
        <w:t>ing</w:t>
      </w:r>
    </w:p>
    <w:p w14:paraId="652573E3" w14:textId="621B0DB2" w:rsidR="006D31B4" w:rsidRPr="000B0AD0" w:rsidRDefault="00E85F51" w:rsidP="00474E99">
      <w:pPr>
        <w:pStyle w:val="ListParagraph"/>
        <w:rPr>
          <w:rFonts w:ascii="Cambria" w:hAnsi="Cambria"/>
          <w:highlight w:val="yellow"/>
          <w:lang w:val="en-GB"/>
        </w:rPr>
      </w:pPr>
      <w:r w:rsidRPr="000B0AD0">
        <w:rPr>
          <w:rFonts w:ascii="Cambria" w:hAnsi="Cambria"/>
          <w:highlight w:val="yellow"/>
          <w:lang w:val="en-GB"/>
        </w:rPr>
        <w:t>and propose</w:t>
      </w:r>
      <w:r w:rsidR="006D31B4" w:rsidRPr="000B0AD0">
        <w:rPr>
          <w:rFonts w:ascii="Cambria" w:hAnsi="Cambria"/>
          <w:highlight w:val="yellow"/>
          <w:lang w:val="en-GB"/>
        </w:rPr>
        <w:t xml:space="preserve"> extension dates through HSW to GOARN</w:t>
      </w:r>
      <w:r w:rsidR="00A95E57" w:rsidRPr="000B0AD0">
        <w:rPr>
          <w:rFonts w:ascii="Cambria" w:hAnsi="Cambria"/>
          <w:highlight w:val="yellow"/>
          <w:lang w:val="en-GB"/>
        </w:rPr>
        <w:t xml:space="preserve"> OST</w:t>
      </w:r>
    </w:p>
    <w:p w14:paraId="1A953692" w14:textId="7D2D7D59" w:rsidR="006D31B4" w:rsidRPr="000B0AD0" w:rsidRDefault="006D31B4" w:rsidP="00A95E57">
      <w:pPr>
        <w:pStyle w:val="ListParagraph"/>
        <w:numPr>
          <w:ilvl w:val="0"/>
          <w:numId w:val="50"/>
        </w:numPr>
        <w:rPr>
          <w:rFonts w:ascii="Cambria" w:hAnsi="Cambria"/>
          <w:highlight w:val="yellow"/>
          <w:lang w:val="en-GB"/>
        </w:rPr>
      </w:pPr>
      <w:r w:rsidRPr="000B0AD0">
        <w:rPr>
          <w:rFonts w:ascii="Cambria" w:hAnsi="Cambria"/>
          <w:highlight w:val="yellow"/>
          <w:lang w:val="en-GB"/>
        </w:rPr>
        <w:t xml:space="preserve">GOARN </w:t>
      </w:r>
      <w:r w:rsidR="00A95E57" w:rsidRPr="000B0AD0">
        <w:rPr>
          <w:rFonts w:ascii="Cambria" w:hAnsi="Cambria"/>
          <w:highlight w:val="yellow"/>
          <w:lang w:val="en-GB"/>
        </w:rPr>
        <w:t xml:space="preserve">OST </w:t>
      </w:r>
      <w:r w:rsidRPr="000B0AD0">
        <w:rPr>
          <w:rFonts w:ascii="Cambria" w:hAnsi="Cambria"/>
          <w:highlight w:val="yellow"/>
          <w:lang w:val="en-GB"/>
        </w:rPr>
        <w:t>communicates request t</w:t>
      </w:r>
      <w:r w:rsidR="00E85F51" w:rsidRPr="000B0AD0">
        <w:rPr>
          <w:rFonts w:ascii="Cambria" w:hAnsi="Cambria"/>
          <w:highlight w:val="yellow"/>
          <w:lang w:val="en-GB"/>
        </w:rPr>
        <w:t>o</w:t>
      </w:r>
      <w:r w:rsidRPr="000B0AD0">
        <w:rPr>
          <w:rFonts w:ascii="Cambria" w:hAnsi="Cambria"/>
          <w:highlight w:val="yellow"/>
          <w:lang w:val="en-GB"/>
        </w:rPr>
        <w:t xml:space="preserve"> institutional focal point</w:t>
      </w:r>
      <w:r w:rsidR="00474E99" w:rsidRPr="000B0AD0">
        <w:rPr>
          <w:rFonts w:ascii="Cambria" w:hAnsi="Cambria"/>
          <w:highlight w:val="yellow"/>
          <w:lang w:val="en-GB"/>
        </w:rPr>
        <w:t xml:space="preserve"> (copying other focal points)</w:t>
      </w:r>
      <w:r w:rsidR="00E85F51" w:rsidRPr="000B0AD0">
        <w:rPr>
          <w:rFonts w:ascii="Cambria" w:hAnsi="Cambria"/>
          <w:highlight w:val="yellow"/>
          <w:lang w:val="en-GB"/>
        </w:rPr>
        <w:t>, indicating very grateful and not presumed possible- as original offer was for XX weeks</w:t>
      </w:r>
      <w:r w:rsidRPr="000B0AD0">
        <w:rPr>
          <w:rFonts w:ascii="Cambria" w:hAnsi="Cambria"/>
          <w:highlight w:val="yellow"/>
          <w:lang w:val="en-GB"/>
        </w:rPr>
        <w:t xml:space="preserve">, </w:t>
      </w:r>
      <w:r w:rsidR="00474E99" w:rsidRPr="000B0AD0">
        <w:rPr>
          <w:rFonts w:ascii="Cambria" w:hAnsi="Cambria"/>
          <w:highlight w:val="yellow"/>
          <w:lang w:val="en-GB"/>
        </w:rPr>
        <w:t>(</w:t>
      </w:r>
      <w:r w:rsidRPr="000B0AD0">
        <w:rPr>
          <w:rFonts w:ascii="Cambria" w:hAnsi="Cambria"/>
          <w:highlight w:val="yellow"/>
          <w:lang w:val="en-GB"/>
        </w:rPr>
        <w:t xml:space="preserve">note: </w:t>
      </w:r>
      <w:r w:rsidR="00FD4726" w:rsidRPr="000B0AD0">
        <w:rPr>
          <w:rFonts w:ascii="Cambria" w:hAnsi="Cambria"/>
          <w:highlight w:val="yellow"/>
          <w:lang w:val="en-GB"/>
        </w:rPr>
        <w:t>avoid copying</w:t>
      </w:r>
      <w:r w:rsidRPr="000B0AD0">
        <w:rPr>
          <w:rFonts w:ascii="Cambria" w:hAnsi="Cambria"/>
          <w:highlight w:val="yellow"/>
          <w:lang w:val="en-GB"/>
        </w:rPr>
        <w:t xml:space="preserve"> expert</w:t>
      </w:r>
      <w:r w:rsidR="00474E99" w:rsidRPr="000B0AD0">
        <w:rPr>
          <w:rFonts w:ascii="Cambria" w:hAnsi="Cambria"/>
          <w:highlight w:val="yellow"/>
          <w:lang w:val="en-GB"/>
        </w:rPr>
        <w:t>)</w:t>
      </w:r>
    </w:p>
    <w:p w14:paraId="06F6F8A7" w14:textId="4458E928" w:rsidR="00E85F51" w:rsidRPr="000B0AD0" w:rsidRDefault="006D31B4" w:rsidP="00A95E57">
      <w:pPr>
        <w:pStyle w:val="ListParagraph"/>
        <w:numPr>
          <w:ilvl w:val="0"/>
          <w:numId w:val="50"/>
        </w:numPr>
        <w:rPr>
          <w:rFonts w:ascii="Cambria" w:hAnsi="Cambria"/>
          <w:highlight w:val="yellow"/>
          <w:lang w:val="en-GB"/>
        </w:rPr>
      </w:pPr>
      <w:r w:rsidRPr="000B0AD0">
        <w:rPr>
          <w:rFonts w:ascii="Cambria" w:hAnsi="Cambria"/>
          <w:highlight w:val="yellow"/>
          <w:lang w:val="en-GB"/>
        </w:rPr>
        <w:t xml:space="preserve">Focal point </w:t>
      </w:r>
      <w:r w:rsidR="00E85F51" w:rsidRPr="000B0AD0">
        <w:rPr>
          <w:rFonts w:ascii="Cambria" w:hAnsi="Cambria"/>
          <w:highlight w:val="yellow"/>
          <w:lang w:val="en-GB"/>
        </w:rPr>
        <w:t xml:space="preserve">responds to GOARN </w:t>
      </w:r>
      <w:r w:rsidR="00A95E57" w:rsidRPr="000B0AD0">
        <w:rPr>
          <w:rFonts w:ascii="Cambria" w:hAnsi="Cambria"/>
          <w:highlight w:val="yellow"/>
          <w:lang w:val="en-GB"/>
        </w:rPr>
        <w:t>OST who communicate</w:t>
      </w:r>
      <w:r w:rsidR="00E85F51" w:rsidRPr="000B0AD0">
        <w:rPr>
          <w:rFonts w:ascii="Cambria" w:hAnsi="Cambria"/>
          <w:highlight w:val="yellow"/>
          <w:lang w:val="en-GB"/>
        </w:rPr>
        <w:t xml:space="preserve"> approval or disapproval of extension to HSW.</w:t>
      </w:r>
      <w:r w:rsidR="00474E99" w:rsidRPr="000B0AD0">
        <w:rPr>
          <w:highlight w:val="yellow"/>
        </w:rPr>
        <w:t xml:space="preserve"> </w:t>
      </w:r>
      <w:r w:rsidR="00474E99" w:rsidRPr="000B0AD0">
        <w:rPr>
          <w:rFonts w:ascii="Cambria" w:hAnsi="Cambria"/>
          <w:highlight w:val="yellow"/>
          <w:lang w:val="en-GB"/>
        </w:rPr>
        <w:t>(Note: often the institutional focal point is not the releasing entity for an individual, but the onus is on them to seek such approval, if needed they will consult with the deployed expert)</w:t>
      </w:r>
    </w:p>
    <w:p w14:paraId="5BEF46D4" w14:textId="6473B43F" w:rsidR="00E85F51" w:rsidRDefault="00E85F51" w:rsidP="00A95E57">
      <w:pPr>
        <w:pStyle w:val="ListParagraph"/>
        <w:numPr>
          <w:ilvl w:val="0"/>
          <w:numId w:val="50"/>
        </w:numPr>
        <w:rPr>
          <w:rFonts w:ascii="Cambria" w:hAnsi="Cambria"/>
          <w:lang w:val="en-GB"/>
        </w:rPr>
      </w:pPr>
      <w:r w:rsidRPr="000B0AD0">
        <w:rPr>
          <w:rFonts w:ascii="Cambria" w:hAnsi="Cambria"/>
          <w:highlight w:val="yellow"/>
          <w:lang w:val="en-GB"/>
        </w:rPr>
        <w:t>HSW communicates to IMST and expert regarding updated itinerary</w:t>
      </w:r>
      <w:r w:rsidR="00A95E57" w:rsidRPr="000B0AD0">
        <w:rPr>
          <w:rFonts w:ascii="Cambria" w:hAnsi="Cambria"/>
          <w:highlight w:val="yellow"/>
          <w:lang w:val="en-GB"/>
        </w:rPr>
        <w:t>, copying GOARN OST.</w:t>
      </w:r>
    </w:p>
    <w:p w14:paraId="09276D98" w14:textId="77777777" w:rsidR="00E85F51" w:rsidRPr="00DD644E" w:rsidRDefault="00E85F51" w:rsidP="00E85F51">
      <w:pPr>
        <w:rPr>
          <w:rFonts w:ascii="Cambria" w:hAnsi="Cambria"/>
          <w:lang w:val="en-GB"/>
        </w:rPr>
      </w:pP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68"/>
        <w:gridCol w:w="8502"/>
      </w:tblGrid>
      <w:tr w:rsidR="00E85F51" w:rsidRPr="001C6A17" w14:paraId="07682324" w14:textId="77777777" w:rsidTr="00B547FB">
        <w:trPr>
          <w:trHeight w:val="1247"/>
        </w:trPr>
        <w:tc>
          <w:tcPr>
            <w:tcW w:w="569" w:type="dxa"/>
            <w:shd w:val="clear" w:color="auto" w:fill="auto"/>
            <w:vAlign w:val="center"/>
          </w:tcPr>
          <w:p w14:paraId="48A41AE3" w14:textId="77777777" w:rsidR="00E85F51" w:rsidRPr="00DD644E" w:rsidRDefault="00E85F51" w:rsidP="00B547FB">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5AA858EB" w14:textId="7EC71B76" w:rsidR="00E85F51" w:rsidRPr="00DD644E" w:rsidRDefault="00E85F51" w:rsidP="00B547FB">
            <w:pPr>
              <w:pStyle w:val="Tableimportantwording"/>
              <w:rPr>
                <w:rFonts w:ascii="Cambria" w:hAnsi="Cambria"/>
              </w:rPr>
            </w:pPr>
            <w:r>
              <w:rPr>
                <w:rFonts w:ascii="Cambria" w:hAnsi="Cambria"/>
              </w:rPr>
              <w:t xml:space="preserve">Partner institutions </w:t>
            </w:r>
            <w:r w:rsidR="00474E99">
              <w:rPr>
                <w:rFonts w:ascii="Cambria" w:hAnsi="Cambria"/>
              </w:rPr>
              <w:t xml:space="preserve">and HSW </w:t>
            </w:r>
            <w:r>
              <w:rPr>
                <w:rFonts w:ascii="Cambria" w:hAnsi="Cambria"/>
              </w:rPr>
              <w:t xml:space="preserve">should always be consulted </w:t>
            </w:r>
            <w:r w:rsidR="00474E99">
              <w:rPr>
                <w:rFonts w:ascii="Cambria" w:hAnsi="Cambria"/>
              </w:rPr>
              <w:t>before any</w:t>
            </w:r>
            <w:r>
              <w:rPr>
                <w:rFonts w:ascii="Cambria" w:hAnsi="Cambria"/>
              </w:rPr>
              <w:t xml:space="preserve"> extensions</w:t>
            </w:r>
            <w:r w:rsidR="00341128">
              <w:rPr>
                <w:rFonts w:ascii="Cambria" w:hAnsi="Cambria"/>
              </w:rPr>
              <w:t>,</w:t>
            </w:r>
            <w:r>
              <w:rPr>
                <w:rFonts w:ascii="Cambria" w:hAnsi="Cambria"/>
              </w:rPr>
              <w:t xml:space="preserve"> </w:t>
            </w:r>
            <w:r w:rsidR="00474E99">
              <w:rPr>
                <w:rFonts w:ascii="Cambria" w:hAnsi="Cambria"/>
              </w:rPr>
              <w:t>partly as they have contract</w:t>
            </w:r>
            <w:r w:rsidR="00341128">
              <w:rPr>
                <w:rFonts w:ascii="Cambria" w:hAnsi="Cambria"/>
              </w:rPr>
              <w:t xml:space="preserve">ual and insurance implications. </w:t>
            </w:r>
            <w:r w:rsidR="00474E99">
              <w:rPr>
                <w:rFonts w:ascii="Cambria" w:hAnsi="Cambria"/>
              </w:rPr>
              <w:t>HSW normally email individuals one week before planned return to prompt end of deployment procedures.</w:t>
            </w:r>
          </w:p>
        </w:tc>
      </w:tr>
    </w:tbl>
    <w:p w14:paraId="4118C18B" w14:textId="77777777" w:rsidR="00E85F51" w:rsidRPr="00DD644E" w:rsidRDefault="00E85F51" w:rsidP="00E85F51">
      <w:pPr>
        <w:rPr>
          <w:rFonts w:ascii="Cambria" w:hAnsi="Cambria"/>
          <w:lang w:val="en-GB"/>
        </w:rPr>
      </w:pPr>
    </w:p>
    <w:p w14:paraId="0C2D65DB" w14:textId="08D1525A" w:rsidR="000665CC" w:rsidRDefault="000665CC" w:rsidP="002A3424">
      <w:pPr>
        <w:rPr>
          <w:rFonts w:ascii="Cambria" w:hAnsi="Cambria"/>
          <w:lang w:val="en-GB"/>
        </w:rPr>
      </w:pPr>
    </w:p>
    <w:p w14:paraId="6151082E" w14:textId="175EAE8A" w:rsidR="000665CC" w:rsidRDefault="00A85332" w:rsidP="000B0AD0">
      <w:pPr>
        <w:pStyle w:val="Heading1"/>
        <w:rPr>
          <w:lang w:val="en-GB"/>
        </w:rPr>
      </w:pPr>
      <w:bookmarkStart w:id="117" w:name="_ANNEX_8_–"/>
      <w:bookmarkEnd w:id="117"/>
      <w:r>
        <w:rPr>
          <w:lang w:val="en-GB"/>
        </w:rPr>
        <w:lastRenderedPageBreak/>
        <w:t xml:space="preserve">ANNEX </w:t>
      </w:r>
      <w:r w:rsidR="00D63BA0">
        <w:rPr>
          <w:lang w:val="en-GB"/>
        </w:rPr>
        <w:t>9</w:t>
      </w:r>
      <w:r>
        <w:rPr>
          <w:lang w:val="en-GB"/>
        </w:rPr>
        <w:t xml:space="preserve"> – TRANSFERRING EVENTS FROM THE EVENT MANAGEMENT SYSTEM (EMS) TO THE KNOWLEDGE PLATFORM </w:t>
      </w:r>
    </w:p>
    <w:p w14:paraId="0657D69B" w14:textId="4E545919" w:rsidR="00A85332" w:rsidRDefault="00A85332" w:rsidP="002A3424">
      <w:pPr>
        <w:rPr>
          <w:rFonts w:ascii="Cambria" w:hAnsi="Cambria"/>
          <w:lang w:val="en-GB"/>
        </w:rPr>
      </w:pPr>
    </w:p>
    <w:p w14:paraId="18312217" w14:textId="77777777" w:rsidR="00A85332" w:rsidRPr="00DD644E" w:rsidRDefault="00A85332" w:rsidP="00A85332">
      <w:pPr>
        <w:jc w:val="both"/>
        <w:rPr>
          <w:rFonts w:ascii="Cambria" w:hAnsi="Cambria"/>
          <w:lang w:val="en-GB"/>
        </w:rPr>
      </w:pPr>
      <w:r w:rsidRPr="00DD644E">
        <w:rPr>
          <w:rFonts w:ascii="Cambria" w:hAnsi="Cambria"/>
          <w:lang w:val="en-GB"/>
        </w:rPr>
        <w:t>All events for which a Rapid Risk Assessment (RRA) has been conducted and where RRA documentation is available are routinely transferred from EMS to the GOARN Knowledge platform. This transfer is typically completed by DVA team at the time of uploading finalized Rapid Risk Assessment (RRA) document into EMS.</w:t>
      </w:r>
    </w:p>
    <w:p w14:paraId="2FF58288" w14:textId="0D7A9E40" w:rsidR="00A85332" w:rsidRDefault="00A85332" w:rsidP="00A85332">
      <w:pPr>
        <w:jc w:val="both"/>
        <w:rPr>
          <w:rFonts w:ascii="Cambria" w:hAnsi="Cambria"/>
          <w:lang w:val="en-GB"/>
        </w:rPr>
      </w:pPr>
    </w:p>
    <w:p w14:paraId="42A77CCB" w14:textId="77777777" w:rsidR="00A85332" w:rsidRPr="00DD644E" w:rsidRDefault="00A85332" w:rsidP="00A85332">
      <w:pPr>
        <w:pStyle w:val="Heading3"/>
        <w:rPr>
          <w:lang w:val="en-GB"/>
        </w:rPr>
      </w:pPr>
      <w:r w:rsidRPr="00DD644E">
        <w:rPr>
          <w:lang w:val="en-GB"/>
        </w:rPr>
        <w:t>Quickstep table</w:t>
      </w:r>
    </w:p>
    <w:tbl>
      <w:tblPr>
        <w:tblStyle w:val="TableGrid"/>
        <w:tblW w:w="9805" w:type="dxa"/>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Layout w:type="fixed"/>
        <w:tblCellMar>
          <w:left w:w="115" w:type="dxa"/>
          <w:right w:w="14" w:type="dxa"/>
        </w:tblCellMar>
        <w:tblLook w:val="04A0" w:firstRow="1" w:lastRow="0" w:firstColumn="1" w:lastColumn="0" w:noHBand="0" w:noVBand="1"/>
      </w:tblPr>
      <w:tblGrid>
        <w:gridCol w:w="625"/>
        <w:gridCol w:w="5670"/>
        <w:gridCol w:w="1440"/>
        <w:gridCol w:w="2070"/>
      </w:tblGrid>
      <w:tr w:rsidR="00A85332" w:rsidRPr="00EB6D0E" w14:paraId="35013735" w14:textId="77777777" w:rsidTr="00B80A15">
        <w:trPr>
          <w:cantSplit/>
          <w:trHeight w:val="714"/>
        </w:trPr>
        <w:tc>
          <w:tcPr>
            <w:tcW w:w="625" w:type="dxa"/>
            <w:tcBorders>
              <w:top w:val="single" w:sz="4" w:space="0" w:color="7F7F7F" w:themeColor="text1" w:themeTint="80"/>
              <w:left w:val="single" w:sz="4" w:space="0" w:color="7F7F7F" w:themeColor="text1" w:themeTint="80"/>
              <w:bottom w:val="single" w:sz="4" w:space="0" w:color="808080" w:themeColor="background1" w:themeShade="80"/>
              <w:right w:val="single" w:sz="4" w:space="0" w:color="808080" w:themeColor="background1" w:themeShade="80"/>
            </w:tcBorders>
            <w:shd w:val="clear" w:color="auto" w:fill="BFBFBF" w:themeFill="background1" w:themeFillShade="BF"/>
            <w:vAlign w:val="center"/>
          </w:tcPr>
          <w:p w14:paraId="2E6B42FA" w14:textId="77777777" w:rsidR="00A85332" w:rsidRPr="00DD644E" w:rsidRDefault="00A85332" w:rsidP="00B80A15">
            <w:pPr>
              <w:rPr>
                <w:rFonts w:ascii="Cambria" w:hAnsi="Cambria"/>
                <w:b/>
                <w:bCs/>
                <w:lang w:val="en-GB"/>
              </w:rPr>
            </w:pPr>
            <w:r w:rsidRPr="00DD644E">
              <w:rPr>
                <w:rFonts w:ascii="Cambria" w:hAnsi="Cambria"/>
                <w:b/>
                <w:bCs/>
                <w:lang w:val="en-GB"/>
              </w:rPr>
              <w:t>Step</w:t>
            </w:r>
          </w:p>
        </w:tc>
        <w:tc>
          <w:tcPr>
            <w:tcW w:w="5670" w:type="dxa"/>
            <w:tcBorders>
              <w:top w:val="single" w:sz="4" w:space="0" w:color="7F7F7F" w:themeColor="text1" w:themeTint="80"/>
              <w:left w:val="single" w:sz="4" w:space="0" w:color="808080" w:themeColor="background1" w:themeShade="80"/>
              <w:bottom w:val="single" w:sz="4" w:space="0" w:color="808080" w:themeColor="background1" w:themeShade="80"/>
              <w:right w:val="single" w:sz="4" w:space="0" w:color="808080" w:themeColor="background1" w:themeShade="80"/>
            </w:tcBorders>
            <w:shd w:val="clear" w:color="auto" w:fill="BFBFBF" w:themeFill="background1" w:themeFillShade="BF"/>
            <w:vAlign w:val="center"/>
          </w:tcPr>
          <w:p w14:paraId="63F53261" w14:textId="77777777" w:rsidR="00A85332" w:rsidRPr="00DD644E" w:rsidRDefault="00A85332" w:rsidP="00B80A15">
            <w:pPr>
              <w:rPr>
                <w:rFonts w:ascii="Cambria" w:hAnsi="Cambria"/>
                <w:b/>
                <w:bCs/>
                <w:lang w:val="en-GB"/>
              </w:rPr>
            </w:pPr>
            <w:r w:rsidRPr="00DD644E">
              <w:rPr>
                <w:rFonts w:ascii="Cambria" w:hAnsi="Cambria"/>
                <w:b/>
                <w:bCs/>
                <w:lang w:val="en-GB"/>
              </w:rPr>
              <w:t>Name</w:t>
            </w:r>
          </w:p>
        </w:tc>
        <w:tc>
          <w:tcPr>
            <w:tcW w:w="1440" w:type="dxa"/>
            <w:tcBorders>
              <w:top w:val="single" w:sz="4" w:space="0" w:color="7F7F7F" w:themeColor="text1" w:themeTint="80"/>
              <w:left w:val="single" w:sz="4" w:space="0" w:color="808080" w:themeColor="background1" w:themeShade="80"/>
              <w:bottom w:val="single" w:sz="4" w:space="0" w:color="808080" w:themeColor="background1" w:themeShade="80"/>
              <w:right w:val="single" w:sz="4" w:space="0" w:color="808080" w:themeColor="background1" w:themeShade="80"/>
            </w:tcBorders>
            <w:shd w:val="clear" w:color="auto" w:fill="BFBFBF" w:themeFill="background1" w:themeFillShade="BF"/>
            <w:vAlign w:val="center"/>
          </w:tcPr>
          <w:p w14:paraId="509AB0F8" w14:textId="77777777" w:rsidR="00A85332" w:rsidRPr="00DD644E" w:rsidRDefault="00A85332" w:rsidP="00B80A15">
            <w:pPr>
              <w:rPr>
                <w:rFonts w:ascii="Cambria" w:hAnsi="Cambria"/>
                <w:b/>
                <w:bCs/>
                <w:lang w:val="en-GB"/>
              </w:rPr>
            </w:pPr>
            <w:r w:rsidRPr="00DD644E">
              <w:rPr>
                <w:rFonts w:ascii="Cambria" w:hAnsi="Cambria"/>
                <w:b/>
                <w:bCs/>
                <w:lang w:val="en-GB"/>
              </w:rPr>
              <w:t>Responsible</w:t>
            </w:r>
          </w:p>
        </w:tc>
        <w:tc>
          <w:tcPr>
            <w:tcW w:w="2070" w:type="dxa"/>
            <w:tcBorders>
              <w:top w:val="single" w:sz="4" w:space="0" w:color="7F7F7F" w:themeColor="text1" w:themeTint="80"/>
              <w:left w:val="single" w:sz="4" w:space="0" w:color="808080" w:themeColor="background1" w:themeShade="80"/>
              <w:bottom w:val="single" w:sz="4" w:space="0" w:color="808080" w:themeColor="background1" w:themeShade="80"/>
              <w:right w:val="single" w:sz="4" w:space="0" w:color="7F7F7F" w:themeColor="text1" w:themeTint="80"/>
            </w:tcBorders>
            <w:shd w:val="clear" w:color="auto" w:fill="BFBFBF" w:themeFill="background1" w:themeFillShade="BF"/>
            <w:vAlign w:val="center"/>
          </w:tcPr>
          <w:p w14:paraId="5983EBFD" w14:textId="77777777" w:rsidR="00A85332" w:rsidRPr="00DD644E" w:rsidRDefault="00A85332" w:rsidP="00B80A15">
            <w:pPr>
              <w:rPr>
                <w:rFonts w:ascii="Cambria" w:hAnsi="Cambria"/>
                <w:b/>
                <w:bCs/>
                <w:lang w:val="en-GB"/>
              </w:rPr>
            </w:pPr>
            <w:r w:rsidRPr="00DD644E">
              <w:rPr>
                <w:rFonts w:ascii="Cambria" w:hAnsi="Cambria"/>
                <w:b/>
                <w:bCs/>
                <w:lang w:val="en-GB"/>
              </w:rPr>
              <w:t>Consult (+update)</w:t>
            </w:r>
          </w:p>
        </w:tc>
      </w:tr>
      <w:tr w:rsidR="00A85332" w:rsidRPr="00DD644E" w14:paraId="11027463" w14:textId="77777777" w:rsidTr="00B80A15">
        <w:trPr>
          <w:trHeight w:val="510"/>
        </w:trPr>
        <w:tc>
          <w:tcPr>
            <w:tcW w:w="625" w:type="dxa"/>
            <w:tcBorders>
              <w:top w:val="single" w:sz="4" w:space="0" w:color="808080" w:themeColor="background1" w:themeShade="80"/>
            </w:tcBorders>
            <w:shd w:val="clear" w:color="auto" w:fill="FA840E"/>
            <w:vAlign w:val="center"/>
          </w:tcPr>
          <w:p w14:paraId="01AB070F" w14:textId="1BC28D9C" w:rsidR="00A85332" w:rsidRPr="00DD644E" w:rsidRDefault="00A85332" w:rsidP="00B80A15">
            <w:pPr>
              <w:jc w:val="center"/>
              <w:rPr>
                <w:rFonts w:ascii="Cambria" w:hAnsi="Cambria"/>
                <w:b/>
                <w:bCs/>
                <w:color w:val="FFFFFF" w:themeColor="background1"/>
                <w:sz w:val="24"/>
                <w:szCs w:val="24"/>
                <w:lang w:val="en-GB"/>
              </w:rPr>
            </w:pPr>
            <w:r>
              <w:rPr>
                <w:rFonts w:ascii="Cambria" w:hAnsi="Cambria"/>
                <w:b/>
                <w:bCs/>
                <w:color w:val="FFFFFF" w:themeColor="background1"/>
                <w:sz w:val="24"/>
                <w:szCs w:val="24"/>
                <w:lang w:val="en-GB"/>
              </w:rPr>
              <w:t>1</w:t>
            </w:r>
          </w:p>
        </w:tc>
        <w:tc>
          <w:tcPr>
            <w:tcW w:w="5670" w:type="dxa"/>
            <w:tcBorders>
              <w:top w:val="single" w:sz="4" w:space="0" w:color="808080" w:themeColor="background1" w:themeShade="80"/>
            </w:tcBorders>
            <w:vAlign w:val="center"/>
          </w:tcPr>
          <w:p w14:paraId="193A6D38" w14:textId="77777777" w:rsidR="00A85332" w:rsidRPr="00DD644E" w:rsidRDefault="00A85332" w:rsidP="00B80A15">
            <w:pPr>
              <w:rPr>
                <w:rFonts w:ascii="Cambria" w:hAnsi="Cambria"/>
                <w:lang w:val="en-GB"/>
              </w:rPr>
            </w:pPr>
            <w:r w:rsidRPr="00DD644E">
              <w:rPr>
                <w:rFonts w:ascii="Cambria" w:hAnsi="Cambria"/>
                <w:lang w:val="en-GB"/>
              </w:rPr>
              <w:t>Contact DVA team in person or at outbreak@who.int to request event transfer from EMS to KP (if access quote the event number from EMS)</w:t>
            </w:r>
          </w:p>
        </w:tc>
        <w:tc>
          <w:tcPr>
            <w:tcW w:w="1440" w:type="dxa"/>
            <w:tcBorders>
              <w:top w:val="single" w:sz="4" w:space="0" w:color="808080" w:themeColor="background1" w:themeShade="80"/>
            </w:tcBorders>
            <w:vAlign w:val="center"/>
          </w:tcPr>
          <w:p w14:paraId="717CBB9C" w14:textId="77777777" w:rsidR="00A85332" w:rsidRPr="00DD644E" w:rsidRDefault="00A85332" w:rsidP="00B80A15">
            <w:pPr>
              <w:rPr>
                <w:rFonts w:ascii="Cambria" w:hAnsi="Cambria"/>
                <w:lang w:val="en-GB"/>
              </w:rPr>
            </w:pPr>
            <w:r w:rsidRPr="00DD644E">
              <w:rPr>
                <w:rFonts w:ascii="Cambria" w:hAnsi="Cambria"/>
                <w:lang w:val="en-GB"/>
              </w:rPr>
              <w:t>GOARN OST</w:t>
            </w:r>
          </w:p>
        </w:tc>
        <w:tc>
          <w:tcPr>
            <w:tcW w:w="2070" w:type="dxa"/>
            <w:tcBorders>
              <w:top w:val="single" w:sz="4" w:space="0" w:color="808080" w:themeColor="background1" w:themeShade="80"/>
            </w:tcBorders>
            <w:vAlign w:val="center"/>
          </w:tcPr>
          <w:p w14:paraId="59363E57" w14:textId="77777777" w:rsidR="00A85332" w:rsidRPr="00DD644E" w:rsidRDefault="00A85332" w:rsidP="00B80A15">
            <w:pPr>
              <w:rPr>
                <w:rFonts w:ascii="Cambria" w:hAnsi="Cambria"/>
                <w:lang w:val="en-GB"/>
              </w:rPr>
            </w:pPr>
            <w:r w:rsidRPr="00DD644E">
              <w:rPr>
                <w:rFonts w:ascii="Cambria" w:hAnsi="Cambria"/>
                <w:lang w:val="en-GB"/>
              </w:rPr>
              <w:t>DVA</w:t>
            </w:r>
          </w:p>
        </w:tc>
      </w:tr>
      <w:tr w:rsidR="00A85332" w:rsidRPr="00DD644E" w14:paraId="49D573E2" w14:textId="77777777" w:rsidTr="00B80A15">
        <w:trPr>
          <w:trHeight w:val="510"/>
        </w:trPr>
        <w:tc>
          <w:tcPr>
            <w:tcW w:w="625" w:type="dxa"/>
            <w:tcBorders>
              <w:top w:val="single" w:sz="4" w:space="0" w:color="808080" w:themeColor="background1" w:themeShade="80"/>
            </w:tcBorders>
            <w:shd w:val="clear" w:color="auto" w:fill="FA840E"/>
            <w:vAlign w:val="center"/>
          </w:tcPr>
          <w:p w14:paraId="2637B935" w14:textId="139640FE" w:rsidR="00A85332" w:rsidRPr="00DD644E" w:rsidRDefault="00A85332" w:rsidP="00B80A15">
            <w:pPr>
              <w:jc w:val="center"/>
              <w:rPr>
                <w:rFonts w:ascii="Cambria" w:hAnsi="Cambria"/>
                <w:b/>
                <w:bCs/>
                <w:color w:val="FFFFFF" w:themeColor="background1"/>
                <w:sz w:val="24"/>
                <w:szCs w:val="24"/>
                <w:lang w:val="en-GB"/>
              </w:rPr>
            </w:pPr>
            <w:r>
              <w:rPr>
                <w:rFonts w:ascii="Cambria" w:hAnsi="Cambria"/>
                <w:b/>
                <w:bCs/>
                <w:color w:val="FFFFFF" w:themeColor="background1"/>
                <w:sz w:val="24"/>
                <w:szCs w:val="24"/>
                <w:lang w:val="en-GB"/>
              </w:rPr>
              <w:t>2</w:t>
            </w:r>
          </w:p>
        </w:tc>
        <w:tc>
          <w:tcPr>
            <w:tcW w:w="5670" w:type="dxa"/>
            <w:tcBorders>
              <w:top w:val="single" w:sz="4" w:space="0" w:color="808080" w:themeColor="background1" w:themeShade="80"/>
            </w:tcBorders>
            <w:vAlign w:val="center"/>
          </w:tcPr>
          <w:p w14:paraId="42C8E56B" w14:textId="77777777" w:rsidR="00A85332" w:rsidRPr="00DD644E" w:rsidRDefault="00A85332" w:rsidP="00B80A15">
            <w:pPr>
              <w:rPr>
                <w:rFonts w:ascii="Cambria" w:hAnsi="Cambria"/>
                <w:lang w:val="en-GB"/>
              </w:rPr>
            </w:pPr>
            <w:r w:rsidRPr="00DD644E">
              <w:rPr>
                <w:rFonts w:ascii="Cambria" w:hAnsi="Cambria"/>
                <w:lang w:val="en-GB"/>
              </w:rPr>
              <w:t xml:space="preserve">Upon confirmation from DVA, check event present on KP and acknowledge </w:t>
            </w:r>
          </w:p>
        </w:tc>
        <w:tc>
          <w:tcPr>
            <w:tcW w:w="1440" w:type="dxa"/>
            <w:tcBorders>
              <w:top w:val="single" w:sz="4" w:space="0" w:color="808080" w:themeColor="background1" w:themeShade="80"/>
            </w:tcBorders>
            <w:vAlign w:val="center"/>
          </w:tcPr>
          <w:p w14:paraId="3016186F" w14:textId="77777777" w:rsidR="00A85332" w:rsidRPr="00DD644E" w:rsidRDefault="00A85332" w:rsidP="00B80A15">
            <w:pPr>
              <w:rPr>
                <w:rFonts w:ascii="Cambria" w:hAnsi="Cambria"/>
                <w:lang w:val="en-GB"/>
              </w:rPr>
            </w:pPr>
            <w:r w:rsidRPr="00DD644E">
              <w:rPr>
                <w:rFonts w:ascii="Cambria" w:hAnsi="Cambria"/>
                <w:lang w:val="en-GB"/>
              </w:rPr>
              <w:t>GOARN OST</w:t>
            </w:r>
          </w:p>
        </w:tc>
        <w:tc>
          <w:tcPr>
            <w:tcW w:w="2070" w:type="dxa"/>
            <w:tcBorders>
              <w:top w:val="single" w:sz="4" w:space="0" w:color="808080" w:themeColor="background1" w:themeShade="80"/>
            </w:tcBorders>
            <w:vAlign w:val="center"/>
          </w:tcPr>
          <w:p w14:paraId="5AB416A4" w14:textId="77777777" w:rsidR="00A85332" w:rsidRPr="00DD644E" w:rsidRDefault="00A85332" w:rsidP="00B80A15">
            <w:pPr>
              <w:rPr>
                <w:rFonts w:ascii="Cambria" w:hAnsi="Cambria"/>
                <w:lang w:val="en-GB"/>
              </w:rPr>
            </w:pPr>
            <w:r w:rsidRPr="00DD644E">
              <w:rPr>
                <w:rFonts w:ascii="Cambria" w:hAnsi="Cambria"/>
                <w:lang w:val="en-GB"/>
              </w:rPr>
              <w:t>-</w:t>
            </w:r>
          </w:p>
        </w:tc>
      </w:tr>
    </w:tbl>
    <w:p w14:paraId="7F7DB059" w14:textId="77777777" w:rsidR="00A85332" w:rsidRDefault="00A85332" w:rsidP="00A85332">
      <w:pPr>
        <w:jc w:val="both"/>
        <w:rPr>
          <w:rFonts w:ascii="Cambria" w:hAnsi="Cambria"/>
          <w:lang w:val="en-GB"/>
        </w:rPr>
      </w:pPr>
    </w:p>
    <w:p w14:paraId="789D5B64" w14:textId="69111142" w:rsidR="00A85332" w:rsidRPr="00DD644E" w:rsidRDefault="00A85332" w:rsidP="00A85332">
      <w:pPr>
        <w:jc w:val="both"/>
        <w:rPr>
          <w:rFonts w:ascii="Cambria" w:hAnsi="Cambria"/>
          <w:lang w:val="en-GB"/>
        </w:rPr>
      </w:pPr>
      <w:r w:rsidRPr="00DD644E">
        <w:rPr>
          <w:rFonts w:ascii="Cambria" w:hAnsi="Cambria"/>
          <w:lang w:val="en-GB"/>
        </w:rPr>
        <w:t xml:space="preserve">Event transfer is initiated from within EMS by ticking the checkbox </w:t>
      </w:r>
      <w:r w:rsidRPr="00DD644E">
        <w:rPr>
          <w:rStyle w:val="KPActionChar"/>
          <w:rFonts w:ascii="Cambria" w:hAnsi="Cambria"/>
        </w:rPr>
        <w:t>Appears on GOARN site</w:t>
      </w:r>
      <w:r w:rsidRPr="00DD644E">
        <w:rPr>
          <w:rFonts w:ascii="Cambria" w:hAnsi="Cambria"/>
          <w:lang w:val="en-GB"/>
        </w:rPr>
        <w:t xml:space="preserve"> in event core data details under </w:t>
      </w:r>
      <w:r w:rsidRPr="00DD644E">
        <w:rPr>
          <w:rStyle w:val="KPActionChar"/>
          <w:rFonts w:ascii="Cambria" w:hAnsi="Cambria"/>
        </w:rPr>
        <w:t>Outputs / GOARN</w:t>
      </w:r>
      <w:r w:rsidRPr="00DD644E">
        <w:rPr>
          <w:rFonts w:ascii="Cambria" w:hAnsi="Cambria"/>
          <w:lang w:val="en-GB"/>
        </w:rPr>
        <w:t xml:space="preserve"> </w:t>
      </w:r>
      <w:r w:rsidRPr="00DD644E">
        <w:rPr>
          <w:rStyle w:val="KPActionChar"/>
          <w:rFonts w:ascii="Cambria" w:hAnsi="Cambria"/>
        </w:rPr>
        <w:t>site</w:t>
      </w:r>
      <w:r w:rsidRPr="00DD644E">
        <w:rPr>
          <w:rFonts w:ascii="Cambria" w:hAnsi="Cambria"/>
          <w:lang w:val="en-GB"/>
        </w:rPr>
        <w:t xml:space="preserve"> tab. The content of the supporting bulletin text should be “</w:t>
      </w:r>
      <w:r w:rsidRPr="00DD644E">
        <w:rPr>
          <w:rFonts w:ascii="Cambria" w:hAnsi="Cambria"/>
          <w:i/>
          <w:iCs/>
          <w:lang w:val="en-GB"/>
        </w:rPr>
        <w:t>Core event data are published on the GOARN Knowledge platform.</w:t>
      </w:r>
      <w:r w:rsidRPr="00DD644E">
        <w:rPr>
          <w:rFonts w:ascii="Cambria" w:hAnsi="Cambria"/>
          <w:lang w:val="en-GB"/>
        </w:rPr>
        <w:t xml:space="preserve">” and update type </w:t>
      </w:r>
      <w:r w:rsidRPr="00DD644E">
        <w:rPr>
          <w:rStyle w:val="KPActionChar"/>
          <w:rFonts w:ascii="Cambria" w:hAnsi="Cambria"/>
        </w:rPr>
        <w:t>EMS update</w:t>
      </w:r>
      <w:r w:rsidRPr="00DD644E">
        <w:rPr>
          <w:rFonts w:ascii="Cambria" w:hAnsi="Cambria"/>
          <w:lang w:val="en-GB"/>
        </w:rPr>
        <w:t xml:space="preserve">. </w:t>
      </w:r>
    </w:p>
    <w:p w14:paraId="47C8102D" w14:textId="77777777" w:rsidR="00A85332" w:rsidRPr="00DD644E" w:rsidRDefault="00A85332" w:rsidP="00A85332">
      <w:pPr>
        <w:jc w:val="both"/>
        <w:rPr>
          <w:rFonts w:ascii="Cambria" w:hAnsi="Cambria"/>
          <w:lang w:val="en-GB"/>
        </w:rPr>
      </w:pPr>
    </w:p>
    <w:p w14:paraId="61216A22" w14:textId="77777777" w:rsidR="00A85332" w:rsidRPr="00DD644E" w:rsidRDefault="00A85332" w:rsidP="00A85332">
      <w:pPr>
        <w:jc w:val="both"/>
        <w:rPr>
          <w:rFonts w:ascii="Cambria" w:hAnsi="Cambria"/>
          <w:lang w:val="en-GB"/>
        </w:rPr>
      </w:pPr>
      <w:r w:rsidRPr="00DD644E">
        <w:rPr>
          <w:rFonts w:ascii="Cambria" w:hAnsi="Cambria"/>
          <w:lang w:val="en-GB"/>
        </w:rPr>
        <w:t>The event dataset which is transferred from EMS to GOARN Knowledge platform includes only core data such as event ID, country or territory, hazard, disease, syndrome, verification status, event status, lab confirmation, date information first received, 4 IHR(2005) Annex 2 risk assessment criteria including comments. Sitreps and / or large text fields from EMS are not transferred to the GOARN Knowledge platform.</w:t>
      </w: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67"/>
        <w:gridCol w:w="8503"/>
      </w:tblGrid>
      <w:tr w:rsidR="00A85332" w:rsidRPr="00EB6D0E" w14:paraId="4A89E9CF" w14:textId="77777777" w:rsidTr="00B80A15">
        <w:trPr>
          <w:trHeight w:val="1247"/>
        </w:trPr>
        <w:tc>
          <w:tcPr>
            <w:tcW w:w="569" w:type="dxa"/>
            <w:shd w:val="clear" w:color="auto" w:fill="auto"/>
            <w:vAlign w:val="center"/>
          </w:tcPr>
          <w:p w14:paraId="59F187BF" w14:textId="77777777" w:rsidR="00A85332" w:rsidRPr="00DD644E" w:rsidRDefault="00A85332" w:rsidP="00B80A15">
            <w:pPr>
              <w:pStyle w:val="Tableimportantexclamation"/>
              <w:rPr>
                <w:rFonts w:ascii="Cambria" w:hAnsi="Cambria"/>
              </w:rPr>
            </w:pPr>
            <w:r w:rsidRPr="00DD644E">
              <w:rPr>
                <w:rFonts w:ascii="Cambria" w:hAnsi="Cambria"/>
              </w:rPr>
              <w:t>!</w:t>
            </w:r>
          </w:p>
        </w:tc>
        <w:tc>
          <w:tcPr>
            <w:tcW w:w="8708" w:type="dxa"/>
            <w:shd w:val="clear" w:color="auto" w:fill="auto"/>
            <w:vAlign w:val="center"/>
          </w:tcPr>
          <w:p w14:paraId="21F18BB9" w14:textId="77777777" w:rsidR="00A85332" w:rsidRPr="00DD644E" w:rsidRDefault="00A85332" w:rsidP="00B80A15">
            <w:pPr>
              <w:pStyle w:val="Tableimportantwording"/>
              <w:rPr>
                <w:rFonts w:ascii="Cambria" w:hAnsi="Cambria"/>
              </w:rPr>
            </w:pPr>
            <w:r w:rsidRPr="00DD644E">
              <w:rPr>
                <w:rFonts w:ascii="Cambria" w:hAnsi="Cambria"/>
              </w:rPr>
              <w:t>An automated procedure checks for changes in event core data in EMS, and searches for events that are marked for transfer to KP runs every hour. This can be initiated sooner on the KP by going to Admin Settings/Content/Import/Event EMS.</w:t>
            </w:r>
          </w:p>
        </w:tc>
      </w:tr>
    </w:tbl>
    <w:p w14:paraId="27DB8D7B" w14:textId="77777777" w:rsidR="00A85332" w:rsidRPr="00DD644E" w:rsidRDefault="00A85332" w:rsidP="00A85332">
      <w:pPr>
        <w:jc w:val="both"/>
        <w:rPr>
          <w:rFonts w:ascii="Cambria" w:hAnsi="Cambria"/>
          <w:lang w:val="en-GB"/>
        </w:rPr>
      </w:pPr>
      <w:r w:rsidRPr="00DD644E">
        <w:rPr>
          <w:rFonts w:ascii="Cambria" w:hAnsi="Cambria"/>
          <w:lang w:val="en-GB"/>
        </w:rPr>
        <w:t xml:space="preserve"> </w:t>
      </w:r>
    </w:p>
    <w:p w14:paraId="2CCF7503" w14:textId="77777777" w:rsidR="00A85332" w:rsidRPr="00DD644E" w:rsidRDefault="00A85332" w:rsidP="00A85332">
      <w:pPr>
        <w:jc w:val="both"/>
        <w:rPr>
          <w:rFonts w:ascii="Cambria" w:hAnsi="Cambria"/>
          <w:lang w:val="en-GB"/>
        </w:rPr>
      </w:pPr>
      <w:r w:rsidRPr="00DD644E">
        <w:rPr>
          <w:rFonts w:ascii="Cambria" w:hAnsi="Cambria"/>
          <w:lang w:val="en-GB"/>
        </w:rPr>
        <w:t>Following completion of event transfer to the KP, any changes to event core data which are recorded in EMS will be automatically updated on the KP. This also includes event closure.</w:t>
      </w:r>
    </w:p>
    <w:p w14:paraId="2DC8B8F3" w14:textId="77777777" w:rsidR="00A85332" w:rsidRPr="00DD644E" w:rsidRDefault="00A85332" w:rsidP="00A85332">
      <w:pPr>
        <w:jc w:val="both"/>
        <w:rPr>
          <w:rFonts w:ascii="Cambria" w:hAnsi="Cambria"/>
          <w:lang w:val="en-GB"/>
        </w:rPr>
      </w:pPr>
    </w:p>
    <w:p w14:paraId="14EAF378" w14:textId="086C1959" w:rsidR="00A85332" w:rsidRPr="00DD644E" w:rsidRDefault="00A85332" w:rsidP="00A85332">
      <w:pPr>
        <w:rPr>
          <w:rFonts w:ascii="Cambria" w:hAnsi="Cambria"/>
          <w:lang w:val="en-GB"/>
        </w:rPr>
      </w:pPr>
      <w:r w:rsidRPr="00DD644E">
        <w:rPr>
          <w:rFonts w:ascii="Cambria" w:hAnsi="Cambria"/>
          <w:lang w:val="en-GB"/>
        </w:rPr>
        <w:t xml:space="preserve">In rare instances, GOARN administrator can also create an event manually, directly on the KP. This is done in situations where event is not created in EMS and it is unlikely that it will be created in EMS. Manual creation of events is done by going to </w:t>
      </w:r>
      <w:r w:rsidRPr="00DD644E">
        <w:rPr>
          <w:rStyle w:val="KPActionChar"/>
          <w:rFonts w:ascii="Cambria" w:hAnsi="Cambria"/>
        </w:rPr>
        <w:t>Admin settings</w:t>
      </w:r>
      <w:r w:rsidRPr="00DD644E">
        <w:rPr>
          <w:rFonts w:ascii="Cambria" w:hAnsi="Cambria"/>
          <w:lang w:val="en-GB"/>
        </w:rPr>
        <w:t xml:space="preserve"> page on the KP, and then clicking on </w:t>
      </w:r>
      <w:r w:rsidRPr="00DD644E">
        <w:rPr>
          <w:rStyle w:val="KPActionChar"/>
          <w:rFonts w:ascii="Cambria" w:hAnsi="Cambria"/>
        </w:rPr>
        <w:t>Content</w:t>
      </w:r>
      <w:r w:rsidRPr="00DD644E">
        <w:rPr>
          <w:rFonts w:ascii="Cambria" w:hAnsi="Cambria"/>
          <w:lang w:val="en-GB"/>
        </w:rPr>
        <w:t xml:space="preserve"> link. On the content page GOARN administrator must click on </w:t>
      </w:r>
      <w:r w:rsidRPr="00DD644E">
        <w:rPr>
          <w:rStyle w:val="KPActionChar"/>
          <w:rFonts w:ascii="Cambria" w:hAnsi="Cambria"/>
        </w:rPr>
        <w:t>Add content</w:t>
      </w:r>
      <w:r w:rsidRPr="00DD644E">
        <w:rPr>
          <w:rFonts w:ascii="Cambria" w:hAnsi="Cambria"/>
          <w:lang w:val="en-GB"/>
        </w:rPr>
        <w:t xml:space="preserve"> button, and then choose </w:t>
      </w:r>
      <w:r w:rsidRPr="00DD644E">
        <w:rPr>
          <w:rStyle w:val="KPActionChar"/>
          <w:rFonts w:ascii="Cambria" w:hAnsi="Cambria"/>
        </w:rPr>
        <w:t>Event</w:t>
      </w:r>
      <w:r w:rsidRPr="00DD644E">
        <w:rPr>
          <w:rFonts w:ascii="Cambria" w:hAnsi="Cambria"/>
          <w:lang w:val="en-GB"/>
        </w:rPr>
        <w:t xml:space="preserve"> as content type.</w:t>
      </w:r>
    </w:p>
    <w:sectPr w:rsidR="00A85332" w:rsidRPr="00DD644E" w:rsidSect="00E26580">
      <w:footerReference w:type="default" r:id="rId65"/>
      <w:pgSz w:w="11906" w:h="16838"/>
      <w:pgMar w:top="1418" w:right="1418" w:bottom="1418" w:left="1418" w:header="709" w:footer="454" w:gutter="0"/>
      <w:pgNumType w:start="1"/>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746C42F4" w14:textId="77777777" w:rsidR="00604B2C" w:rsidRDefault="00604B2C" w:rsidP="001A4E88">
      <w:pPr>
        <w:spacing w:line="240" w:lineRule="auto"/>
      </w:pPr>
      <w:r>
        <w:separator/>
      </w:r>
    </w:p>
  </w:endnote>
  <w:endnote w:type="continuationSeparator" w:id="0">
    <w:p w14:paraId="68C46F2F" w14:textId="77777777" w:rsidR="00604B2C" w:rsidRDefault="00604B2C" w:rsidP="001A4E88">
      <w:pPr>
        <w:spacing w:line="240" w:lineRule="auto"/>
      </w:pPr>
      <w:r>
        <w:continuationSeparator/>
      </w:r>
    </w:p>
  </w:endnote>
  <w:endnote w:type="continuationNotice" w:id="1">
    <w:p w14:paraId="7FC8CE28" w14:textId="77777777" w:rsidR="00604B2C" w:rsidRDefault="00604B2C">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0002A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mbria">
    <w:panose1 w:val="02040503050406030204"/>
    <w:charset w:val="00"/>
    <w:family w:val="roman"/>
    <w:pitch w:val="variable"/>
    <w:sig w:usb0="E00006FF" w:usb1="400004FF" w:usb2="00000000" w:usb3="00000000" w:csb0="0000019F" w:csb1="00000000"/>
  </w:font>
  <w:font w:name="Arial">
    <w:panose1 w:val="020B0604020202020204"/>
    <w:charset w:val="00"/>
    <w:family w:val="swiss"/>
    <w:pitch w:val="variable"/>
    <w:sig w:usb0="E0002EFF" w:usb1="C0007843" w:usb2="00000009" w:usb3="00000000" w:csb0="000001FF" w:csb1="00000000"/>
  </w:font>
  <w:font w:name="Tahoma">
    <w:panose1 w:val="020B0604030504040204"/>
    <w:charset w:val="00"/>
    <w:family w:val="swiss"/>
    <w:pitch w:val="variable"/>
    <w:sig w:usb0="E1002EFF" w:usb1="C000605B" w:usb2="00000029" w:usb3="00000000" w:csb0="000101FF" w:csb1="00000000"/>
  </w:font>
  <w:font w:name="Shruti">
    <w:panose1 w:val="02000500000000000000"/>
    <w:charset w:val="00"/>
    <w:family w:val="swiss"/>
    <w:pitch w:val="variable"/>
    <w:sig w:usb0="0004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272935" w14:textId="77777777" w:rsidR="00604B2C" w:rsidRPr="001A4E88" w:rsidRDefault="00604B2C" w:rsidP="00E26580">
    <w:pPr>
      <w:pStyle w:val="Footer"/>
      <w:jc w:val="center"/>
      <w:rPr>
        <w:sz w:val="20"/>
        <w:szCs w:val="20"/>
      </w:rPr>
    </w:pPr>
  </w:p>
  <w:p w14:paraId="4C64BC02" w14:textId="77777777" w:rsidR="00604B2C" w:rsidRDefault="00604B2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27029738"/>
      <w:docPartObj>
        <w:docPartGallery w:val="Page Numbers (Bottom of Page)"/>
        <w:docPartUnique/>
      </w:docPartObj>
    </w:sdtPr>
    <w:sdtEndPr>
      <w:rPr>
        <w:noProof/>
      </w:rPr>
    </w:sdtEndPr>
    <w:sdtContent>
      <w:p w14:paraId="7E8E0C12" w14:textId="5234B42B" w:rsidR="00604B2C" w:rsidRDefault="00604B2C">
        <w:pPr>
          <w:pStyle w:val="Footer"/>
          <w:jc w:val="center"/>
        </w:pPr>
        <w:r>
          <w:fldChar w:fldCharType="begin"/>
        </w:r>
        <w:r>
          <w:instrText xml:space="preserve"> PAGE   \* MERGEFORMAT </w:instrText>
        </w:r>
        <w:r>
          <w:fldChar w:fldCharType="separate"/>
        </w:r>
        <w:r>
          <w:rPr>
            <w:noProof/>
          </w:rPr>
          <w:t>IV</w:t>
        </w:r>
        <w:r>
          <w:rPr>
            <w:noProof/>
          </w:rPr>
          <w:fldChar w:fldCharType="end"/>
        </w:r>
      </w:p>
    </w:sdtContent>
  </w:sdt>
  <w:p w14:paraId="2A721017" w14:textId="77777777" w:rsidR="00604B2C" w:rsidRDefault="00604B2C">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885551322"/>
      <w:docPartObj>
        <w:docPartGallery w:val="Page Numbers (Bottom of Page)"/>
        <w:docPartUnique/>
      </w:docPartObj>
    </w:sdtPr>
    <w:sdtEndPr>
      <w:rPr>
        <w:noProof/>
      </w:rPr>
    </w:sdtEndPr>
    <w:sdtContent>
      <w:p w14:paraId="54FCB7F5" w14:textId="71E57C3D" w:rsidR="00604B2C" w:rsidRDefault="00604B2C">
        <w:pPr>
          <w:pStyle w:val="Footer"/>
          <w:jc w:val="center"/>
        </w:pPr>
        <w:r>
          <w:fldChar w:fldCharType="begin"/>
        </w:r>
        <w:r>
          <w:instrText xml:space="preserve"> PAGE   \* MERGEFORMAT </w:instrText>
        </w:r>
        <w:r>
          <w:fldChar w:fldCharType="separate"/>
        </w:r>
        <w:r>
          <w:rPr>
            <w:noProof/>
          </w:rPr>
          <w:t>A</w:t>
        </w:r>
        <w:r>
          <w:rPr>
            <w:noProof/>
          </w:rPr>
          <w:fldChar w:fldCharType="end"/>
        </w:r>
      </w:p>
    </w:sdtContent>
  </w:sdt>
  <w:p w14:paraId="7E2A02D9" w14:textId="77777777" w:rsidR="00604B2C" w:rsidRDefault="00604B2C">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487310963"/>
      <w:docPartObj>
        <w:docPartGallery w:val="Page Numbers (Bottom of Page)"/>
        <w:docPartUnique/>
      </w:docPartObj>
    </w:sdtPr>
    <w:sdtEndPr/>
    <w:sdtContent>
      <w:sdt>
        <w:sdtPr>
          <w:id w:val="-1669238322"/>
          <w:docPartObj>
            <w:docPartGallery w:val="Page Numbers (Top of Page)"/>
            <w:docPartUnique/>
          </w:docPartObj>
        </w:sdtPr>
        <w:sdtEndPr/>
        <w:sdtContent>
          <w:p w14:paraId="4CBCAEBD" w14:textId="6471BB30" w:rsidR="00604B2C" w:rsidRDefault="00604B2C" w:rsidP="00E26580">
            <w:pPr>
              <w:pStyle w:val="Footer"/>
              <w:jc w:val="center"/>
            </w:pPr>
            <w:r w:rsidRPr="007E1FC3">
              <w:t xml:space="preserve">Page </w:t>
            </w:r>
            <w:r w:rsidRPr="007E1FC3">
              <w:rPr>
                <w:b/>
                <w:bCs/>
              </w:rPr>
              <w:fldChar w:fldCharType="begin"/>
            </w:r>
            <w:r w:rsidRPr="007E1FC3">
              <w:rPr>
                <w:b/>
                <w:bCs/>
              </w:rPr>
              <w:instrText xml:space="preserve"> PAGE </w:instrText>
            </w:r>
            <w:r w:rsidRPr="007E1FC3">
              <w:rPr>
                <w:b/>
                <w:bCs/>
              </w:rPr>
              <w:fldChar w:fldCharType="separate"/>
            </w:r>
            <w:r>
              <w:rPr>
                <w:b/>
                <w:bCs/>
                <w:noProof/>
              </w:rPr>
              <w:t>18</w:t>
            </w:r>
            <w:r w:rsidRPr="007E1FC3">
              <w:rPr>
                <w:b/>
                <w:bCs/>
              </w:rPr>
              <w:fldChar w:fldCharType="end"/>
            </w:r>
            <w:r w:rsidRPr="007E1FC3">
              <w:t xml:space="preserve"> of </w:t>
            </w:r>
            <w:r w:rsidRPr="007E1FC3">
              <w:rPr>
                <w:b/>
                <w:bCs/>
              </w:rPr>
              <w:fldChar w:fldCharType="begin"/>
            </w:r>
            <w:r w:rsidRPr="007E1FC3">
              <w:rPr>
                <w:b/>
                <w:bCs/>
              </w:rPr>
              <w:instrText xml:space="preserve"> SECTIONPAGES  </w:instrText>
            </w:r>
            <w:r w:rsidRPr="007E1FC3">
              <w:rPr>
                <w:b/>
                <w:bCs/>
              </w:rPr>
              <w:fldChar w:fldCharType="separate"/>
            </w:r>
            <w:r w:rsidR="00A4599E">
              <w:rPr>
                <w:b/>
                <w:bCs/>
                <w:noProof/>
              </w:rPr>
              <w:t>52</w:t>
            </w:r>
            <w:r w:rsidRPr="007E1FC3">
              <w:rPr>
                <w:b/>
                <w:bCs/>
              </w:rPr>
              <w:fldChar w:fldCharType="end"/>
            </w:r>
          </w:p>
        </w:sdtContent>
      </w:sdt>
    </w:sdtContent>
  </w:sdt>
  <w:p w14:paraId="7D885E3A" w14:textId="77777777" w:rsidR="00604B2C" w:rsidRDefault="00604B2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01994A24" w14:textId="77777777" w:rsidR="00604B2C" w:rsidRDefault="00604B2C" w:rsidP="001A4E88">
      <w:pPr>
        <w:spacing w:line="240" w:lineRule="auto"/>
      </w:pPr>
      <w:r>
        <w:separator/>
      </w:r>
    </w:p>
  </w:footnote>
  <w:footnote w:type="continuationSeparator" w:id="0">
    <w:p w14:paraId="4410E1F3" w14:textId="77777777" w:rsidR="00604B2C" w:rsidRDefault="00604B2C" w:rsidP="001A4E88">
      <w:pPr>
        <w:spacing w:line="240" w:lineRule="auto"/>
      </w:pPr>
      <w:r>
        <w:continuationSeparator/>
      </w:r>
    </w:p>
  </w:footnote>
  <w:footnote w:type="continuationNotice" w:id="1">
    <w:p w14:paraId="0FDD4B0F" w14:textId="77777777" w:rsidR="00604B2C" w:rsidRDefault="00604B2C">
      <w:pPr>
        <w:spacing w:line="240" w:lineRule="auto"/>
      </w:pPr>
    </w:p>
  </w:footnote>
  <w:footnote w:id="2">
    <w:p w14:paraId="2BB32F6F" w14:textId="77777777" w:rsidR="00604B2C" w:rsidRPr="00D73FDF" w:rsidRDefault="00604B2C" w:rsidP="00BD5444">
      <w:pPr>
        <w:pStyle w:val="FootnoteText"/>
        <w:rPr>
          <w:lang w:val="en-GB"/>
        </w:rPr>
      </w:pPr>
      <w:r>
        <w:rPr>
          <w:rStyle w:val="FootnoteReference"/>
        </w:rPr>
        <w:footnoteRef/>
      </w:r>
      <w:r>
        <w:t xml:space="preserve"> </w:t>
      </w:r>
      <w:r w:rsidRPr="00D73FDF">
        <w:rPr>
          <w:sz w:val="18"/>
          <w:szCs w:val="18"/>
        </w:rPr>
        <w:t>Advisory Group on Reform of WHO’s Work in Outbreaks and Emergencies with Health and Humanitarian Consequences (</w:t>
      </w:r>
      <w:hyperlink r:id="rId1" w:history="1">
        <w:r w:rsidRPr="00116FA7">
          <w:rPr>
            <w:rStyle w:val="Hyperlink"/>
            <w:sz w:val="18"/>
            <w:szCs w:val="18"/>
          </w:rPr>
          <w:t>http://www.who.int/about/who_reform/emergency-capacities/advisory-group/en/</w:t>
        </w:r>
      </w:hyperlink>
      <w:r w:rsidRPr="00D73FDF">
        <w:rPr>
          <w:sz w:val="18"/>
          <w:szCs w:val="18"/>
        </w:rPr>
        <w:t>).</w:t>
      </w:r>
    </w:p>
  </w:footnote>
  <w:footnote w:id="3">
    <w:p w14:paraId="142F8400" w14:textId="625CC051" w:rsidR="00604B2C" w:rsidRPr="00D73FDF" w:rsidRDefault="00604B2C" w:rsidP="00D73FDF">
      <w:pPr>
        <w:pStyle w:val="FootnoteText"/>
        <w:rPr>
          <w:sz w:val="18"/>
          <w:szCs w:val="18"/>
        </w:rPr>
      </w:pPr>
      <w:r>
        <w:rPr>
          <w:rStyle w:val="FootnoteReference"/>
        </w:rPr>
        <w:footnoteRef/>
      </w:r>
      <w:r>
        <w:t xml:space="preserve"> </w:t>
      </w:r>
      <w:r w:rsidRPr="00D73FDF">
        <w:rPr>
          <w:sz w:val="18"/>
          <w:szCs w:val="18"/>
        </w:rPr>
        <w:t>Review Committee under the International Health Regulations (2005) (</w:t>
      </w:r>
      <w:hyperlink r:id="rId2" w:history="1">
        <w:r w:rsidRPr="00D73FDF">
          <w:rPr>
            <w:rStyle w:val="Hyperlink"/>
            <w:sz w:val="18"/>
            <w:szCs w:val="18"/>
          </w:rPr>
          <w:t>http://www.who.int/ihr/review-committee-2016/en/</w:t>
        </w:r>
      </w:hyperlink>
      <w:r w:rsidRPr="00D73FDF">
        <w:rPr>
          <w:sz w:val="18"/>
          <w:szCs w:val="18"/>
        </w:rPr>
        <w:t>).</w:t>
      </w:r>
    </w:p>
  </w:footnote>
  <w:footnote w:id="4">
    <w:p w14:paraId="7DE7C332" w14:textId="77777777" w:rsidR="00604B2C" w:rsidRPr="00D73FDF" w:rsidRDefault="00604B2C">
      <w:pPr>
        <w:pStyle w:val="FootnoteText"/>
        <w:rPr>
          <w:sz w:val="18"/>
          <w:szCs w:val="18"/>
          <w:lang w:val="en-GB"/>
        </w:rPr>
      </w:pPr>
      <w:r w:rsidRPr="00D73FDF">
        <w:rPr>
          <w:rStyle w:val="FootnoteReference"/>
          <w:sz w:val="18"/>
          <w:szCs w:val="18"/>
        </w:rPr>
        <w:footnoteRef/>
      </w:r>
      <w:r w:rsidRPr="00D73FDF">
        <w:rPr>
          <w:sz w:val="18"/>
          <w:szCs w:val="18"/>
        </w:rPr>
        <w:t xml:space="preserve"> Independent Oversight and Advisory Committee (IOAC) for the WHO Health Emergencies Programme (</w:t>
      </w:r>
      <w:hyperlink r:id="rId3" w:history="1">
        <w:r w:rsidRPr="00116FA7">
          <w:rPr>
            <w:rStyle w:val="Hyperlink"/>
            <w:sz w:val="18"/>
            <w:szCs w:val="18"/>
          </w:rPr>
          <w:t>http://www.who.int/about/who_reform/emergency-capacities/oversight-committee/en/</w:t>
        </w:r>
      </w:hyperlink>
      <w:r w:rsidRPr="00D73FDF">
        <w:rPr>
          <w:sz w:val="18"/>
          <w:szCs w:val="18"/>
        </w:rPr>
        <w:t>).</w:t>
      </w:r>
      <w:r>
        <w:rPr>
          <w:sz w:val="18"/>
          <w:szCs w:val="18"/>
        </w:rPr>
        <w:t xml:space="preserve"> </w:t>
      </w:r>
    </w:p>
  </w:footnote>
  <w:footnote w:id="5">
    <w:p w14:paraId="646EE6D0" w14:textId="1B0CEA7C" w:rsidR="00604B2C" w:rsidRDefault="00604B2C">
      <w:pPr>
        <w:pStyle w:val="FootnoteText"/>
      </w:pPr>
      <w:r>
        <w:rPr>
          <w:rStyle w:val="FootnoteReference"/>
        </w:rPr>
        <w:footnoteRef/>
      </w:r>
      <w:r>
        <w:t xml:space="preserve"> The Alert will need to be made against an event, if needed see Annex 8 – Transferring Events from the Event Management System (EMS) to the Knowledge Platform</w:t>
      </w:r>
    </w:p>
  </w:footnote>
  <w:footnote w:id="6">
    <w:p w14:paraId="3F385524" w14:textId="42553E52" w:rsidR="00604B2C" w:rsidRPr="00F11A78" w:rsidRDefault="00604B2C" w:rsidP="004A6B3F">
      <w:pPr>
        <w:pStyle w:val="FootnoteText"/>
        <w:jc w:val="both"/>
        <w:rPr>
          <w:lang w:val="en-GB"/>
        </w:rPr>
      </w:pPr>
      <w:r>
        <w:rPr>
          <w:rStyle w:val="FootnoteReference"/>
        </w:rPr>
        <w:footnoteRef/>
      </w:r>
      <w:r>
        <w:t xml:space="preserve"> Event Management System (EMS) (</w:t>
      </w:r>
      <w:hyperlink r:id="rId4" w:history="1">
        <w:r w:rsidRPr="00647074">
          <w:rPr>
            <w:rStyle w:val="Hyperlink"/>
          </w:rPr>
          <w:t>http://ems.who.int</w:t>
        </w:r>
      </w:hyperlink>
      <w:r>
        <w:t>) is an internal WHO global online system used b</w:t>
      </w:r>
      <w:r>
        <w:rPr>
          <w:lang w:val="en-GB"/>
        </w:rPr>
        <w:t>y</w:t>
      </w:r>
      <w:r w:rsidRPr="00F11A78">
        <w:t xml:space="preserve"> </w:t>
      </w:r>
      <w:r>
        <w:t xml:space="preserve">WHO staff in country offices, regional office and HQ </w:t>
      </w:r>
      <w:r w:rsidRPr="00F11A78">
        <w:t>to collaborate on public health event management.</w:t>
      </w:r>
      <w:r>
        <w:t xml:space="preserve"> EMS facilitates the exchange of information for public health action, including event surveillance and risk assessment. </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1BF2D05"/>
    <w:multiLevelType w:val="hybridMultilevel"/>
    <w:tmpl w:val="2670EE5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25A5C90"/>
    <w:multiLevelType w:val="hybridMultilevel"/>
    <w:tmpl w:val="F78C4382"/>
    <w:lvl w:ilvl="0" w:tplc="2BE09356">
      <w:numFmt w:val="bullet"/>
      <w:lvlText w:val="-"/>
      <w:lvlJc w:val="left"/>
      <w:pPr>
        <w:ind w:left="720" w:hanging="360"/>
      </w:pPr>
      <w:rPr>
        <w:rFonts w:ascii="Calibri" w:eastAsiaTheme="minorEastAsia"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4543D5D"/>
    <w:multiLevelType w:val="hybridMultilevel"/>
    <w:tmpl w:val="AD6C96F6"/>
    <w:lvl w:ilvl="0" w:tplc="E50C96C0">
      <w:start w:val="1"/>
      <w:numFmt w:val="bullet"/>
      <w:lvlText w:val=""/>
      <w:lvlJc w:val="left"/>
      <w:pPr>
        <w:ind w:left="360" w:hanging="360"/>
      </w:pPr>
      <w:rPr>
        <w:rFonts w:ascii="Wingdings" w:hAnsi="Wingdings" w:cs="Wingdings" w:hint="default"/>
        <w:color w:val="FF6600"/>
      </w:rPr>
    </w:lvl>
    <w:lvl w:ilvl="1" w:tplc="14090003" w:tentative="1">
      <w:start w:val="1"/>
      <w:numFmt w:val="bullet"/>
      <w:lvlText w:val="o"/>
      <w:lvlJc w:val="left"/>
      <w:pPr>
        <w:ind w:left="1080" w:hanging="360"/>
      </w:pPr>
      <w:rPr>
        <w:rFonts w:ascii="Courier New" w:hAnsi="Courier New" w:cs="Courier New" w:hint="default"/>
      </w:rPr>
    </w:lvl>
    <w:lvl w:ilvl="2" w:tplc="14090005" w:tentative="1">
      <w:start w:val="1"/>
      <w:numFmt w:val="bullet"/>
      <w:lvlText w:val=""/>
      <w:lvlJc w:val="left"/>
      <w:pPr>
        <w:ind w:left="1800" w:hanging="360"/>
      </w:pPr>
      <w:rPr>
        <w:rFonts w:ascii="Wingdings" w:hAnsi="Wingdings" w:hint="default"/>
      </w:rPr>
    </w:lvl>
    <w:lvl w:ilvl="3" w:tplc="14090001" w:tentative="1">
      <w:start w:val="1"/>
      <w:numFmt w:val="bullet"/>
      <w:lvlText w:val=""/>
      <w:lvlJc w:val="left"/>
      <w:pPr>
        <w:ind w:left="2520" w:hanging="360"/>
      </w:pPr>
      <w:rPr>
        <w:rFonts w:ascii="Symbol" w:hAnsi="Symbol" w:hint="default"/>
      </w:rPr>
    </w:lvl>
    <w:lvl w:ilvl="4" w:tplc="14090003" w:tentative="1">
      <w:start w:val="1"/>
      <w:numFmt w:val="bullet"/>
      <w:lvlText w:val="o"/>
      <w:lvlJc w:val="left"/>
      <w:pPr>
        <w:ind w:left="3240" w:hanging="360"/>
      </w:pPr>
      <w:rPr>
        <w:rFonts w:ascii="Courier New" w:hAnsi="Courier New" w:cs="Courier New" w:hint="default"/>
      </w:rPr>
    </w:lvl>
    <w:lvl w:ilvl="5" w:tplc="14090005" w:tentative="1">
      <w:start w:val="1"/>
      <w:numFmt w:val="bullet"/>
      <w:lvlText w:val=""/>
      <w:lvlJc w:val="left"/>
      <w:pPr>
        <w:ind w:left="3960" w:hanging="360"/>
      </w:pPr>
      <w:rPr>
        <w:rFonts w:ascii="Wingdings" w:hAnsi="Wingdings" w:hint="default"/>
      </w:rPr>
    </w:lvl>
    <w:lvl w:ilvl="6" w:tplc="14090001" w:tentative="1">
      <w:start w:val="1"/>
      <w:numFmt w:val="bullet"/>
      <w:lvlText w:val=""/>
      <w:lvlJc w:val="left"/>
      <w:pPr>
        <w:ind w:left="4680" w:hanging="360"/>
      </w:pPr>
      <w:rPr>
        <w:rFonts w:ascii="Symbol" w:hAnsi="Symbol" w:hint="default"/>
      </w:rPr>
    </w:lvl>
    <w:lvl w:ilvl="7" w:tplc="14090003" w:tentative="1">
      <w:start w:val="1"/>
      <w:numFmt w:val="bullet"/>
      <w:lvlText w:val="o"/>
      <w:lvlJc w:val="left"/>
      <w:pPr>
        <w:ind w:left="5400" w:hanging="360"/>
      </w:pPr>
      <w:rPr>
        <w:rFonts w:ascii="Courier New" w:hAnsi="Courier New" w:cs="Courier New" w:hint="default"/>
      </w:rPr>
    </w:lvl>
    <w:lvl w:ilvl="8" w:tplc="14090005" w:tentative="1">
      <w:start w:val="1"/>
      <w:numFmt w:val="bullet"/>
      <w:lvlText w:val=""/>
      <w:lvlJc w:val="left"/>
      <w:pPr>
        <w:ind w:left="6120" w:hanging="360"/>
      </w:pPr>
      <w:rPr>
        <w:rFonts w:ascii="Wingdings" w:hAnsi="Wingdings" w:hint="default"/>
      </w:rPr>
    </w:lvl>
  </w:abstractNum>
  <w:abstractNum w:abstractNumId="3" w15:restartNumberingAfterBreak="0">
    <w:nsid w:val="05FD6B99"/>
    <w:multiLevelType w:val="hybridMultilevel"/>
    <w:tmpl w:val="53CE9964"/>
    <w:lvl w:ilvl="0" w:tplc="F92A4E92">
      <w:start w:val="1"/>
      <w:numFmt w:val="bullet"/>
      <w:lvlText w:val=""/>
      <w:lvlJc w:val="left"/>
      <w:pPr>
        <w:ind w:left="360" w:hanging="360"/>
      </w:pPr>
      <w:rPr>
        <w:rFonts w:ascii="Wingdings" w:hAnsi="Wingdings" w:cs="Wingdings" w:hint="default"/>
        <w:color w:val="1F497D" w:themeColor="text2"/>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 w15:restartNumberingAfterBreak="0">
    <w:nsid w:val="0B0D295C"/>
    <w:multiLevelType w:val="hybridMultilevel"/>
    <w:tmpl w:val="D25CBADE"/>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 w15:restartNumberingAfterBreak="0">
    <w:nsid w:val="0CC33407"/>
    <w:multiLevelType w:val="hybridMultilevel"/>
    <w:tmpl w:val="6C902BDE"/>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 w15:restartNumberingAfterBreak="0">
    <w:nsid w:val="0FA439FE"/>
    <w:multiLevelType w:val="hybridMultilevel"/>
    <w:tmpl w:val="0FE66768"/>
    <w:lvl w:ilvl="0" w:tplc="04090005">
      <w:start w:val="1"/>
      <w:numFmt w:val="bullet"/>
      <w:lvlText w:val=""/>
      <w:lvlJc w:val="left"/>
      <w:pPr>
        <w:ind w:left="360" w:hanging="360"/>
      </w:pPr>
      <w:rPr>
        <w:rFonts w:ascii="Wingdings" w:hAnsi="Wingdings"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7" w15:restartNumberingAfterBreak="0">
    <w:nsid w:val="13711165"/>
    <w:multiLevelType w:val="hybridMultilevel"/>
    <w:tmpl w:val="F0DCDFF4"/>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8" w15:restartNumberingAfterBreak="0">
    <w:nsid w:val="15435CD3"/>
    <w:multiLevelType w:val="hybridMultilevel"/>
    <w:tmpl w:val="B88E9D02"/>
    <w:lvl w:ilvl="0" w:tplc="E5581E60">
      <w:numFmt w:val="bullet"/>
      <w:lvlText w:val="-"/>
      <w:lvlJc w:val="left"/>
      <w:pPr>
        <w:ind w:left="720" w:hanging="360"/>
      </w:pPr>
      <w:rPr>
        <w:rFonts w:ascii="Calibri" w:eastAsiaTheme="minorEastAsia"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156A26D4"/>
    <w:multiLevelType w:val="hybridMultilevel"/>
    <w:tmpl w:val="9F1C6892"/>
    <w:lvl w:ilvl="0" w:tplc="15BC4A06">
      <w:start w:val="1"/>
      <w:numFmt w:val="bullet"/>
      <w:lvlText w:val=""/>
      <w:lvlJc w:val="left"/>
      <w:pPr>
        <w:ind w:left="360" w:hanging="360"/>
      </w:pPr>
      <w:rPr>
        <w:rFonts w:ascii="Wingdings" w:hAnsi="Wingdings" w:cs="Wingdings" w:hint="default"/>
        <w:color w:val="365F91" w:themeColor="accent1" w:themeShade="BF"/>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0" w15:restartNumberingAfterBreak="0">
    <w:nsid w:val="186759FD"/>
    <w:multiLevelType w:val="hybridMultilevel"/>
    <w:tmpl w:val="0D40B71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198717B9"/>
    <w:multiLevelType w:val="hybridMultilevel"/>
    <w:tmpl w:val="8690D5A6"/>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2" w15:restartNumberingAfterBreak="0">
    <w:nsid w:val="1B5B1718"/>
    <w:multiLevelType w:val="hybridMultilevel"/>
    <w:tmpl w:val="4C7E0378"/>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3" w15:restartNumberingAfterBreak="0">
    <w:nsid w:val="1CB16D47"/>
    <w:multiLevelType w:val="hybridMultilevel"/>
    <w:tmpl w:val="0F381944"/>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4" w15:restartNumberingAfterBreak="0">
    <w:nsid w:val="1ECB7EF0"/>
    <w:multiLevelType w:val="hybridMultilevel"/>
    <w:tmpl w:val="BC521472"/>
    <w:lvl w:ilvl="0" w:tplc="D252232C">
      <w:numFmt w:val="bullet"/>
      <w:lvlText w:val="-"/>
      <w:lvlJc w:val="left"/>
      <w:pPr>
        <w:ind w:left="720" w:hanging="360"/>
      </w:pPr>
      <w:rPr>
        <w:rFonts w:ascii="Calibri" w:eastAsiaTheme="minorEastAsia"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203710EC"/>
    <w:multiLevelType w:val="hybridMultilevel"/>
    <w:tmpl w:val="D054AA60"/>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16" w15:restartNumberingAfterBreak="0">
    <w:nsid w:val="20924B29"/>
    <w:multiLevelType w:val="hybridMultilevel"/>
    <w:tmpl w:val="610A53B0"/>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7" w15:restartNumberingAfterBreak="0">
    <w:nsid w:val="262D4BB3"/>
    <w:multiLevelType w:val="hybridMultilevel"/>
    <w:tmpl w:val="EF9A8A8E"/>
    <w:lvl w:ilvl="0" w:tplc="E50C96C0">
      <w:start w:val="1"/>
      <w:numFmt w:val="bullet"/>
      <w:lvlText w:val=""/>
      <w:lvlJc w:val="left"/>
      <w:pPr>
        <w:ind w:left="360" w:hanging="360"/>
      </w:pPr>
      <w:rPr>
        <w:rFonts w:ascii="Wingdings" w:hAnsi="Wingdings" w:cs="Wingdings" w:hint="default"/>
        <w:color w:val="FF6600"/>
      </w:rPr>
    </w:lvl>
    <w:lvl w:ilvl="1" w:tplc="04090003">
      <w:start w:val="1"/>
      <w:numFmt w:val="bullet"/>
      <w:lvlText w:val="o"/>
      <w:lvlJc w:val="left"/>
      <w:pPr>
        <w:ind w:left="1440" w:hanging="720"/>
      </w:pPr>
      <w:rPr>
        <w:rFonts w:ascii="Courier New" w:hAnsi="Courier New" w:cs="Courier New" w:hint="default"/>
      </w:rPr>
    </w:lvl>
    <w:lvl w:ilvl="2" w:tplc="D0D4DFF6">
      <w:numFmt w:val="bullet"/>
      <w:lvlText w:val="-"/>
      <w:lvlJc w:val="left"/>
      <w:pPr>
        <w:ind w:left="1800" w:hanging="360"/>
      </w:pPr>
      <w:rPr>
        <w:rFonts w:ascii="Cambria" w:eastAsiaTheme="minorEastAsia" w:hAnsi="Cambria" w:cstheme="minorBidi"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8" w15:restartNumberingAfterBreak="0">
    <w:nsid w:val="27CE50FD"/>
    <w:multiLevelType w:val="hybridMultilevel"/>
    <w:tmpl w:val="7410FFCC"/>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9" w15:restartNumberingAfterBreak="0">
    <w:nsid w:val="2B575F29"/>
    <w:multiLevelType w:val="hybridMultilevel"/>
    <w:tmpl w:val="CBB6B2D2"/>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0" w15:restartNumberingAfterBreak="0">
    <w:nsid w:val="2DDD3728"/>
    <w:multiLevelType w:val="hybridMultilevel"/>
    <w:tmpl w:val="6590B6A8"/>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1" w15:restartNumberingAfterBreak="0">
    <w:nsid w:val="30600355"/>
    <w:multiLevelType w:val="hybridMultilevel"/>
    <w:tmpl w:val="264C86B2"/>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2" w15:restartNumberingAfterBreak="0">
    <w:nsid w:val="32470225"/>
    <w:multiLevelType w:val="hybridMultilevel"/>
    <w:tmpl w:val="0142997C"/>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3" w15:restartNumberingAfterBreak="0">
    <w:nsid w:val="35203D97"/>
    <w:multiLevelType w:val="hybridMultilevel"/>
    <w:tmpl w:val="15268F60"/>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4" w15:restartNumberingAfterBreak="0">
    <w:nsid w:val="37626937"/>
    <w:multiLevelType w:val="hybridMultilevel"/>
    <w:tmpl w:val="DBEC6EDA"/>
    <w:lvl w:ilvl="0" w:tplc="E50C96C0">
      <w:start w:val="1"/>
      <w:numFmt w:val="bullet"/>
      <w:lvlText w:val=""/>
      <w:lvlJc w:val="left"/>
      <w:pPr>
        <w:ind w:left="360" w:hanging="360"/>
      </w:pPr>
      <w:rPr>
        <w:rFonts w:ascii="Wingdings" w:hAnsi="Wingdings" w:cs="Wingdings" w:hint="default"/>
        <w:color w:val="FF6600"/>
      </w:rPr>
    </w:lvl>
    <w:lvl w:ilvl="1" w:tplc="0CFECCA4">
      <w:numFmt w:val="bullet"/>
      <w:lvlText w:val=""/>
      <w:lvlJc w:val="left"/>
      <w:pPr>
        <w:ind w:left="1440" w:hanging="720"/>
      </w:pPr>
      <w:rPr>
        <w:rFonts w:ascii="Symbol" w:eastAsiaTheme="minorEastAsia" w:hAnsi="Symbol" w:cstheme="minorBidi"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5" w15:restartNumberingAfterBreak="0">
    <w:nsid w:val="39634590"/>
    <w:multiLevelType w:val="hybridMultilevel"/>
    <w:tmpl w:val="BBB80664"/>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6" w15:restartNumberingAfterBreak="0">
    <w:nsid w:val="3B7527D5"/>
    <w:multiLevelType w:val="hybridMultilevel"/>
    <w:tmpl w:val="C29ECDAA"/>
    <w:lvl w:ilvl="0" w:tplc="F92A4E92">
      <w:start w:val="1"/>
      <w:numFmt w:val="bullet"/>
      <w:lvlText w:val=""/>
      <w:lvlJc w:val="left"/>
      <w:pPr>
        <w:ind w:left="360" w:hanging="360"/>
      </w:pPr>
      <w:rPr>
        <w:rFonts w:ascii="Wingdings" w:hAnsi="Wingdings" w:cs="Wingdings" w:hint="default"/>
        <w:color w:val="1F497D" w:themeColor="text2"/>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7" w15:restartNumberingAfterBreak="0">
    <w:nsid w:val="3D1042ED"/>
    <w:multiLevelType w:val="hybridMultilevel"/>
    <w:tmpl w:val="858848BE"/>
    <w:lvl w:ilvl="0" w:tplc="E50C96C0">
      <w:start w:val="1"/>
      <w:numFmt w:val="bullet"/>
      <w:lvlText w:val=""/>
      <w:lvlJc w:val="left"/>
      <w:pPr>
        <w:ind w:left="360" w:hanging="360"/>
      </w:pPr>
      <w:rPr>
        <w:rFonts w:ascii="Wingdings" w:hAnsi="Wingdings" w:cs="Wingdings" w:hint="default"/>
        <w:color w:val="FF6600"/>
      </w:rPr>
    </w:lvl>
    <w:lvl w:ilvl="1" w:tplc="14090003" w:tentative="1">
      <w:start w:val="1"/>
      <w:numFmt w:val="bullet"/>
      <w:lvlText w:val="o"/>
      <w:lvlJc w:val="left"/>
      <w:pPr>
        <w:ind w:left="1080" w:hanging="360"/>
      </w:pPr>
      <w:rPr>
        <w:rFonts w:ascii="Courier New" w:hAnsi="Courier New" w:cs="Courier New" w:hint="default"/>
      </w:rPr>
    </w:lvl>
    <w:lvl w:ilvl="2" w:tplc="14090005" w:tentative="1">
      <w:start w:val="1"/>
      <w:numFmt w:val="bullet"/>
      <w:lvlText w:val=""/>
      <w:lvlJc w:val="left"/>
      <w:pPr>
        <w:ind w:left="1800" w:hanging="360"/>
      </w:pPr>
      <w:rPr>
        <w:rFonts w:ascii="Wingdings" w:hAnsi="Wingdings" w:hint="default"/>
      </w:rPr>
    </w:lvl>
    <w:lvl w:ilvl="3" w:tplc="14090001" w:tentative="1">
      <w:start w:val="1"/>
      <w:numFmt w:val="bullet"/>
      <w:lvlText w:val=""/>
      <w:lvlJc w:val="left"/>
      <w:pPr>
        <w:ind w:left="2520" w:hanging="360"/>
      </w:pPr>
      <w:rPr>
        <w:rFonts w:ascii="Symbol" w:hAnsi="Symbol" w:hint="default"/>
      </w:rPr>
    </w:lvl>
    <w:lvl w:ilvl="4" w:tplc="14090003" w:tentative="1">
      <w:start w:val="1"/>
      <w:numFmt w:val="bullet"/>
      <w:lvlText w:val="o"/>
      <w:lvlJc w:val="left"/>
      <w:pPr>
        <w:ind w:left="3240" w:hanging="360"/>
      </w:pPr>
      <w:rPr>
        <w:rFonts w:ascii="Courier New" w:hAnsi="Courier New" w:cs="Courier New" w:hint="default"/>
      </w:rPr>
    </w:lvl>
    <w:lvl w:ilvl="5" w:tplc="14090005" w:tentative="1">
      <w:start w:val="1"/>
      <w:numFmt w:val="bullet"/>
      <w:lvlText w:val=""/>
      <w:lvlJc w:val="left"/>
      <w:pPr>
        <w:ind w:left="3960" w:hanging="360"/>
      </w:pPr>
      <w:rPr>
        <w:rFonts w:ascii="Wingdings" w:hAnsi="Wingdings" w:hint="default"/>
      </w:rPr>
    </w:lvl>
    <w:lvl w:ilvl="6" w:tplc="14090001" w:tentative="1">
      <w:start w:val="1"/>
      <w:numFmt w:val="bullet"/>
      <w:lvlText w:val=""/>
      <w:lvlJc w:val="left"/>
      <w:pPr>
        <w:ind w:left="4680" w:hanging="360"/>
      </w:pPr>
      <w:rPr>
        <w:rFonts w:ascii="Symbol" w:hAnsi="Symbol" w:hint="default"/>
      </w:rPr>
    </w:lvl>
    <w:lvl w:ilvl="7" w:tplc="14090003" w:tentative="1">
      <w:start w:val="1"/>
      <w:numFmt w:val="bullet"/>
      <w:lvlText w:val="o"/>
      <w:lvlJc w:val="left"/>
      <w:pPr>
        <w:ind w:left="5400" w:hanging="360"/>
      </w:pPr>
      <w:rPr>
        <w:rFonts w:ascii="Courier New" w:hAnsi="Courier New" w:cs="Courier New" w:hint="default"/>
      </w:rPr>
    </w:lvl>
    <w:lvl w:ilvl="8" w:tplc="14090005" w:tentative="1">
      <w:start w:val="1"/>
      <w:numFmt w:val="bullet"/>
      <w:lvlText w:val=""/>
      <w:lvlJc w:val="left"/>
      <w:pPr>
        <w:ind w:left="6120" w:hanging="360"/>
      </w:pPr>
      <w:rPr>
        <w:rFonts w:ascii="Wingdings" w:hAnsi="Wingdings" w:hint="default"/>
      </w:rPr>
    </w:lvl>
  </w:abstractNum>
  <w:abstractNum w:abstractNumId="28" w15:restartNumberingAfterBreak="0">
    <w:nsid w:val="3D8B4658"/>
    <w:multiLevelType w:val="hybridMultilevel"/>
    <w:tmpl w:val="BF38582A"/>
    <w:lvl w:ilvl="0" w:tplc="04090005">
      <w:start w:val="1"/>
      <w:numFmt w:val="bullet"/>
      <w:lvlText w:val=""/>
      <w:lvlJc w:val="left"/>
      <w:pPr>
        <w:ind w:left="360" w:hanging="360"/>
      </w:pPr>
      <w:rPr>
        <w:rFonts w:ascii="Wingdings" w:hAnsi="Wingdings"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29" w15:restartNumberingAfterBreak="0">
    <w:nsid w:val="42C83D4C"/>
    <w:multiLevelType w:val="hybridMultilevel"/>
    <w:tmpl w:val="9E64F208"/>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45BA2D8B"/>
    <w:multiLevelType w:val="hybridMultilevel"/>
    <w:tmpl w:val="E25EC148"/>
    <w:lvl w:ilvl="0" w:tplc="D4B6C570">
      <w:numFmt w:val="bullet"/>
      <w:lvlText w:val="-"/>
      <w:lvlJc w:val="left"/>
      <w:pPr>
        <w:ind w:left="720" w:hanging="360"/>
      </w:pPr>
      <w:rPr>
        <w:rFonts w:ascii="Calibri" w:eastAsiaTheme="minorEastAsia"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4F860C7F"/>
    <w:multiLevelType w:val="hybridMultilevel"/>
    <w:tmpl w:val="21EA71DC"/>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2" w15:restartNumberingAfterBreak="0">
    <w:nsid w:val="505473D4"/>
    <w:multiLevelType w:val="hybridMultilevel"/>
    <w:tmpl w:val="A4B8AC36"/>
    <w:lvl w:ilvl="0" w:tplc="E50C96C0">
      <w:start w:val="1"/>
      <w:numFmt w:val="bullet"/>
      <w:lvlText w:val=""/>
      <w:lvlJc w:val="left"/>
      <w:pPr>
        <w:ind w:left="360" w:hanging="360"/>
      </w:pPr>
      <w:rPr>
        <w:rFonts w:ascii="Wingdings" w:hAnsi="Wingdings" w:cs="Wingdings" w:hint="default"/>
        <w:color w:val="FF6600"/>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33" w15:restartNumberingAfterBreak="0">
    <w:nsid w:val="50564B1F"/>
    <w:multiLevelType w:val="hybridMultilevel"/>
    <w:tmpl w:val="5C8E43E2"/>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4" w15:restartNumberingAfterBreak="0">
    <w:nsid w:val="52A541D5"/>
    <w:multiLevelType w:val="hybridMultilevel"/>
    <w:tmpl w:val="A2A2CBA4"/>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539D7D9C"/>
    <w:multiLevelType w:val="hybridMultilevel"/>
    <w:tmpl w:val="D8B66556"/>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59915DC0"/>
    <w:multiLevelType w:val="hybridMultilevel"/>
    <w:tmpl w:val="02F024D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5CAE4401"/>
    <w:multiLevelType w:val="hybridMultilevel"/>
    <w:tmpl w:val="1CF435D0"/>
    <w:lvl w:ilvl="0" w:tplc="E50C96C0">
      <w:start w:val="1"/>
      <w:numFmt w:val="bullet"/>
      <w:lvlText w:val=""/>
      <w:lvlJc w:val="left"/>
      <w:pPr>
        <w:ind w:left="720" w:hanging="360"/>
      </w:pPr>
      <w:rPr>
        <w:rFonts w:ascii="Wingdings" w:hAnsi="Wingdings" w:cs="Wingdings" w:hint="default"/>
        <w:color w:val="FF66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5D555F27"/>
    <w:multiLevelType w:val="hybridMultilevel"/>
    <w:tmpl w:val="1452FEB0"/>
    <w:lvl w:ilvl="0" w:tplc="914E0786">
      <w:numFmt w:val="bullet"/>
      <w:lvlText w:val="-"/>
      <w:lvlJc w:val="left"/>
      <w:pPr>
        <w:ind w:left="720" w:hanging="360"/>
      </w:pPr>
      <w:rPr>
        <w:rFonts w:ascii="Calibri" w:eastAsiaTheme="minorEastAsia"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5F440379"/>
    <w:multiLevelType w:val="hybridMultilevel"/>
    <w:tmpl w:val="BA62E464"/>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0" w15:restartNumberingAfterBreak="0">
    <w:nsid w:val="5FD7750D"/>
    <w:multiLevelType w:val="hybridMultilevel"/>
    <w:tmpl w:val="78640798"/>
    <w:lvl w:ilvl="0" w:tplc="F92A4E92">
      <w:start w:val="1"/>
      <w:numFmt w:val="bullet"/>
      <w:lvlText w:val=""/>
      <w:lvlJc w:val="left"/>
      <w:pPr>
        <w:ind w:left="360" w:hanging="360"/>
      </w:pPr>
      <w:rPr>
        <w:rFonts w:ascii="Wingdings" w:hAnsi="Wingdings" w:cs="Wingdings" w:hint="default"/>
        <w:color w:val="1F497D" w:themeColor="text2"/>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1" w15:restartNumberingAfterBreak="0">
    <w:nsid w:val="64CC28C5"/>
    <w:multiLevelType w:val="hybridMultilevel"/>
    <w:tmpl w:val="AC1880C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 w15:restartNumberingAfterBreak="0">
    <w:nsid w:val="66186AC7"/>
    <w:multiLevelType w:val="hybridMultilevel"/>
    <w:tmpl w:val="089497E4"/>
    <w:lvl w:ilvl="0" w:tplc="9E1E62C2">
      <w:numFmt w:val="bullet"/>
      <w:lvlText w:val="-"/>
      <w:lvlJc w:val="left"/>
      <w:pPr>
        <w:ind w:left="720" w:hanging="360"/>
      </w:pPr>
      <w:rPr>
        <w:rFonts w:ascii="Calibri" w:eastAsia="Times New Roman"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668C5165"/>
    <w:multiLevelType w:val="hybridMultilevel"/>
    <w:tmpl w:val="B86202A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6A923F9F"/>
    <w:multiLevelType w:val="hybridMultilevel"/>
    <w:tmpl w:val="E862989C"/>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5" w15:restartNumberingAfterBreak="0">
    <w:nsid w:val="6E7C6B4A"/>
    <w:multiLevelType w:val="hybridMultilevel"/>
    <w:tmpl w:val="8F4A6DC0"/>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6" w15:restartNumberingAfterBreak="0">
    <w:nsid w:val="735C64CF"/>
    <w:multiLevelType w:val="hybridMultilevel"/>
    <w:tmpl w:val="4980418E"/>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 w15:restartNumberingAfterBreak="0">
    <w:nsid w:val="75D23C97"/>
    <w:multiLevelType w:val="hybridMultilevel"/>
    <w:tmpl w:val="7DAEFDF0"/>
    <w:lvl w:ilvl="0" w:tplc="F92A4E92">
      <w:start w:val="1"/>
      <w:numFmt w:val="bullet"/>
      <w:lvlText w:val=""/>
      <w:lvlJc w:val="left"/>
      <w:pPr>
        <w:ind w:left="360" w:hanging="360"/>
      </w:pPr>
      <w:rPr>
        <w:rFonts w:ascii="Wingdings" w:hAnsi="Wingdings" w:cs="Wingdings" w:hint="default"/>
        <w:color w:val="1F497D" w:themeColor="text2"/>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8" w15:restartNumberingAfterBreak="0">
    <w:nsid w:val="76154FE0"/>
    <w:multiLevelType w:val="hybridMultilevel"/>
    <w:tmpl w:val="8A28C0E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9" w15:restartNumberingAfterBreak="0">
    <w:nsid w:val="78E412B0"/>
    <w:multiLevelType w:val="hybridMultilevel"/>
    <w:tmpl w:val="2460F24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0" w15:restartNumberingAfterBreak="0">
    <w:nsid w:val="78F07308"/>
    <w:multiLevelType w:val="hybridMultilevel"/>
    <w:tmpl w:val="88022068"/>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1" w15:restartNumberingAfterBreak="0">
    <w:nsid w:val="7955766C"/>
    <w:multiLevelType w:val="hybridMultilevel"/>
    <w:tmpl w:val="A630F21A"/>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2" w15:restartNumberingAfterBreak="0">
    <w:nsid w:val="79F56C4A"/>
    <w:multiLevelType w:val="hybridMultilevel"/>
    <w:tmpl w:val="1D0A4ED2"/>
    <w:lvl w:ilvl="0" w:tplc="F92A4E92">
      <w:start w:val="1"/>
      <w:numFmt w:val="bullet"/>
      <w:lvlText w:val=""/>
      <w:lvlJc w:val="left"/>
      <w:pPr>
        <w:ind w:left="360" w:hanging="360"/>
      </w:pPr>
      <w:rPr>
        <w:rFonts w:ascii="Wingdings" w:hAnsi="Wingdings" w:cs="Wingdings" w:hint="default"/>
        <w:color w:val="1F497D" w:themeColor="text2"/>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3" w15:restartNumberingAfterBreak="0">
    <w:nsid w:val="7A7E1906"/>
    <w:multiLevelType w:val="hybridMultilevel"/>
    <w:tmpl w:val="799269E6"/>
    <w:lvl w:ilvl="0" w:tplc="E50C96C0">
      <w:start w:val="1"/>
      <w:numFmt w:val="bullet"/>
      <w:lvlText w:val=""/>
      <w:lvlJc w:val="left"/>
      <w:pPr>
        <w:ind w:left="360" w:hanging="360"/>
      </w:pPr>
      <w:rPr>
        <w:rFonts w:ascii="Wingdings" w:hAnsi="Wingdings" w:cs="Wingdings" w:hint="default"/>
        <w:color w:val="FF660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4" w15:restartNumberingAfterBreak="0">
    <w:nsid w:val="7E6B26A1"/>
    <w:multiLevelType w:val="hybridMultilevel"/>
    <w:tmpl w:val="64B85344"/>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num w:numId="1">
    <w:abstractNumId w:val="37"/>
  </w:num>
  <w:num w:numId="2">
    <w:abstractNumId w:val="42"/>
  </w:num>
  <w:num w:numId="3">
    <w:abstractNumId w:val="53"/>
  </w:num>
  <w:num w:numId="4">
    <w:abstractNumId w:val="51"/>
  </w:num>
  <w:num w:numId="5">
    <w:abstractNumId w:val="38"/>
  </w:num>
  <w:num w:numId="6">
    <w:abstractNumId w:val="32"/>
  </w:num>
  <w:num w:numId="7">
    <w:abstractNumId w:val="32"/>
  </w:num>
  <w:num w:numId="8">
    <w:abstractNumId w:val="54"/>
  </w:num>
  <w:num w:numId="9">
    <w:abstractNumId w:val="0"/>
  </w:num>
  <w:num w:numId="10">
    <w:abstractNumId w:val="18"/>
  </w:num>
  <w:num w:numId="11">
    <w:abstractNumId w:val="16"/>
  </w:num>
  <w:num w:numId="12">
    <w:abstractNumId w:val="20"/>
  </w:num>
  <w:num w:numId="13">
    <w:abstractNumId w:val="21"/>
  </w:num>
  <w:num w:numId="14">
    <w:abstractNumId w:val="1"/>
  </w:num>
  <w:num w:numId="15">
    <w:abstractNumId w:val="31"/>
  </w:num>
  <w:num w:numId="16">
    <w:abstractNumId w:val="25"/>
  </w:num>
  <w:num w:numId="17">
    <w:abstractNumId w:val="11"/>
  </w:num>
  <w:num w:numId="18">
    <w:abstractNumId w:val="19"/>
  </w:num>
  <w:num w:numId="19">
    <w:abstractNumId w:val="9"/>
  </w:num>
  <w:num w:numId="20">
    <w:abstractNumId w:val="30"/>
  </w:num>
  <w:num w:numId="21">
    <w:abstractNumId w:val="5"/>
  </w:num>
  <w:num w:numId="22">
    <w:abstractNumId w:val="45"/>
  </w:num>
  <w:num w:numId="23">
    <w:abstractNumId w:val="50"/>
  </w:num>
  <w:num w:numId="24">
    <w:abstractNumId w:val="23"/>
  </w:num>
  <w:num w:numId="25">
    <w:abstractNumId w:val="39"/>
  </w:num>
  <w:num w:numId="26">
    <w:abstractNumId w:val="12"/>
  </w:num>
  <w:num w:numId="27">
    <w:abstractNumId w:val="24"/>
  </w:num>
  <w:num w:numId="28">
    <w:abstractNumId w:val="43"/>
  </w:num>
  <w:num w:numId="29">
    <w:abstractNumId w:val="13"/>
  </w:num>
  <w:num w:numId="30">
    <w:abstractNumId w:val="7"/>
  </w:num>
  <w:num w:numId="31">
    <w:abstractNumId w:val="33"/>
  </w:num>
  <w:num w:numId="32">
    <w:abstractNumId w:val="22"/>
  </w:num>
  <w:num w:numId="33">
    <w:abstractNumId w:val="4"/>
  </w:num>
  <w:num w:numId="34">
    <w:abstractNumId w:val="3"/>
  </w:num>
  <w:num w:numId="35">
    <w:abstractNumId w:val="47"/>
  </w:num>
  <w:num w:numId="36">
    <w:abstractNumId w:val="14"/>
  </w:num>
  <w:num w:numId="37">
    <w:abstractNumId w:val="52"/>
  </w:num>
  <w:num w:numId="38">
    <w:abstractNumId w:val="8"/>
  </w:num>
  <w:num w:numId="39">
    <w:abstractNumId w:val="40"/>
  </w:num>
  <w:num w:numId="40">
    <w:abstractNumId w:val="17"/>
  </w:num>
  <w:num w:numId="41">
    <w:abstractNumId w:val="46"/>
  </w:num>
  <w:num w:numId="42">
    <w:abstractNumId w:val="44"/>
  </w:num>
  <w:num w:numId="43">
    <w:abstractNumId w:val="10"/>
  </w:num>
  <w:num w:numId="44">
    <w:abstractNumId w:val="35"/>
  </w:num>
  <w:num w:numId="45">
    <w:abstractNumId w:val="34"/>
  </w:num>
  <w:num w:numId="46">
    <w:abstractNumId w:val="27"/>
  </w:num>
  <w:num w:numId="47">
    <w:abstractNumId w:val="2"/>
  </w:num>
  <w:num w:numId="48">
    <w:abstractNumId w:val="29"/>
  </w:num>
  <w:num w:numId="49">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abstractNumId w:val="48"/>
  </w:num>
  <w:num w:numId="51">
    <w:abstractNumId w:val="49"/>
  </w:num>
  <w:num w:numId="52">
    <w:abstractNumId w:val="36"/>
  </w:num>
  <w:num w:numId="53">
    <w:abstractNumId w:val="28"/>
  </w:num>
  <w:num w:numId="54">
    <w:abstractNumId w:val="6"/>
  </w:num>
  <w:num w:numId="55">
    <w:abstractNumId w:val="26"/>
  </w:num>
  <w:num w:numId="56">
    <w:abstractNumId w:val="41"/>
  </w:num>
  <w:numIdMacAtCleanup w:val="5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70"/>
  <w:defaultTabStop w:val="720"/>
  <w:characterSpacingControl w:val="doNotCompres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26000"/>
    <w:rsid w:val="000011D1"/>
    <w:rsid w:val="000035EC"/>
    <w:rsid w:val="00004B9F"/>
    <w:rsid w:val="0000550B"/>
    <w:rsid w:val="000069AE"/>
    <w:rsid w:val="00006ACA"/>
    <w:rsid w:val="000079F1"/>
    <w:rsid w:val="000079F8"/>
    <w:rsid w:val="0001184E"/>
    <w:rsid w:val="00011BBC"/>
    <w:rsid w:val="00013FB0"/>
    <w:rsid w:val="00017126"/>
    <w:rsid w:val="00017C46"/>
    <w:rsid w:val="00020370"/>
    <w:rsid w:val="00020CFB"/>
    <w:rsid w:val="00022D3A"/>
    <w:rsid w:val="00027167"/>
    <w:rsid w:val="000307A2"/>
    <w:rsid w:val="000312EB"/>
    <w:rsid w:val="00035957"/>
    <w:rsid w:val="00040B71"/>
    <w:rsid w:val="00042205"/>
    <w:rsid w:val="000526DE"/>
    <w:rsid w:val="0005554F"/>
    <w:rsid w:val="000665CC"/>
    <w:rsid w:val="00074305"/>
    <w:rsid w:val="00074779"/>
    <w:rsid w:val="00084DDA"/>
    <w:rsid w:val="00085818"/>
    <w:rsid w:val="00090635"/>
    <w:rsid w:val="0009567A"/>
    <w:rsid w:val="00096FA4"/>
    <w:rsid w:val="000B0AD0"/>
    <w:rsid w:val="000B1E5D"/>
    <w:rsid w:val="000B59EB"/>
    <w:rsid w:val="000B6E18"/>
    <w:rsid w:val="000B6E36"/>
    <w:rsid w:val="000B731C"/>
    <w:rsid w:val="000B73C1"/>
    <w:rsid w:val="000C09A4"/>
    <w:rsid w:val="000C1424"/>
    <w:rsid w:val="000C1968"/>
    <w:rsid w:val="000C3B7C"/>
    <w:rsid w:val="000C3ECC"/>
    <w:rsid w:val="000C4434"/>
    <w:rsid w:val="000C4AB7"/>
    <w:rsid w:val="000C5F55"/>
    <w:rsid w:val="000D2563"/>
    <w:rsid w:val="000D3249"/>
    <w:rsid w:val="000E4EB5"/>
    <w:rsid w:val="000E7D87"/>
    <w:rsid w:val="000F1B0D"/>
    <w:rsid w:val="000F68CF"/>
    <w:rsid w:val="000F6A5F"/>
    <w:rsid w:val="001006DC"/>
    <w:rsid w:val="00104973"/>
    <w:rsid w:val="00106627"/>
    <w:rsid w:val="00106EB5"/>
    <w:rsid w:val="00111F84"/>
    <w:rsid w:val="001178C4"/>
    <w:rsid w:val="00120B66"/>
    <w:rsid w:val="00123DDF"/>
    <w:rsid w:val="00133719"/>
    <w:rsid w:val="0013701B"/>
    <w:rsid w:val="001371A0"/>
    <w:rsid w:val="00151AE9"/>
    <w:rsid w:val="00153C1F"/>
    <w:rsid w:val="00155CC0"/>
    <w:rsid w:val="00155F4A"/>
    <w:rsid w:val="0015705B"/>
    <w:rsid w:val="00157D41"/>
    <w:rsid w:val="001602C6"/>
    <w:rsid w:val="00173DEB"/>
    <w:rsid w:val="001830AC"/>
    <w:rsid w:val="00191F77"/>
    <w:rsid w:val="00192977"/>
    <w:rsid w:val="00193E43"/>
    <w:rsid w:val="001A4E88"/>
    <w:rsid w:val="001A605D"/>
    <w:rsid w:val="001B3CDA"/>
    <w:rsid w:val="001C1611"/>
    <w:rsid w:val="001C3DBB"/>
    <w:rsid w:val="001C5EEA"/>
    <w:rsid w:val="001C6128"/>
    <w:rsid w:val="001D3396"/>
    <w:rsid w:val="001E2F94"/>
    <w:rsid w:val="001F0C4D"/>
    <w:rsid w:val="001F1814"/>
    <w:rsid w:val="001F7225"/>
    <w:rsid w:val="00202AFB"/>
    <w:rsid w:val="002072C7"/>
    <w:rsid w:val="00212840"/>
    <w:rsid w:val="00214B5F"/>
    <w:rsid w:val="00216D30"/>
    <w:rsid w:val="002177E4"/>
    <w:rsid w:val="00231E62"/>
    <w:rsid w:val="00240211"/>
    <w:rsid w:val="00241F61"/>
    <w:rsid w:val="00244782"/>
    <w:rsid w:val="00245159"/>
    <w:rsid w:val="0024639D"/>
    <w:rsid w:val="00247F0D"/>
    <w:rsid w:val="002547A1"/>
    <w:rsid w:val="00256F11"/>
    <w:rsid w:val="00257BBF"/>
    <w:rsid w:val="00257D0F"/>
    <w:rsid w:val="002610FD"/>
    <w:rsid w:val="0026110D"/>
    <w:rsid w:val="00267420"/>
    <w:rsid w:val="002721E9"/>
    <w:rsid w:val="002738C9"/>
    <w:rsid w:val="00274F69"/>
    <w:rsid w:val="002771A1"/>
    <w:rsid w:val="00277BDD"/>
    <w:rsid w:val="0028136D"/>
    <w:rsid w:val="00287A81"/>
    <w:rsid w:val="0029690D"/>
    <w:rsid w:val="00297B8A"/>
    <w:rsid w:val="00297FB0"/>
    <w:rsid w:val="002A3424"/>
    <w:rsid w:val="002A5731"/>
    <w:rsid w:val="002B4313"/>
    <w:rsid w:val="002B6969"/>
    <w:rsid w:val="002C7949"/>
    <w:rsid w:val="002D2C69"/>
    <w:rsid w:val="002E116F"/>
    <w:rsid w:val="002E1402"/>
    <w:rsid w:val="002E162C"/>
    <w:rsid w:val="002E4A41"/>
    <w:rsid w:val="002E4F69"/>
    <w:rsid w:val="002F009B"/>
    <w:rsid w:val="002F17A2"/>
    <w:rsid w:val="002F4740"/>
    <w:rsid w:val="002F7162"/>
    <w:rsid w:val="00300A56"/>
    <w:rsid w:val="00301816"/>
    <w:rsid w:val="00302E12"/>
    <w:rsid w:val="0031322D"/>
    <w:rsid w:val="0031323E"/>
    <w:rsid w:val="00315CE3"/>
    <w:rsid w:val="00316C82"/>
    <w:rsid w:val="00317A90"/>
    <w:rsid w:val="003258C2"/>
    <w:rsid w:val="00331310"/>
    <w:rsid w:val="0033507F"/>
    <w:rsid w:val="003409B7"/>
    <w:rsid w:val="00341128"/>
    <w:rsid w:val="00343091"/>
    <w:rsid w:val="00347150"/>
    <w:rsid w:val="00350EF0"/>
    <w:rsid w:val="00351371"/>
    <w:rsid w:val="003538A9"/>
    <w:rsid w:val="00355524"/>
    <w:rsid w:val="00355A3C"/>
    <w:rsid w:val="00360306"/>
    <w:rsid w:val="00367D37"/>
    <w:rsid w:val="00372132"/>
    <w:rsid w:val="00372723"/>
    <w:rsid w:val="003739BE"/>
    <w:rsid w:val="00374B63"/>
    <w:rsid w:val="003908CC"/>
    <w:rsid w:val="00393B6B"/>
    <w:rsid w:val="003A1E83"/>
    <w:rsid w:val="003A4BA9"/>
    <w:rsid w:val="003A7D69"/>
    <w:rsid w:val="003B464F"/>
    <w:rsid w:val="003B5744"/>
    <w:rsid w:val="003C3F40"/>
    <w:rsid w:val="003C4FEE"/>
    <w:rsid w:val="003C6368"/>
    <w:rsid w:val="003D0ED6"/>
    <w:rsid w:val="003D1845"/>
    <w:rsid w:val="003D349F"/>
    <w:rsid w:val="003D428C"/>
    <w:rsid w:val="003D5AA9"/>
    <w:rsid w:val="003D62D7"/>
    <w:rsid w:val="003E3165"/>
    <w:rsid w:val="003F02EE"/>
    <w:rsid w:val="003F0C52"/>
    <w:rsid w:val="00401BDA"/>
    <w:rsid w:val="0040408F"/>
    <w:rsid w:val="004065C4"/>
    <w:rsid w:val="00410718"/>
    <w:rsid w:val="00411808"/>
    <w:rsid w:val="004137E2"/>
    <w:rsid w:val="004155C5"/>
    <w:rsid w:val="00426F30"/>
    <w:rsid w:val="00432C01"/>
    <w:rsid w:val="004350D4"/>
    <w:rsid w:val="004358DD"/>
    <w:rsid w:val="00435D4C"/>
    <w:rsid w:val="00437C4A"/>
    <w:rsid w:val="00440EAD"/>
    <w:rsid w:val="00443655"/>
    <w:rsid w:val="00450E22"/>
    <w:rsid w:val="00457D3E"/>
    <w:rsid w:val="0046187C"/>
    <w:rsid w:val="00466104"/>
    <w:rsid w:val="00467962"/>
    <w:rsid w:val="0047102F"/>
    <w:rsid w:val="00474E99"/>
    <w:rsid w:val="0047519F"/>
    <w:rsid w:val="00481C3A"/>
    <w:rsid w:val="00481F59"/>
    <w:rsid w:val="00493074"/>
    <w:rsid w:val="004A6B3F"/>
    <w:rsid w:val="004B1B9B"/>
    <w:rsid w:val="004B464C"/>
    <w:rsid w:val="004B51B7"/>
    <w:rsid w:val="004C0F3C"/>
    <w:rsid w:val="004C157E"/>
    <w:rsid w:val="004C1A5A"/>
    <w:rsid w:val="004C4C40"/>
    <w:rsid w:val="004C52DD"/>
    <w:rsid w:val="004D120B"/>
    <w:rsid w:val="004E5CE5"/>
    <w:rsid w:val="004E60AD"/>
    <w:rsid w:val="004E6DAE"/>
    <w:rsid w:val="004F10F8"/>
    <w:rsid w:val="004F3902"/>
    <w:rsid w:val="0050128F"/>
    <w:rsid w:val="0050289D"/>
    <w:rsid w:val="005072D2"/>
    <w:rsid w:val="0051099C"/>
    <w:rsid w:val="00514A4B"/>
    <w:rsid w:val="00516BCD"/>
    <w:rsid w:val="0051764D"/>
    <w:rsid w:val="00524D03"/>
    <w:rsid w:val="005312F6"/>
    <w:rsid w:val="00535950"/>
    <w:rsid w:val="00543825"/>
    <w:rsid w:val="00544386"/>
    <w:rsid w:val="00551D69"/>
    <w:rsid w:val="00555860"/>
    <w:rsid w:val="00562004"/>
    <w:rsid w:val="00562C74"/>
    <w:rsid w:val="00563071"/>
    <w:rsid w:val="0056554F"/>
    <w:rsid w:val="00570510"/>
    <w:rsid w:val="00570CA8"/>
    <w:rsid w:val="00571E27"/>
    <w:rsid w:val="005747E9"/>
    <w:rsid w:val="0057698A"/>
    <w:rsid w:val="00576CAE"/>
    <w:rsid w:val="005802E7"/>
    <w:rsid w:val="00582C08"/>
    <w:rsid w:val="005844F3"/>
    <w:rsid w:val="005857F3"/>
    <w:rsid w:val="00590252"/>
    <w:rsid w:val="00594C51"/>
    <w:rsid w:val="005A6818"/>
    <w:rsid w:val="005A7F60"/>
    <w:rsid w:val="005B11F4"/>
    <w:rsid w:val="005B6DDE"/>
    <w:rsid w:val="005C0EA7"/>
    <w:rsid w:val="005C15DC"/>
    <w:rsid w:val="005C42A0"/>
    <w:rsid w:val="005C7B8C"/>
    <w:rsid w:val="005D0CD6"/>
    <w:rsid w:val="005D1A80"/>
    <w:rsid w:val="005D6E99"/>
    <w:rsid w:val="005D7D66"/>
    <w:rsid w:val="005E2745"/>
    <w:rsid w:val="005E3013"/>
    <w:rsid w:val="005E6462"/>
    <w:rsid w:val="005E75FE"/>
    <w:rsid w:val="005F1A64"/>
    <w:rsid w:val="005F3CB7"/>
    <w:rsid w:val="005F676B"/>
    <w:rsid w:val="00601955"/>
    <w:rsid w:val="006034E5"/>
    <w:rsid w:val="00604B2C"/>
    <w:rsid w:val="00604DA1"/>
    <w:rsid w:val="00606A7E"/>
    <w:rsid w:val="0060717B"/>
    <w:rsid w:val="00610DFD"/>
    <w:rsid w:val="00610FB5"/>
    <w:rsid w:val="00612B55"/>
    <w:rsid w:val="00615092"/>
    <w:rsid w:val="00622787"/>
    <w:rsid w:val="00623CF7"/>
    <w:rsid w:val="00627ADA"/>
    <w:rsid w:val="00632F30"/>
    <w:rsid w:val="00641C7C"/>
    <w:rsid w:val="00651538"/>
    <w:rsid w:val="00652CD9"/>
    <w:rsid w:val="0065494F"/>
    <w:rsid w:val="006556E0"/>
    <w:rsid w:val="00660017"/>
    <w:rsid w:val="0066454F"/>
    <w:rsid w:val="00676E81"/>
    <w:rsid w:val="00677D2D"/>
    <w:rsid w:val="0068272E"/>
    <w:rsid w:val="00684162"/>
    <w:rsid w:val="0068436F"/>
    <w:rsid w:val="00685225"/>
    <w:rsid w:val="00685B7F"/>
    <w:rsid w:val="00686364"/>
    <w:rsid w:val="00692153"/>
    <w:rsid w:val="00693FF9"/>
    <w:rsid w:val="0069780C"/>
    <w:rsid w:val="006A6CC2"/>
    <w:rsid w:val="006B1586"/>
    <w:rsid w:val="006B3E01"/>
    <w:rsid w:val="006B45E9"/>
    <w:rsid w:val="006C2125"/>
    <w:rsid w:val="006C2F67"/>
    <w:rsid w:val="006C37F0"/>
    <w:rsid w:val="006C382A"/>
    <w:rsid w:val="006C6539"/>
    <w:rsid w:val="006C6F9B"/>
    <w:rsid w:val="006D31B4"/>
    <w:rsid w:val="006E112C"/>
    <w:rsid w:val="006E381F"/>
    <w:rsid w:val="006F14A6"/>
    <w:rsid w:val="006F3CC3"/>
    <w:rsid w:val="00703D56"/>
    <w:rsid w:val="00705BA2"/>
    <w:rsid w:val="00705BAD"/>
    <w:rsid w:val="0071163B"/>
    <w:rsid w:val="00711EAD"/>
    <w:rsid w:val="00713BD4"/>
    <w:rsid w:val="0071765D"/>
    <w:rsid w:val="00721375"/>
    <w:rsid w:val="00722768"/>
    <w:rsid w:val="007227B3"/>
    <w:rsid w:val="0072537F"/>
    <w:rsid w:val="007265F6"/>
    <w:rsid w:val="00733344"/>
    <w:rsid w:val="00735988"/>
    <w:rsid w:val="00742937"/>
    <w:rsid w:val="0074793D"/>
    <w:rsid w:val="00752F51"/>
    <w:rsid w:val="00756188"/>
    <w:rsid w:val="00763DAC"/>
    <w:rsid w:val="0077076F"/>
    <w:rsid w:val="00771461"/>
    <w:rsid w:val="00773AC6"/>
    <w:rsid w:val="007807BE"/>
    <w:rsid w:val="0078423A"/>
    <w:rsid w:val="00784386"/>
    <w:rsid w:val="0078648F"/>
    <w:rsid w:val="00786FF0"/>
    <w:rsid w:val="00792AB4"/>
    <w:rsid w:val="00793AEB"/>
    <w:rsid w:val="007944EE"/>
    <w:rsid w:val="007954E3"/>
    <w:rsid w:val="00795B10"/>
    <w:rsid w:val="007A3DD2"/>
    <w:rsid w:val="007B091B"/>
    <w:rsid w:val="007B14F8"/>
    <w:rsid w:val="007B1BAC"/>
    <w:rsid w:val="007B3B2E"/>
    <w:rsid w:val="007B4AD2"/>
    <w:rsid w:val="007B59B3"/>
    <w:rsid w:val="007B5C2F"/>
    <w:rsid w:val="007B7DCE"/>
    <w:rsid w:val="007C4F58"/>
    <w:rsid w:val="007C6157"/>
    <w:rsid w:val="007D0854"/>
    <w:rsid w:val="007D0A65"/>
    <w:rsid w:val="007D3504"/>
    <w:rsid w:val="007D37F6"/>
    <w:rsid w:val="007D5105"/>
    <w:rsid w:val="007D6070"/>
    <w:rsid w:val="007E0FF8"/>
    <w:rsid w:val="007E1FC3"/>
    <w:rsid w:val="007E770A"/>
    <w:rsid w:val="007F03BF"/>
    <w:rsid w:val="007F3202"/>
    <w:rsid w:val="007F728F"/>
    <w:rsid w:val="00802EE0"/>
    <w:rsid w:val="008035BE"/>
    <w:rsid w:val="0080630A"/>
    <w:rsid w:val="00811A02"/>
    <w:rsid w:val="00812954"/>
    <w:rsid w:val="00813AFE"/>
    <w:rsid w:val="00814498"/>
    <w:rsid w:val="008149B1"/>
    <w:rsid w:val="00814AC5"/>
    <w:rsid w:val="00820940"/>
    <w:rsid w:val="00825CF1"/>
    <w:rsid w:val="00826000"/>
    <w:rsid w:val="00837863"/>
    <w:rsid w:val="008431F0"/>
    <w:rsid w:val="00846BE3"/>
    <w:rsid w:val="00846CA1"/>
    <w:rsid w:val="008506BF"/>
    <w:rsid w:val="008531C9"/>
    <w:rsid w:val="00857B8A"/>
    <w:rsid w:val="00860910"/>
    <w:rsid w:val="008624BD"/>
    <w:rsid w:val="008626DA"/>
    <w:rsid w:val="0086295C"/>
    <w:rsid w:val="00864FFC"/>
    <w:rsid w:val="00866552"/>
    <w:rsid w:val="0088178B"/>
    <w:rsid w:val="00882542"/>
    <w:rsid w:val="008841D9"/>
    <w:rsid w:val="00886C59"/>
    <w:rsid w:val="0089088D"/>
    <w:rsid w:val="00891442"/>
    <w:rsid w:val="00893173"/>
    <w:rsid w:val="00893572"/>
    <w:rsid w:val="0089798E"/>
    <w:rsid w:val="008A1051"/>
    <w:rsid w:val="008A1C9E"/>
    <w:rsid w:val="008A24C3"/>
    <w:rsid w:val="008B5CEE"/>
    <w:rsid w:val="008C35A2"/>
    <w:rsid w:val="008C76AB"/>
    <w:rsid w:val="008D1CEA"/>
    <w:rsid w:val="008D3961"/>
    <w:rsid w:val="008D3CE5"/>
    <w:rsid w:val="008D4DF1"/>
    <w:rsid w:val="008E0DE9"/>
    <w:rsid w:val="008E2B0C"/>
    <w:rsid w:val="008E32A5"/>
    <w:rsid w:val="008E6F10"/>
    <w:rsid w:val="008E73DB"/>
    <w:rsid w:val="008F1726"/>
    <w:rsid w:val="008F4976"/>
    <w:rsid w:val="00902758"/>
    <w:rsid w:val="00905545"/>
    <w:rsid w:val="00912062"/>
    <w:rsid w:val="0092076F"/>
    <w:rsid w:val="00922DE9"/>
    <w:rsid w:val="00923EFD"/>
    <w:rsid w:val="009304B3"/>
    <w:rsid w:val="009313D5"/>
    <w:rsid w:val="00932BFB"/>
    <w:rsid w:val="009369DB"/>
    <w:rsid w:val="00943AF1"/>
    <w:rsid w:val="00944C6E"/>
    <w:rsid w:val="00952AAB"/>
    <w:rsid w:val="00954D18"/>
    <w:rsid w:val="00954FFF"/>
    <w:rsid w:val="00955459"/>
    <w:rsid w:val="009605BB"/>
    <w:rsid w:val="009650B9"/>
    <w:rsid w:val="00965AF2"/>
    <w:rsid w:val="009673F4"/>
    <w:rsid w:val="00967BE7"/>
    <w:rsid w:val="00972319"/>
    <w:rsid w:val="0097410D"/>
    <w:rsid w:val="00991485"/>
    <w:rsid w:val="00992A73"/>
    <w:rsid w:val="009A164D"/>
    <w:rsid w:val="009A1D7E"/>
    <w:rsid w:val="009A218D"/>
    <w:rsid w:val="009A21C5"/>
    <w:rsid w:val="009A21F5"/>
    <w:rsid w:val="009A272E"/>
    <w:rsid w:val="009A36DC"/>
    <w:rsid w:val="009A54E1"/>
    <w:rsid w:val="009B0DDB"/>
    <w:rsid w:val="009B75D3"/>
    <w:rsid w:val="009B7CFD"/>
    <w:rsid w:val="009D7017"/>
    <w:rsid w:val="009E4BFB"/>
    <w:rsid w:val="009F1C3C"/>
    <w:rsid w:val="00A110F0"/>
    <w:rsid w:val="00A13E3F"/>
    <w:rsid w:val="00A15629"/>
    <w:rsid w:val="00A21793"/>
    <w:rsid w:val="00A24215"/>
    <w:rsid w:val="00A26CBD"/>
    <w:rsid w:val="00A309E7"/>
    <w:rsid w:val="00A36106"/>
    <w:rsid w:val="00A37732"/>
    <w:rsid w:val="00A41498"/>
    <w:rsid w:val="00A44FD5"/>
    <w:rsid w:val="00A4534C"/>
    <w:rsid w:val="00A4599E"/>
    <w:rsid w:val="00A5488A"/>
    <w:rsid w:val="00A608C0"/>
    <w:rsid w:val="00A619F3"/>
    <w:rsid w:val="00A61CD1"/>
    <w:rsid w:val="00A62CE0"/>
    <w:rsid w:val="00A6725F"/>
    <w:rsid w:val="00A8268A"/>
    <w:rsid w:val="00A83F0A"/>
    <w:rsid w:val="00A85332"/>
    <w:rsid w:val="00A95E57"/>
    <w:rsid w:val="00AA5963"/>
    <w:rsid w:val="00AB59D0"/>
    <w:rsid w:val="00AB73B0"/>
    <w:rsid w:val="00AC30E1"/>
    <w:rsid w:val="00AC5E66"/>
    <w:rsid w:val="00AC6261"/>
    <w:rsid w:val="00AD35E0"/>
    <w:rsid w:val="00AD490E"/>
    <w:rsid w:val="00AD546F"/>
    <w:rsid w:val="00AF1994"/>
    <w:rsid w:val="00AF2B5C"/>
    <w:rsid w:val="00AF3AE1"/>
    <w:rsid w:val="00AF53B3"/>
    <w:rsid w:val="00B01F98"/>
    <w:rsid w:val="00B0311C"/>
    <w:rsid w:val="00B06B41"/>
    <w:rsid w:val="00B1004C"/>
    <w:rsid w:val="00B11F14"/>
    <w:rsid w:val="00B13B60"/>
    <w:rsid w:val="00B21333"/>
    <w:rsid w:val="00B2596F"/>
    <w:rsid w:val="00B36B9D"/>
    <w:rsid w:val="00B371C0"/>
    <w:rsid w:val="00B41A0E"/>
    <w:rsid w:val="00B41E65"/>
    <w:rsid w:val="00B4475E"/>
    <w:rsid w:val="00B51DF5"/>
    <w:rsid w:val="00B538A9"/>
    <w:rsid w:val="00B547FB"/>
    <w:rsid w:val="00B60950"/>
    <w:rsid w:val="00B618FF"/>
    <w:rsid w:val="00B62F54"/>
    <w:rsid w:val="00B70CD9"/>
    <w:rsid w:val="00B74FCA"/>
    <w:rsid w:val="00B76170"/>
    <w:rsid w:val="00B80A15"/>
    <w:rsid w:val="00B82192"/>
    <w:rsid w:val="00B8256D"/>
    <w:rsid w:val="00B86000"/>
    <w:rsid w:val="00B86CAF"/>
    <w:rsid w:val="00B86FBF"/>
    <w:rsid w:val="00B926D9"/>
    <w:rsid w:val="00B94101"/>
    <w:rsid w:val="00B971A2"/>
    <w:rsid w:val="00BA2E77"/>
    <w:rsid w:val="00BA69EC"/>
    <w:rsid w:val="00BB0AF1"/>
    <w:rsid w:val="00BB1E09"/>
    <w:rsid w:val="00BB3DCD"/>
    <w:rsid w:val="00BB6404"/>
    <w:rsid w:val="00BC4410"/>
    <w:rsid w:val="00BC526D"/>
    <w:rsid w:val="00BC7C15"/>
    <w:rsid w:val="00BD148A"/>
    <w:rsid w:val="00BD5444"/>
    <w:rsid w:val="00BD702C"/>
    <w:rsid w:val="00BD717A"/>
    <w:rsid w:val="00BD7F8D"/>
    <w:rsid w:val="00BE2883"/>
    <w:rsid w:val="00BF2390"/>
    <w:rsid w:val="00BF2470"/>
    <w:rsid w:val="00BF2C1D"/>
    <w:rsid w:val="00C01DE0"/>
    <w:rsid w:val="00C04BF8"/>
    <w:rsid w:val="00C05F18"/>
    <w:rsid w:val="00C22CE0"/>
    <w:rsid w:val="00C241BC"/>
    <w:rsid w:val="00C27A06"/>
    <w:rsid w:val="00C27F09"/>
    <w:rsid w:val="00C404CA"/>
    <w:rsid w:val="00C40FA6"/>
    <w:rsid w:val="00C4476D"/>
    <w:rsid w:val="00C673AA"/>
    <w:rsid w:val="00C67CFB"/>
    <w:rsid w:val="00C71392"/>
    <w:rsid w:val="00C7397B"/>
    <w:rsid w:val="00C854CE"/>
    <w:rsid w:val="00C869C7"/>
    <w:rsid w:val="00C873D4"/>
    <w:rsid w:val="00C92808"/>
    <w:rsid w:val="00C94B1C"/>
    <w:rsid w:val="00C9574A"/>
    <w:rsid w:val="00C96932"/>
    <w:rsid w:val="00CA0F64"/>
    <w:rsid w:val="00CA1EE9"/>
    <w:rsid w:val="00CA5C59"/>
    <w:rsid w:val="00CB45C3"/>
    <w:rsid w:val="00CB71B0"/>
    <w:rsid w:val="00CC1928"/>
    <w:rsid w:val="00CC30A3"/>
    <w:rsid w:val="00CC6205"/>
    <w:rsid w:val="00CC6EFB"/>
    <w:rsid w:val="00CC6F49"/>
    <w:rsid w:val="00CD0FD6"/>
    <w:rsid w:val="00CD47F6"/>
    <w:rsid w:val="00CD7B72"/>
    <w:rsid w:val="00CE14B3"/>
    <w:rsid w:val="00CE194C"/>
    <w:rsid w:val="00CE3780"/>
    <w:rsid w:val="00CE3F47"/>
    <w:rsid w:val="00D014C6"/>
    <w:rsid w:val="00D02FE8"/>
    <w:rsid w:val="00D05534"/>
    <w:rsid w:val="00D073DB"/>
    <w:rsid w:val="00D13CFC"/>
    <w:rsid w:val="00D142F1"/>
    <w:rsid w:val="00D224F7"/>
    <w:rsid w:val="00D275EF"/>
    <w:rsid w:val="00D31DBE"/>
    <w:rsid w:val="00D36EA8"/>
    <w:rsid w:val="00D4479E"/>
    <w:rsid w:val="00D45378"/>
    <w:rsid w:val="00D50CE5"/>
    <w:rsid w:val="00D53764"/>
    <w:rsid w:val="00D53873"/>
    <w:rsid w:val="00D53C5E"/>
    <w:rsid w:val="00D552B7"/>
    <w:rsid w:val="00D6004F"/>
    <w:rsid w:val="00D62559"/>
    <w:rsid w:val="00D63BA0"/>
    <w:rsid w:val="00D63E7F"/>
    <w:rsid w:val="00D66104"/>
    <w:rsid w:val="00D71D64"/>
    <w:rsid w:val="00D720B1"/>
    <w:rsid w:val="00D73FDF"/>
    <w:rsid w:val="00D778CE"/>
    <w:rsid w:val="00D871CE"/>
    <w:rsid w:val="00D90FCD"/>
    <w:rsid w:val="00D91C11"/>
    <w:rsid w:val="00D9231B"/>
    <w:rsid w:val="00D935D1"/>
    <w:rsid w:val="00D936B5"/>
    <w:rsid w:val="00D93B96"/>
    <w:rsid w:val="00D943A4"/>
    <w:rsid w:val="00D97DA2"/>
    <w:rsid w:val="00DA1A28"/>
    <w:rsid w:val="00DA2131"/>
    <w:rsid w:val="00DA4CC0"/>
    <w:rsid w:val="00DC2DA1"/>
    <w:rsid w:val="00DC4BC4"/>
    <w:rsid w:val="00DD2AD2"/>
    <w:rsid w:val="00DD44F3"/>
    <w:rsid w:val="00DD644E"/>
    <w:rsid w:val="00DD6EF1"/>
    <w:rsid w:val="00DE14B2"/>
    <w:rsid w:val="00DE5D29"/>
    <w:rsid w:val="00DF167E"/>
    <w:rsid w:val="00DF6C7A"/>
    <w:rsid w:val="00DF70B5"/>
    <w:rsid w:val="00E04FD3"/>
    <w:rsid w:val="00E079AF"/>
    <w:rsid w:val="00E11AC9"/>
    <w:rsid w:val="00E159E8"/>
    <w:rsid w:val="00E214ED"/>
    <w:rsid w:val="00E2520F"/>
    <w:rsid w:val="00E26580"/>
    <w:rsid w:val="00E31375"/>
    <w:rsid w:val="00E344A9"/>
    <w:rsid w:val="00E349F9"/>
    <w:rsid w:val="00E378BB"/>
    <w:rsid w:val="00E43100"/>
    <w:rsid w:val="00E440D1"/>
    <w:rsid w:val="00E51184"/>
    <w:rsid w:val="00E521B1"/>
    <w:rsid w:val="00E529BE"/>
    <w:rsid w:val="00E53D69"/>
    <w:rsid w:val="00E542FF"/>
    <w:rsid w:val="00E56121"/>
    <w:rsid w:val="00E73FAA"/>
    <w:rsid w:val="00E822F9"/>
    <w:rsid w:val="00E82453"/>
    <w:rsid w:val="00E847B3"/>
    <w:rsid w:val="00E84979"/>
    <w:rsid w:val="00E85F51"/>
    <w:rsid w:val="00E913E5"/>
    <w:rsid w:val="00E94FDF"/>
    <w:rsid w:val="00E9536B"/>
    <w:rsid w:val="00EA4650"/>
    <w:rsid w:val="00EA6EF0"/>
    <w:rsid w:val="00EB1C3F"/>
    <w:rsid w:val="00EB1DC7"/>
    <w:rsid w:val="00EB2B79"/>
    <w:rsid w:val="00EB2D80"/>
    <w:rsid w:val="00EB513C"/>
    <w:rsid w:val="00EB5760"/>
    <w:rsid w:val="00EB576F"/>
    <w:rsid w:val="00EB6D0E"/>
    <w:rsid w:val="00EC25AC"/>
    <w:rsid w:val="00EC34CB"/>
    <w:rsid w:val="00EC5EF7"/>
    <w:rsid w:val="00EC6383"/>
    <w:rsid w:val="00EC677E"/>
    <w:rsid w:val="00ED0807"/>
    <w:rsid w:val="00ED52FA"/>
    <w:rsid w:val="00ED6DAD"/>
    <w:rsid w:val="00EE1373"/>
    <w:rsid w:val="00EF0B61"/>
    <w:rsid w:val="00F004F1"/>
    <w:rsid w:val="00F01351"/>
    <w:rsid w:val="00F11A78"/>
    <w:rsid w:val="00F176A9"/>
    <w:rsid w:val="00F40C7A"/>
    <w:rsid w:val="00F51417"/>
    <w:rsid w:val="00F5287E"/>
    <w:rsid w:val="00F52C9E"/>
    <w:rsid w:val="00F62F39"/>
    <w:rsid w:val="00F63EE1"/>
    <w:rsid w:val="00F6712A"/>
    <w:rsid w:val="00F70432"/>
    <w:rsid w:val="00F70C5A"/>
    <w:rsid w:val="00F71C03"/>
    <w:rsid w:val="00F72629"/>
    <w:rsid w:val="00F72EC0"/>
    <w:rsid w:val="00F76A87"/>
    <w:rsid w:val="00F82525"/>
    <w:rsid w:val="00F82CA2"/>
    <w:rsid w:val="00F85A86"/>
    <w:rsid w:val="00F879CF"/>
    <w:rsid w:val="00F910C3"/>
    <w:rsid w:val="00F92CCE"/>
    <w:rsid w:val="00F960CC"/>
    <w:rsid w:val="00F97AF5"/>
    <w:rsid w:val="00FA0820"/>
    <w:rsid w:val="00FA150F"/>
    <w:rsid w:val="00FA1940"/>
    <w:rsid w:val="00FA2D43"/>
    <w:rsid w:val="00FA64C5"/>
    <w:rsid w:val="00FB311D"/>
    <w:rsid w:val="00FC06A3"/>
    <w:rsid w:val="00FC34F7"/>
    <w:rsid w:val="00FC6F3C"/>
    <w:rsid w:val="00FC740E"/>
    <w:rsid w:val="00FD45F2"/>
    <w:rsid w:val="00FD4726"/>
    <w:rsid w:val="00FD5C88"/>
    <w:rsid w:val="00FD5DEB"/>
    <w:rsid w:val="00FD7A51"/>
    <w:rsid w:val="00FD7E1C"/>
    <w:rsid w:val="00FE22AD"/>
    <w:rsid w:val="00FE5DB7"/>
    <w:rsid w:val="00FF50A4"/>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1030"/>
    <o:shapelayout v:ext="edit">
      <o:idmap v:ext="edit" data="1"/>
    </o:shapelayout>
  </w:shapeDefaults>
  <w:decimalSymbol w:val="."/>
  <w:listSeparator w:val=","/>
  <w14:docId w14:val="5B70A642"/>
  <w15:docId w15:val="{6031CA05-0BC4-4EBA-B64C-7419E3CA276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en-US" w:eastAsia="zh-CN" w:bidi="ar-SA"/>
      </w:rPr>
    </w:rPrDefault>
    <w:pPrDefault>
      <w:pPr>
        <w:spacing w:after="200" w:line="276"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rsid w:val="00AC6261"/>
    <w:pPr>
      <w:spacing w:after="0"/>
    </w:pPr>
  </w:style>
  <w:style w:type="paragraph" w:styleId="Heading1">
    <w:name w:val="heading 1"/>
    <w:basedOn w:val="Normal"/>
    <w:next w:val="Normal"/>
    <w:link w:val="Heading1Char"/>
    <w:uiPriority w:val="9"/>
    <w:qFormat/>
    <w:rsid w:val="007F03BF"/>
    <w:pPr>
      <w:keepNext/>
      <w:keepLines/>
      <w:spacing w:before="480"/>
      <w:outlineLvl w:val="0"/>
    </w:pPr>
    <w:rPr>
      <w:rFonts w:ascii="Cambria" w:eastAsiaTheme="majorEastAsia" w:hAnsi="Cambria" w:cstheme="majorBidi"/>
      <w:b/>
      <w:bCs/>
      <w:color w:val="404040" w:themeColor="text1" w:themeTint="BF"/>
      <w:sz w:val="36"/>
      <w:szCs w:val="28"/>
    </w:rPr>
  </w:style>
  <w:style w:type="paragraph" w:styleId="Heading2">
    <w:name w:val="heading 2"/>
    <w:basedOn w:val="Normal"/>
    <w:next w:val="Normal"/>
    <w:link w:val="Heading2Char"/>
    <w:uiPriority w:val="9"/>
    <w:unhideWhenUsed/>
    <w:qFormat/>
    <w:rsid w:val="00721375"/>
    <w:pPr>
      <w:keepNext/>
      <w:keepLines/>
      <w:spacing w:before="200"/>
      <w:outlineLvl w:val="1"/>
    </w:pPr>
    <w:rPr>
      <w:rFonts w:ascii="Cambria" w:eastAsiaTheme="majorEastAsia" w:hAnsi="Cambria" w:cstheme="majorBidi"/>
      <w:b/>
      <w:bCs/>
      <w:color w:val="808080" w:themeColor="background1" w:themeShade="80"/>
      <w:sz w:val="28"/>
      <w:szCs w:val="26"/>
      <w:u w:val="single"/>
    </w:rPr>
  </w:style>
  <w:style w:type="paragraph" w:styleId="Heading3">
    <w:name w:val="heading 3"/>
    <w:basedOn w:val="Normal"/>
    <w:next w:val="Normal"/>
    <w:link w:val="Heading3Char"/>
    <w:uiPriority w:val="9"/>
    <w:unhideWhenUsed/>
    <w:qFormat/>
    <w:rsid w:val="007F03BF"/>
    <w:pPr>
      <w:keepNext/>
      <w:keepLines/>
      <w:spacing w:before="200"/>
      <w:outlineLvl w:val="2"/>
    </w:pPr>
    <w:rPr>
      <w:rFonts w:ascii="Cambria" w:eastAsiaTheme="majorEastAsia" w:hAnsi="Cambria" w:cstheme="majorBidi"/>
      <w:b/>
      <w:bCs/>
      <w:color w:val="003399"/>
      <w:sz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KPAction">
    <w:name w:val="KP Action"/>
    <w:basedOn w:val="Normal"/>
    <w:link w:val="KPActionChar"/>
    <w:qFormat/>
    <w:rsid w:val="000E7D87"/>
    <w:rPr>
      <w:rFonts w:ascii="Courier New" w:hAnsi="Courier New" w:cs="Courier New"/>
      <w:bCs/>
      <w:color w:val="FF6600"/>
      <w:lang w:val="en-GB"/>
    </w:rPr>
  </w:style>
  <w:style w:type="character" w:styleId="Hyperlink">
    <w:name w:val="Hyperlink"/>
    <w:basedOn w:val="DefaultParagraphFont"/>
    <w:uiPriority w:val="99"/>
    <w:unhideWhenUsed/>
    <w:rsid w:val="002D2C69"/>
    <w:rPr>
      <w:color w:val="0000FF"/>
      <w:u w:val="single"/>
    </w:rPr>
  </w:style>
  <w:style w:type="character" w:customStyle="1" w:styleId="KPActionChar">
    <w:name w:val="KP Action Char"/>
    <w:basedOn w:val="DefaultParagraphFont"/>
    <w:link w:val="KPAction"/>
    <w:rsid w:val="000E7D87"/>
    <w:rPr>
      <w:rFonts w:ascii="Courier New" w:hAnsi="Courier New" w:cs="Courier New"/>
      <w:bCs/>
      <w:color w:val="FF6600"/>
      <w:lang w:val="en-GB"/>
    </w:rPr>
  </w:style>
  <w:style w:type="character" w:styleId="Strong">
    <w:name w:val="Strong"/>
    <w:basedOn w:val="DefaultParagraphFont"/>
    <w:uiPriority w:val="22"/>
    <w:qFormat/>
    <w:rsid w:val="002D2C69"/>
    <w:rPr>
      <w:b/>
      <w:bCs/>
    </w:rPr>
  </w:style>
  <w:style w:type="character" w:styleId="Emphasis">
    <w:name w:val="Emphasis"/>
    <w:basedOn w:val="DefaultParagraphFont"/>
    <w:uiPriority w:val="20"/>
    <w:qFormat/>
    <w:rsid w:val="002D2C69"/>
    <w:rPr>
      <w:i/>
      <w:iCs/>
    </w:rPr>
  </w:style>
  <w:style w:type="character" w:styleId="CommentReference">
    <w:name w:val="annotation reference"/>
    <w:basedOn w:val="DefaultParagraphFont"/>
    <w:uiPriority w:val="99"/>
    <w:semiHidden/>
    <w:unhideWhenUsed/>
    <w:rsid w:val="002D2C69"/>
    <w:rPr>
      <w:sz w:val="16"/>
      <w:szCs w:val="16"/>
    </w:rPr>
  </w:style>
  <w:style w:type="paragraph" w:styleId="CommentText">
    <w:name w:val="annotation text"/>
    <w:basedOn w:val="Normal"/>
    <w:link w:val="CommentTextChar"/>
    <w:uiPriority w:val="99"/>
    <w:unhideWhenUsed/>
    <w:rsid w:val="002D2C69"/>
    <w:pPr>
      <w:spacing w:line="240" w:lineRule="auto"/>
    </w:pPr>
    <w:rPr>
      <w:rFonts w:ascii="Times New Roman" w:hAnsi="Times New Roman" w:cs="Times New Roman"/>
      <w:sz w:val="20"/>
      <w:szCs w:val="20"/>
    </w:rPr>
  </w:style>
  <w:style w:type="character" w:customStyle="1" w:styleId="CommentTextChar">
    <w:name w:val="Comment Text Char"/>
    <w:basedOn w:val="DefaultParagraphFont"/>
    <w:link w:val="CommentText"/>
    <w:uiPriority w:val="99"/>
    <w:rsid w:val="002D2C69"/>
    <w:rPr>
      <w:rFonts w:ascii="Times New Roman" w:hAnsi="Times New Roman" w:cs="Times New Roman"/>
      <w:sz w:val="20"/>
      <w:szCs w:val="20"/>
    </w:rPr>
  </w:style>
  <w:style w:type="table" w:styleId="TableGrid">
    <w:name w:val="Table Grid"/>
    <w:basedOn w:val="TableNormal"/>
    <w:uiPriority w:val="59"/>
    <w:rsid w:val="002D2C6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2D2C69"/>
    <w:pPr>
      <w:spacing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2D2C69"/>
    <w:rPr>
      <w:rFonts w:ascii="Tahoma" w:hAnsi="Tahoma" w:cs="Tahoma"/>
      <w:sz w:val="16"/>
      <w:szCs w:val="16"/>
    </w:rPr>
  </w:style>
  <w:style w:type="paragraph" w:styleId="ListParagraph">
    <w:name w:val="List Paragraph"/>
    <w:aliases w:val="Bullet List,FooterText,List Paragraph1,Colorful List Accent 1,numbered,Paragraphe de liste1,列出段落,列出段落1,Bulletr List Paragraph,List Paragraph2,List Paragraph21,Párrafo de lista1,Parágrafo da Lista1,リスト段落1,Plan,Dot pt,F5 List Paragraph,????"/>
    <w:basedOn w:val="Normal"/>
    <w:link w:val="ListParagraphChar"/>
    <w:uiPriority w:val="34"/>
    <w:qFormat/>
    <w:rsid w:val="002D2C69"/>
    <w:pPr>
      <w:ind w:left="720"/>
      <w:contextualSpacing/>
    </w:pPr>
  </w:style>
  <w:style w:type="character" w:customStyle="1" w:styleId="Heading2Char">
    <w:name w:val="Heading 2 Char"/>
    <w:basedOn w:val="DefaultParagraphFont"/>
    <w:link w:val="Heading2"/>
    <w:uiPriority w:val="9"/>
    <w:rsid w:val="00721375"/>
    <w:rPr>
      <w:rFonts w:ascii="Cambria" w:eastAsiaTheme="majorEastAsia" w:hAnsi="Cambria" w:cstheme="majorBidi"/>
      <w:b/>
      <w:bCs/>
      <w:color w:val="808080" w:themeColor="background1" w:themeShade="80"/>
      <w:sz w:val="28"/>
      <w:szCs w:val="26"/>
      <w:u w:val="single"/>
    </w:rPr>
  </w:style>
  <w:style w:type="character" w:customStyle="1" w:styleId="Heading1Char">
    <w:name w:val="Heading 1 Char"/>
    <w:basedOn w:val="DefaultParagraphFont"/>
    <w:link w:val="Heading1"/>
    <w:uiPriority w:val="9"/>
    <w:rsid w:val="007F03BF"/>
    <w:rPr>
      <w:rFonts w:ascii="Cambria" w:eastAsiaTheme="majorEastAsia" w:hAnsi="Cambria" w:cstheme="majorBidi"/>
      <w:b/>
      <w:bCs/>
      <w:color w:val="404040" w:themeColor="text1" w:themeTint="BF"/>
      <w:sz w:val="36"/>
      <w:szCs w:val="28"/>
    </w:rPr>
  </w:style>
  <w:style w:type="character" w:customStyle="1" w:styleId="Heading3Char">
    <w:name w:val="Heading 3 Char"/>
    <w:basedOn w:val="DefaultParagraphFont"/>
    <w:link w:val="Heading3"/>
    <w:uiPriority w:val="9"/>
    <w:rsid w:val="007F03BF"/>
    <w:rPr>
      <w:rFonts w:ascii="Cambria" w:eastAsiaTheme="majorEastAsia" w:hAnsi="Cambria" w:cstheme="majorBidi"/>
      <w:b/>
      <w:bCs/>
      <w:color w:val="003399"/>
      <w:sz w:val="24"/>
    </w:rPr>
  </w:style>
  <w:style w:type="paragraph" w:styleId="Header">
    <w:name w:val="header"/>
    <w:basedOn w:val="Normal"/>
    <w:link w:val="HeaderChar"/>
    <w:uiPriority w:val="99"/>
    <w:unhideWhenUsed/>
    <w:rsid w:val="001A4E88"/>
    <w:pPr>
      <w:tabs>
        <w:tab w:val="center" w:pos="4513"/>
        <w:tab w:val="right" w:pos="9026"/>
      </w:tabs>
      <w:spacing w:line="240" w:lineRule="auto"/>
    </w:pPr>
  </w:style>
  <w:style w:type="character" w:customStyle="1" w:styleId="HeaderChar">
    <w:name w:val="Header Char"/>
    <w:basedOn w:val="DefaultParagraphFont"/>
    <w:link w:val="Header"/>
    <w:uiPriority w:val="99"/>
    <w:rsid w:val="001A4E88"/>
  </w:style>
  <w:style w:type="paragraph" w:styleId="Footer">
    <w:name w:val="footer"/>
    <w:basedOn w:val="Normal"/>
    <w:link w:val="FooterChar"/>
    <w:uiPriority w:val="99"/>
    <w:unhideWhenUsed/>
    <w:rsid w:val="001A4E88"/>
    <w:pPr>
      <w:tabs>
        <w:tab w:val="center" w:pos="4513"/>
        <w:tab w:val="right" w:pos="9026"/>
      </w:tabs>
      <w:spacing w:line="240" w:lineRule="auto"/>
    </w:pPr>
  </w:style>
  <w:style w:type="character" w:customStyle="1" w:styleId="FooterChar">
    <w:name w:val="Footer Char"/>
    <w:basedOn w:val="DefaultParagraphFont"/>
    <w:link w:val="Footer"/>
    <w:uiPriority w:val="99"/>
    <w:rsid w:val="001A4E88"/>
  </w:style>
  <w:style w:type="character" w:styleId="FollowedHyperlink">
    <w:name w:val="FollowedHyperlink"/>
    <w:basedOn w:val="DefaultParagraphFont"/>
    <w:uiPriority w:val="99"/>
    <w:semiHidden/>
    <w:unhideWhenUsed/>
    <w:rsid w:val="00A6725F"/>
    <w:rPr>
      <w:color w:val="800080" w:themeColor="followedHyperlink"/>
      <w:u w:val="single"/>
    </w:rPr>
  </w:style>
  <w:style w:type="paragraph" w:styleId="FootnoteText">
    <w:name w:val="footnote text"/>
    <w:basedOn w:val="Normal"/>
    <w:link w:val="FootnoteTextChar"/>
    <w:uiPriority w:val="99"/>
    <w:semiHidden/>
    <w:unhideWhenUsed/>
    <w:rsid w:val="00F11A78"/>
    <w:pPr>
      <w:spacing w:line="240" w:lineRule="auto"/>
    </w:pPr>
    <w:rPr>
      <w:sz w:val="20"/>
      <w:szCs w:val="20"/>
    </w:rPr>
  </w:style>
  <w:style w:type="character" w:customStyle="1" w:styleId="FootnoteTextChar">
    <w:name w:val="Footnote Text Char"/>
    <w:basedOn w:val="DefaultParagraphFont"/>
    <w:link w:val="FootnoteText"/>
    <w:uiPriority w:val="99"/>
    <w:semiHidden/>
    <w:rsid w:val="00F11A78"/>
    <w:rPr>
      <w:sz w:val="20"/>
      <w:szCs w:val="20"/>
    </w:rPr>
  </w:style>
  <w:style w:type="character" w:styleId="FootnoteReference">
    <w:name w:val="footnote reference"/>
    <w:basedOn w:val="DefaultParagraphFont"/>
    <w:uiPriority w:val="99"/>
    <w:semiHidden/>
    <w:unhideWhenUsed/>
    <w:rsid w:val="00F11A78"/>
    <w:rPr>
      <w:vertAlign w:val="superscript"/>
    </w:rPr>
  </w:style>
  <w:style w:type="paragraph" w:styleId="TOCHeading">
    <w:name w:val="TOC Heading"/>
    <w:basedOn w:val="Heading1"/>
    <w:next w:val="Normal"/>
    <w:uiPriority w:val="39"/>
    <w:unhideWhenUsed/>
    <w:qFormat/>
    <w:rsid w:val="00B13B60"/>
    <w:pPr>
      <w:outlineLvl w:val="9"/>
    </w:pPr>
    <w:rPr>
      <w:rFonts w:asciiTheme="majorHAnsi" w:hAnsiTheme="majorHAnsi"/>
      <w:color w:val="365F91" w:themeColor="accent1" w:themeShade="BF"/>
      <w:sz w:val="28"/>
      <w:lang w:eastAsia="ja-JP"/>
    </w:rPr>
  </w:style>
  <w:style w:type="paragraph" w:styleId="TOC1">
    <w:name w:val="toc 1"/>
    <w:basedOn w:val="Normal"/>
    <w:next w:val="Normal"/>
    <w:autoRedefine/>
    <w:uiPriority w:val="39"/>
    <w:unhideWhenUsed/>
    <w:qFormat/>
    <w:rsid w:val="008624BD"/>
    <w:pPr>
      <w:tabs>
        <w:tab w:val="right" w:leader="dot" w:pos="9060"/>
      </w:tabs>
      <w:spacing w:after="100"/>
    </w:pPr>
    <w:rPr>
      <w:b/>
      <w:bCs/>
      <w:smallCaps/>
      <w:noProof/>
      <w:sz w:val="24"/>
      <w:szCs w:val="24"/>
      <w:lang w:val="en-GB"/>
    </w:rPr>
  </w:style>
  <w:style w:type="paragraph" w:styleId="TOC2">
    <w:name w:val="toc 2"/>
    <w:basedOn w:val="Normal"/>
    <w:next w:val="Normal"/>
    <w:autoRedefine/>
    <w:uiPriority w:val="39"/>
    <w:unhideWhenUsed/>
    <w:qFormat/>
    <w:rsid w:val="000C4434"/>
    <w:pPr>
      <w:tabs>
        <w:tab w:val="right" w:leader="dot" w:pos="9060"/>
      </w:tabs>
      <w:spacing w:after="100"/>
      <w:ind w:left="220"/>
    </w:pPr>
  </w:style>
  <w:style w:type="paragraph" w:styleId="TOC3">
    <w:name w:val="toc 3"/>
    <w:basedOn w:val="Normal"/>
    <w:next w:val="Normal"/>
    <w:autoRedefine/>
    <w:uiPriority w:val="39"/>
    <w:unhideWhenUsed/>
    <w:qFormat/>
    <w:rsid w:val="00B13B60"/>
    <w:pPr>
      <w:spacing w:after="100"/>
      <w:ind w:left="440"/>
    </w:pPr>
  </w:style>
  <w:style w:type="character" w:customStyle="1" w:styleId="ListParagraphChar">
    <w:name w:val="List Paragraph Char"/>
    <w:aliases w:val="Bullet List Char,FooterText Char,List Paragraph1 Char,Colorful List Accent 1 Char,numbered Char,Paragraphe de liste1 Char,列出段落 Char,列出段落1 Char,Bulletr List Paragraph Char,List Paragraph2 Char,List Paragraph21 Char,リスト段落1 Char"/>
    <w:link w:val="ListParagraph"/>
    <w:uiPriority w:val="34"/>
    <w:locked/>
    <w:rsid w:val="00020370"/>
  </w:style>
  <w:style w:type="paragraph" w:customStyle="1" w:styleId="Tableimportantwording">
    <w:name w:val="Table important wording"/>
    <w:basedOn w:val="Normal"/>
    <w:link w:val="TableimportantwordingChar"/>
    <w:qFormat/>
    <w:rsid w:val="005312F6"/>
    <w:pPr>
      <w:spacing w:line="240" w:lineRule="auto"/>
      <w:jc w:val="both"/>
    </w:pPr>
    <w:rPr>
      <w:i/>
      <w:iCs/>
      <w:color w:val="31849B" w:themeColor="accent5" w:themeShade="BF"/>
      <w:lang w:val="en-GB"/>
    </w:rPr>
  </w:style>
  <w:style w:type="paragraph" w:customStyle="1" w:styleId="Tableimportantexclamation">
    <w:name w:val="Table important exclamation"/>
    <w:basedOn w:val="Normal"/>
    <w:link w:val="TableimportantexclamationChar"/>
    <w:qFormat/>
    <w:rsid w:val="00104973"/>
    <w:pPr>
      <w:spacing w:line="240" w:lineRule="auto"/>
    </w:pPr>
    <w:rPr>
      <w:rFonts w:asciiTheme="majorBidi" w:hAnsiTheme="majorBidi" w:cstheme="majorBidi"/>
      <w:color w:val="31849B" w:themeColor="accent5" w:themeShade="BF"/>
      <w:sz w:val="106"/>
      <w:szCs w:val="106"/>
      <w:lang w:val="en-GB"/>
    </w:rPr>
  </w:style>
  <w:style w:type="character" w:customStyle="1" w:styleId="TableimportantwordingChar">
    <w:name w:val="Table important wording Char"/>
    <w:basedOn w:val="DefaultParagraphFont"/>
    <w:link w:val="Tableimportantwording"/>
    <w:rsid w:val="005312F6"/>
    <w:rPr>
      <w:i/>
      <w:iCs/>
      <w:color w:val="31849B" w:themeColor="accent5" w:themeShade="BF"/>
      <w:lang w:val="en-GB"/>
    </w:rPr>
  </w:style>
  <w:style w:type="character" w:customStyle="1" w:styleId="TableimportantexclamationChar">
    <w:name w:val="Table important exclamation Char"/>
    <w:basedOn w:val="DefaultParagraphFont"/>
    <w:link w:val="Tableimportantexclamation"/>
    <w:rsid w:val="00104973"/>
    <w:rPr>
      <w:rFonts w:asciiTheme="majorBidi" w:hAnsiTheme="majorBidi" w:cstheme="majorBidi"/>
      <w:color w:val="31849B" w:themeColor="accent5" w:themeShade="BF"/>
      <w:sz w:val="106"/>
      <w:szCs w:val="106"/>
      <w:lang w:val="en-GB"/>
    </w:rPr>
  </w:style>
  <w:style w:type="paragraph" w:styleId="CommentSubject">
    <w:name w:val="annotation subject"/>
    <w:basedOn w:val="CommentText"/>
    <w:next w:val="CommentText"/>
    <w:link w:val="CommentSubjectChar"/>
    <w:uiPriority w:val="99"/>
    <w:semiHidden/>
    <w:unhideWhenUsed/>
    <w:rsid w:val="000C3ECC"/>
    <w:rPr>
      <w:rFonts w:asciiTheme="minorHAnsi" w:hAnsiTheme="minorHAnsi" w:cstheme="minorBidi"/>
      <w:b/>
      <w:bCs/>
    </w:rPr>
  </w:style>
  <w:style w:type="character" w:customStyle="1" w:styleId="CommentSubjectChar">
    <w:name w:val="Comment Subject Char"/>
    <w:basedOn w:val="CommentTextChar"/>
    <w:link w:val="CommentSubject"/>
    <w:uiPriority w:val="99"/>
    <w:semiHidden/>
    <w:rsid w:val="000C3ECC"/>
    <w:rPr>
      <w:rFonts w:ascii="Times New Roman" w:hAnsi="Times New Roman" w:cs="Times New Roman"/>
      <w:b/>
      <w:bCs/>
      <w:sz w:val="20"/>
      <w:szCs w:val="20"/>
    </w:rPr>
  </w:style>
  <w:style w:type="paragraph" w:styleId="Revision">
    <w:name w:val="Revision"/>
    <w:hidden/>
    <w:uiPriority w:val="99"/>
    <w:semiHidden/>
    <w:rsid w:val="009A1D7E"/>
    <w:pPr>
      <w:spacing w:after="0" w:line="240" w:lineRule="auto"/>
    </w:pPr>
  </w:style>
  <w:style w:type="character" w:styleId="UnresolvedMention">
    <w:name w:val="Unresolved Mention"/>
    <w:basedOn w:val="DefaultParagraphFont"/>
    <w:uiPriority w:val="99"/>
    <w:semiHidden/>
    <w:unhideWhenUsed/>
    <w:rsid w:val="008D3CE5"/>
    <w:rPr>
      <w:color w:val="808080"/>
      <w:shd w:val="clear" w:color="auto" w:fill="E6E6E6"/>
    </w:rPr>
  </w:style>
  <w:style w:type="paragraph" w:styleId="PlainText">
    <w:name w:val="Plain Text"/>
    <w:basedOn w:val="Normal"/>
    <w:link w:val="PlainTextChar"/>
    <w:uiPriority w:val="99"/>
    <w:semiHidden/>
    <w:unhideWhenUsed/>
    <w:rsid w:val="004C0F3C"/>
    <w:pPr>
      <w:spacing w:line="240" w:lineRule="auto"/>
    </w:pPr>
    <w:rPr>
      <w:rFonts w:ascii="Calibri" w:eastAsiaTheme="minorHAnsi" w:hAnsi="Calibri" w:cs="Calibri"/>
      <w:lang w:eastAsia="en-US"/>
    </w:rPr>
  </w:style>
  <w:style w:type="character" w:customStyle="1" w:styleId="PlainTextChar">
    <w:name w:val="Plain Text Char"/>
    <w:basedOn w:val="DefaultParagraphFont"/>
    <w:link w:val="PlainText"/>
    <w:uiPriority w:val="99"/>
    <w:semiHidden/>
    <w:rsid w:val="004C0F3C"/>
    <w:rPr>
      <w:rFonts w:ascii="Calibri" w:eastAsiaTheme="minorHAnsi" w:hAnsi="Calibri" w:cs="Calibri"/>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82924281">
      <w:bodyDiv w:val="1"/>
      <w:marLeft w:val="0"/>
      <w:marRight w:val="0"/>
      <w:marTop w:val="0"/>
      <w:marBottom w:val="0"/>
      <w:divBdr>
        <w:top w:val="none" w:sz="0" w:space="0" w:color="auto"/>
        <w:left w:val="none" w:sz="0" w:space="0" w:color="auto"/>
        <w:bottom w:val="none" w:sz="0" w:space="0" w:color="auto"/>
        <w:right w:val="none" w:sz="0" w:space="0" w:color="auto"/>
      </w:divBdr>
    </w:div>
    <w:div w:id="482553059">
      <w:bodyDiv w:val="1"/>
      <w:marLeft w:val="0"/>
      <w:marRight w:val="0"/>
      <w:marTop w:val="0"/>
      <w:marBottom w:val="0"/>
      <w:divBdr>
        <w:top w:val="none" w:sz="0" w:space="0" w:color="auto"/>
        <w:left w:val="none" w:sz="0" w:space="0" w:color="auto"/>
        <w:bottom w:val="none" w:sz="0" w:space="0" w:color="auto"/>
        <w:right w:val="none" w:sz="0" w:space="0" w:color="auto"/>
      </w:divBdr>
    </w:div>
    <w:div w:id="1399936056">
      <w:bodyDiv w:val="1"/>
      <w:marLeft w:val="0"/>
      <w:marRight w:val="0"/>
      <w:marTop w:val="0"/>
      <w:marBottom w:val="0"/>
      <w:divBdr>
        <w:top w:val="none" w:sz="0" w:space="0" w:color="auto"/>
        <w:left w:val="none" w:sz="0" w:space="0" w:color="auto"/>
        <w:bottom w:val="none" w:sz="0" w:space="0" w:color="auto"/>
        <w:right w:val="none" w:sz="0" w:space="0" w:color="auto"/>
      </w:divBdr>
    </w:div>
    <w:div w:id="1496408960">
      <w:bodyDiv w:val="1"/>
      <w:marLeft w:val="0"/>
      <w:marRight w:val="0"/>
      <w:marTop w:val="0"/>
      <w:marBottom w:val="0"/>
      <w:divBdr>
        <w:top w:val="none" w:sz="0" w:space="0" w:color="auto"/>
        <w:left w:val="none" w:sz="0" w:space="0" w:color="auto"/>
        <w:bottom w:val="none" w:sz="0" w:space="0" w:color="auto"/>
        <w:right w:val="none" w:sz="0" w:space="0" w:color="auto"/>
      </w:divBdr>
    </w:div>
    <w:div w:id="1645232598">
      <w:bodyDiv w:val="1"/>
      <w:marLeft w:val="0"/>
      <w:marRight w:val="0"/>
      <w:marTop w:val="0"/>
      <w:marBottom w:val="0"/>
      <w:divBdr>
        <w:top w:val="none" w:sz="0" w:space="0" w:color="auto"/>
        <w:left w:val="none" w:sz="0" w:space="0" w:color="auto"/>
        <w:bottom w:val="none" w:sz="0" w:space="0" w:color="auto"/>
        <w:right w:val="none" w:sz="0" w:space="0" w:color="auto"/>
      </w:divBdr>
    </w:div>
    <w:div w:id="1842769256">
      <w:bodyDiv w:val="1"/>
      <w:marLeft w:val="0"/>
      <w:marRight w:val="0"/>
      <w:marTop w:val="0"/>
      <w:marBottom w:val="0"/>
      <w:divBdr>
        <w:top w:val="none" w:sz="0" w:space="0" w:color="auto"/>
        <w:left w:val="none" w:sz="0" w:space="0" w:color="auto"/>
        <w:bottom w:val="none" w:sz="0" w:space="0" w:color="auto"/>
        <w:right w:val="none" w:sz="0" w:space="0" w:color="auto"/>
      </w:divBdr>
    </w:div>
    <w:div w:id="1931573097">
      <w:bodyDiv w:val="1"/>
      <w:marLeft w:val="0"/>
      <w:marRight w:val="0"/>
      <w:marTop w:val="0"/>
      <w:marBottom w:val="0"/>
      <w:divBdr>
        <w:top w:val="none" w:sz="0" w:space="0" w:color="auto"/>
        <w:left w:val="none" w:sz="0" w:space="0" w:color="auto"/>
        <w:bottom w:val="none" w:sz="0" w:space="0" w:color="auto"/>
        <w:right w:val="none" w:sz="0" w:space="0" w:color="auto"/>
      </w:divBdr>
    </w:div>
    <w:div w:id="198372905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mailto:emergencypmo@who.int" TargetMode="External"/><Relationship Id="rId21" Type="http://schemas.microsoft.com/office/2007/relationships/diagramDrawing" Target="diagrams/drawing1.xml"/><Relationship Id="rId42" Type="http://schemas.openxmlformats.org/officeDocument/2006/relationships/image" Target="media/image4.emf"/><Relationship Id="rId47" Type="http://schemas.openxmlformats.org/officeDocument/2006/relationships/hyperlink" Target="mailto:goarn@who.int" TargetMode="External"/><Relationship Id="rId63" Type="http://schemas.openxmlformats.org/officeDocument/2006/relationships/image" Target="media/image6.emf"/><Relationship Id="rId68" Type="http://schemas.openxmlformats.org/officeDocument/2006/relationships/customXml" Target="../customXml/item2.xml"/><Relationship Id="rId7" Type="http://schemas.openxmlformats.org/officeDocument/2006/relationships/endnotes" Target="endnotes.xml"/><Relationship Id="rId71" Type="http://schemas.openxmlformats.org/officeDocument/2006/relationships/customXml" Target="../customXml/item5.xml"/><Relationship Id="rId2" Type="http://schemas.openxmlformats.org/officeDocument/2006/relationships/numbering" Target="numbering.xml"/><Relationship Id="rId16" Type="http://schemas.openxmlformats.org/officeDocument/2006/relationships/image" Target="media/image2.png"/><Relationship Id="rId29" Type="http://schemas.openxmlformats.org/officeDocument/2006/relationships/hyperlink" Target="https://workspace.who.int/sites/goarnops/Documents/Forms/AllItems.aspx" TargetMode="External"/><Relationship Id="rId11" Type="http://schemas.openxmlformats.org/officeDocument/2006/relationships/footer" Target="footer3.xml"/><Relationship Id="rId24" Type="http://schemas.openxmlformats.org/officeDocument/2006/relationships/hyperlink" Target="https://emanual.who.int/p17/Pages/default.aspx" TargetMode="External"/><Relationship Id="rId32" Type="http://schemas.openxmlformats.org/officeDocument/2006/relationships/oleObject" Target="embeddings/oleObject1.bin"/><Relationship Id="rId37" Type="http://schemas.openxmlformats.org/officeDocument/2006/relationships/hyperlink" Target="mailto:goarn@who.int" TargetMode="External"/><Relationship Id="rId40" Type="http://schemas.openxmlformats.org/officeDocument/2006/relationships/hyperlink" Target="mailto:goarn@who.int" TargetMode="External"/><Relationship Id="rId45" Type="http://schemas.openxmlformats.org/officeDocument/2006/relationships/hyperlink" Target="mailto:goarn@who.int" TargetMode="External"/><Relationship Id="rId53" Type="http://schemas.openxmlformats.org/officeDocument/2006/relationships/hyperlink" Target="https://extranet.who.int/goarn" TargetMode="External"/><Relationship Id="rId58" Type="http://schemas.openxmlformats.org/officeDocument/2006/relationships/hyperlink" Target="mailto:goarn@who.int" TargetMode="External"/><Relationship Id="rId66" Type="http://schemas.openxmlformats.org/officeDocument/2006/relationships/fontTable" Target="fontTable.xml"/><Relationship Id="rId5" Type="http://schemas.openxmlformats.org/officeDocument/2006/relationships/webSettings" Target="webSettings.xml"/><Relationship Id="rId61" Type="http://schemas.openxmlformats.org/officeDocument/2006/relationships/hyperlink" Target="https://extranet.who.int/goarnops" TargetMode="External"/><Relationship Id="rId19" Type="http://schemas.openxmlformats.org/officeDocument/2006/relationships/diagramQuickStyle" Target="diagrams/quickStyle1.xml"/><Relationship Id="rId14" Type="http://schemas.openxmlformats.org/officeDocument/2006/relationships/hyperlink" Target="mailto:goarn@who.int" TargetMode="External"/><Relationship Id="rId22" Type="http://schemas.openxmlformats.org/officeDocument/2006/relationships/hyperlink" Target="https://workspace.who.int/sites/goarnops/SitePages/Welcome.aspx" TargetMode="External"/><Relationship Id="rId27" Type="http://schemas.openxmlformats.org/officeDocument/2006/relationships/hyperlink" Target="https://who-meeting.webex.com/" TargetMode="External"/><Relationship Id="rId30" Type="http://schemas.openxmlformats.org/officeDocument/2006/relationships/hyperlink" Target="mailto:goarn@who.int" TargetMode="External"/><Relationship Id="rId35" Type="http://schemas.openxmlformats.org/officeDocument/2006/relationships/hyperlink" Target="mailto:goarn@who.int" TargetMode="External"/><Relationship Id="rId43" Type="http://schemas.openxmlformats.org/officeDocument/2006/relationships/oleObject" Target="embeddings/oleObject2.bin"/><Relationship Id="rId48" Type="http://schemas.openxmlformats.org/officeDocument/2006/relationships/hyperlink" Target="mailto:goarn@who.int" TargetMode="External"/><Relationship Id="rId56" Type="http://schemas.openxmlformats.org/officeDocument/2006/relationships/hyperlink" Target="mailto:goarn@who.int" TargetMode="External"/><Relationship Id="rId64" Type="http://schemas.openxmlformats.org/officeDocument/2006/relationships/package" Target="embeddings/Microsoft_Word_Document.docx"/><Relationship Id="rId69" Type="http://schemas.openxmlformats.org/officeDocument/2006/relationships/customXml" Target="../customXml/item3.xml"/><Relationship Id="rId8" Type="http://schemas.openxmlformats.org/officeDocument/2006/relationships/image" Target="media/image1.png"/><Relationship Id="rId51" Type="http://schemas.openxmlformats.org/officeDocument/2006/relationships/hyperlink" Target="mailto:goarn@who.int" TargetMode="External"/><Relationship Id="rId3" Type="http://schemas.openxmlformats.org/officeDocument/2006/relationships/styles" Target="styles.xml"/><Relationship Id="rId12" Type="http://schemas.openxmlformats.org/officeDocument/2006/relationships/hyperlink" Target="https://extranet.who.int/goarn" TargetMode="External"/><Relationship Id="rId17" Type="http://schemas.openxmlformats.org/officeDocument/2006/relationships/diagramData" Target="diagrams/data1.xml"/><Relationship Id="rId25" Type="http://schemas.openxmlformats.org/officeDocument/2006/relationships/hyperlink" Target="https://emanual.who.int/p17/s08/Pages/XVII-8-1-Generic-Post-Descriptions-for-IMS-Roles.aspx" TargetMode="External"/><Relationship Id="rId33" Type="http://schemas.openxmlformats.org/officeDocument/2006/relationships/hyperlink" Target="https://extranet.who.int/goarnops/" TargetMode="External"/><Relationship Id="rId38" Type="http://schemas.openxmlformats.org/officeDocument/2006/relationships/hyperlink" Target="mailto:goarn@who.int" TargetMode="External"/><Relationship Id="rId46" Type="http://schemas.openxmlformats.org/officeDocument/2006/relationships/hyperlink" Target="mailto:goarn@who.int" TargetMode="External"/><Relationship Id="rId59" Type="http://schemas.openxmlformats.org/officeDocument/2006/relationships/image" Target="media/image5.emf"/><Relationship Id="rId67" Type="http://schemas.openxmlformats.org/officeDocument/2006/relationships/theme" Target="theme/theme1.xml"/><Relationship Id="rId20" Type="http://schemas.openxmlformats.org/officeDocument/2006/relationships/diagramColors" Target="diagrams/colors1.xml"/><Relationship Id="rId41" Type="http://schemas.openxmlformats.org/officeDocument/2006/relationships/hyperlink" Target="mailto:goarn@who.int" TargetMode="External"/><Relationship Id="rId54" Type="http://schemas.openxmlformats.org/officeDocument/2006/relationships/hyperlink" Target="mailto:goarn@who.int" TargetMode="External"/><Relationship Id="rId62" Type="http://schemas.openxmlformats.org/officeDocument/2006/relationships/hyperlink" Target="mailto:goarn@who.int" TargetMode="External"/><Relationship Id="rId70" Type="http://schemas.openxmlformats.org/officeDocument/2006/relationships/customXml" Target="../customXml/item4.xml"/><Relationship Id="rId1" Type="http://schemas.openxmlformats.org/officeDocument/2006/relationships/customXml" Target="../customXml/item1.xml"/><Relationship Id="rId6" Type="http://schemas.openxmlformats.org/officeDocument/2006/relationships/footnotes" Target="footnotes.xml"/><Relationship Id="rId15" Type="http://schemas.openxmlformats.org/officeDocument/2006/relationships/hyperlink" Target="mailto:goarn@who.int" TargetMode="External"/><Relationship Id="rId23" Type="http://schemas.openxmlformats.org/officeDocument/2006/relationships/hyperlink" Target="mailto:goarn@who.int" TargetMode="External"/><Relationship Id="rId28" Type="http://schemas.openxmlformats.org/officeDocument/2006/relationships/hyperlink" Target="mailto:goarn@who.int" TargetMode="External"/><Relationship Id="rId36" Type="http://schemas.openxmlformats.org/officeDocument/2006/relationships/hyperlink" Target="https://extranet.who.int/goarn/" TargetMode="External"/><Relationship Id="rId49" Type="http://schemas.openxmlformats.org/officeDocument/2006/relationships/hyperlink" Target="mailto:goarn@who.int" TargetMode="External"/><Relationship Id="rId57" Type="http://schemas.openxmlformats.org/officeDocument/2006/relationships/hyperlink" Target="https://extranet.who.int/goarn" TargetMode="External"/><Relationship Id="rId10" Type="http://schemas.openxmlformats.org/officeDocument/2006/relationships/footer" Target="footer2.xml"/><Relationship Id="rId31" Type="http://schemas.openxmlformats.org/officeDocument/2006/relationships/image" Target="media/image3.emf"/><Relationship Id="rId44" Type="http://schemas.openxmlformats.org/officeDocument/2006/relationships/hyperlink" Target="mailto:goarn@who.int" TargetMode="External"/><Relationship Id="rId52" Type="http://schemas.openxmlformats.org/officeDocument/2006/relationships/hyperlink" Target="mailto:goarn@who.int" TargetMode="External"/><Relationship Id="rId60" Type="http://schemas.openxmlformats.org/officeDocument/2006/relationships/oleObject" Target="embeddings/oleObject3.bin"/><Relationship Id="rId65" Type="http://schemas.openxmlformats.org/officeDocument/2006/relationships/footer" Target="footer4.xml"/><Relationship Id="rId4" Type="http://schemas.openxmlformats.org/officeDocument/2006/relationships/settings" Target="settings.xml"/><Relationship Id="rId9" Type="http://schemas.openxmlformats.org/officeDocument/2006/relationships/footer" Target="footer1.xml"/><Relationship Id="rId13" Type="http://schemas.openxmlformats.org/officeDocument/2006/relationships/hyperlink" Target="mailto:goarn@who.int" TargetMode="External"/><Relationship Id="rId18" Type="http://schemas.openxmlformats.org/officeDocument/2006/relationships/diagramLayout" Target="diagrams/layout1.xml"/><Relationship Id="rId39" Type="http://schemas.openxmlformats.org/officeDocument/2006/relationships/hyperlink" Target="mailto:goarn@who.int" TargetMode="External"/><Relationship Id="rId34" Type="http://schemas.openxmlformats.org/officeDocument/2006/relationships/hyperlink" Target="mailto:goarn@who.int" TargetMode="External"/><Relationship Id="rId50" Type="http://schemas.openxmlformats.org/officeDocument/2006/relationships/hyperlink" Target="mailto:goarn@who.int" TargetMode="External"/><Relationship Id="rId55" Type="http://schemas.openxmlformats.org/officeDocument/2006/relationships/hyperlink" Target="https://extranet.who.int/goarn/" TargetMode="External"/></Relationships>
</file>

<file path=word/_rels/footnotes.xml.rels><?xml version="1.0" encoding="UTF-8" standalone="yes"?>
<Relationships xmlns="http://schemas.openxmlformats.org/package/2006/relationships"><Relationship Id="rId3" Type="http://schemas.openxmlformats.org/officeDocument/2006/relationships/hyperlink" Target="http://www.who.int/about/who_reform/emergency-capacities/oversight-committee/en/" TargetMode="External"/><Relationship Id="rId2" Type="http://schemas.openxmlformats.org/officeDocument/2006/relationships/hyperlink" Target="http://www.who.int/ihr/review-committee-2016/en/" TargetMode="External"/><Relationship Id="rId1" Type="http://schemas.openxmlformats.org/officeDocument/2006/relationships/hyperlink" Target="http://www.who.int/about/who_reform/emergency-capacities/advisory-group/en/" TargetMode="External"/><Relationship Id="rId4" Type="http://schemas.openxmlformats.org/officeDocument/2006/relationships/hyperlink" Target="http://ems.who.int" TargetMode="Externa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C4B7623E-450F-45F2-BD00-84A2CE1F09C9}" type="doc">
      <dgm:prSet loTypeId="urn:microsoft.com/office/officeart/2005/8/layout/hierarchy6" loCatId="hierarchy" qsTypeId="urn:microsoft.com/office/officeart/2005/8/quickstyle/simple1" qsCatId="simple" csTypeId="urn:microsoft.com/office/officeart/2005/8/colors/accent1_2" csCatId="accent1" phldr="1"/>
      <dgm:spPr/>
      <dgm:t>
        <a:bodyPr/>
        <a:lstStyle/>
        <a:p>
          <a:endParaRPr lang="en-US"/>
        </a:p>
      </dgm:t>
    </dgm:pt>
    <dgm:pt modelId="{90CA281B-8E1D-40AB-A03B-761FD6D4ABC7}">
      <dgm:prSet phldrT="[Text]"/>
      <dgm:spPr>
        <a:solidFill>
          <a:srgbClr val="FA840E">
            <a:alpha val="60000"/>
          </a:srgbClr>
        </a:solidFill>
        <a:ln w="12700">
          <a:solidFill>
            <a:schemeClr val="bg1">
              <a:lumMod val="75000"/>
            </a:schemeClr>
          </a:solidFill>
        </a:ln>
      </dgm:spPr>
      <dgm:t>
        <a:bodyPr/>
        <a:lstStyle/>
        <a:p>
          <a:r>
            <a:rPr lang="en-US">
              <a:solidFill>
                <a:schemeClr val="lt1"/>
              </a:solidFill>
            </a:rPr>
            <a:t>Event</a:t>
          </a:r>
        </a:p>
      </dgm:t>
    </dgm:pt>
    <dgm:pt modelId="{0106CA9D-E6CA-4B7F-B5DC-AAF0A31BA59F}" type="parTrans" cxnId="{797DEBD1-4B15-4951-87E2-8426B56E648D}">
      <dgm:prSet/>
      <dgm:spPr/>
      <dgm:t>
        <a:bodyPr/>
        <a:lstStyle/>
        <a:p>
          <a:endParaRPr lang="en-US"/>
        </a:p>
      </dgm:t>
    </dgm:pt>
    <dgm:pt modelId="{2BEB4880-65A6-4690-BF94-1FB4B4523CC2}" type="sibTrans" cxnId="{797DEBD1-4B15-4951-87E2-8426B56E648D}">
      <dgm:prSet/>
      <dgm:spPr/>
      <dgm:t>
        <a:bodyPr/>
        <a:lstStyle/>
        <a:p>
          <a:endParaRPr lang="en-US"/>
        </a:p>
      </dgm:t>
    </dgm:pt>
    <dgm:pt modelId="{364883D7-70A8-4504-84BE-5CAE41A299F7}">
      <dgm:prSet phldrT="[Text]"/>
      <dgm:spPr>
        <a:solidFill>
          <a:srgbClr val="FA840E">
            <a:alpha val="60000"/>
          </a:srgbClr>
        </a:solidFill>
        <a:ln w="12700">
          <a:solidFill>
            <a:schemeClr val="bg1">
              <a:lumMod val="75000"/>
            </a:schemeClr>
          </a:solidFill>
          <a:prstDash val="dash"/>
        </a:ln>
      </dgm:spPr>
      <dgm:t>
        <a:bodyPr/>
        <a:lstStyle/>
        <a:p>
          <a:r>
            <a:rPr lang="en-US">
              <a:solidFill>
                <a:schemeClr val="lt1"/>
              </a:solidFill>
            </a:rPr>
            <a:t>Alert</a:t>
          </a:r>
        </a:p>
      </dgm:t>
    </dgm:pt>
    <dgm:pt modelId="{8B15E27D-C251-4EC1-A561-9067F42658A2}" type="parTrans" cxnId="{97165DE1-7DEA-4F0B-A382-DA5E3DBFE0FC}">
      <dgm:prSet/>
      <dgm:spPr>
        <a:ln w="19050">
          <a:solidFill>
            <a:schemeClr val="bg1">
              <a:lumMod val="65000"/>
            </a:schemeClr>
          </a:solidFill>
          <a:prstDash val="dash"/>
        </a:ln>
      </dgm:spPr>
      <dgm:t>
        <a:bodyPr/>
        <a:lstStyle/>
        <a:p>
          <a:endParaRPr lang="en-US"/>
        </a:p>
      </dgm:t>
    </dgm:pt>
    <dgm:pt modelId="{7CB9CCD1-7E9B-457A-AF27-97E62BA546FC}" type="sibTrans" cxnId="{97165DE1-7DEA-4F0B-A382-DA5E3DBFE0FC}">
      <dgm:prSet/>
      <dgm:spPr/>
      <dgm:t>
        <a:bodyPr/>
        <a:lstStyle/>
        <a:p>
          <a:endParaRPr lang="en-US"/>
        </a:p>
      </dgm:t>
    </dgm:pt>
    <dgm:pt modelId="{740E650E-DE54-4154-80A5-5481B2FCBD5D}">
      <dgm:prSet phldrT="[Text]"/>
      <dgm:spPr>
        <a:solidFill>
          <a:srgbClr val="FA840E">
            <a:alpha val="60000"/>
          </a:srgbClr>
        </a:solidFill>
        <a:ln w="12700">
          <a:solidFill>
            <a:schemeClr val="bg1">
              <a:lumMod val="75000"/>
            </a:schemeClr>
          </a:solidFill>
        </a:ln>
      </dgm:spPr>
      <dgm:t>
        <a:bodyPr/>
        <a:lstStyle/>
        <a:p>
          <a:r>
            <a:rPr lang="en-US">
              <a:solidFill>
                <a:schemeClr val="lt1"/>
              </a:solidFill>
            </a:rPr>
            <a:t>Operation A</a:t>
          </a:r>
        </a:p>
      </dgm:t>
    </dgm:pt>
    <dgm:pt modelId="{FD58B56E-8E45-45FC-B7C8-725D4F56BB4A}" type="parTrans" cxnId="{7438B8AD-68F4-4658-BF00-16B21806D4B0}">
      <dgm:prSet/>
      <dgm:spPr>
        <a:ln w="19050">
          <a:noFill/>
        </a:ln>
      </dgm:spPr>
      <dgm:t>
        <a:bodyPr/>
        <a:lstStyle/>
        <a:p>
          <a:endParaRPr lang="en-US"/>
        </a:p>
      </dgm:t>
    </dgm:pt>
    <dgm:pt modelId="{160E1EA4-B63C-4FA2-BE26-E2A113063DDA}" type="sibTrans" cxnId="{7438B8AD-68F4-4658-BF00-16B21806D4B0}">
      <dgm:prSet/>
      <dgm:spPr/>
      <dgm:t>
        <a:bodyPr/>
        <a:lstStyle/>
        <a:p>
          <a:endParaRPr lang="en-US"/>
        </a:p>
      </dgm:t>
    </dgm:pt>
    <dgm:pt modelId="{B613CC98-ADC6-4CAB-86E1-51CA5716C199}">
      <dgm:prSet phldrT="[Text]"/>
      <dgm:spPr>
        <a:solidFill>
          <a:srgbClr val="FA840E">
            <a:alpha val="60000"/>
          </a:srgbClr>
        </a:solidFill>
        <a:ln w="12700">
          <a:solidFill>
            <a:schemeClr val="bg1">
              <a:lumMod val="75000"/>
            </a:schemeClr>
          </a:solidFill>
          <a:prstDash val="dash"/>
        </a:ln>
      </dgm:spPr>
      <dgm:t>
        <a:bodyPr/>
        <a:lstStyle/>
        <a:p>
          <a:r>
            <a:rPr lang="en-US">
              <a:solidFill>
                <a:schemeClr val="lt1"/>
              </a:solidFill>
            </a:rPr>
            <a:t>Operation B</a:t>
          </a:r>
        </a:p>
      </dgm:t>
    </dgm:pt>
    <dgm:pt modelId="{A3137077-A55D-4035-9B1B-F24671AC685A}" type="parTrans" cxnId="{1B3647F4-0B93-4F9D-A524-115626A92B07}">
      <dgm:prSet/>
      <dgm:spPr>
        <a:noFill/>
        <a:ln w="19050">
          <a:noFill/>
        </a:ln>
      </dgm:spPr>
      <dgm:t>
        <a:bodyPr/>
        <a:lstStyle/>
        <a:p>
          <a:endParaRPr lang="en-US"/>
        </a:p>
      </dgm:t>
    </dgm:pt>
    <dgm:pt modelId="{39BAF599-A0CF-47C7-B0D5-0537481F158B}" type="sibTrans" cxnId="{1B3647F4-0B93-4F9D-A524-115626A92B07}">
      <dgm:prSet/>
      <dgm:spPr/>
      <dgm:t>
        <a:bodyPr/>
        <a:lstStyle/>
        <a:p>
          <a:endParaRPr lang="en-US"/>
        </a:p>
      </dgm:t>
    </dgm:pt>
    <dgm:pt modelId="{30243CC1-0CD8-4FDE-98B9-7D2DC16169A5}">
      <dgm:prSet phldrT="[Text]"/>
      <dgm:spPr>
        <a:noFill/>
        <a:ln>
          <a:solidFill>
            <a:schemeClr val="bg1">
              <a:lumMod val="85000"/>
            </a:schemeClr>
          </a:solidFill>
        </a:ln>
      </dgm:spPr>
      <dgm:t>
        <a:bodyPr/>
        <a:lstStyle/>
        <a:p>
          <a:r>
            <a:rPr lang="en-US" b="1" u="sng"/>
            <a:t>Event</a:t>
          </a:r>
          <a:r>
            <a:rPr lang="en-US" b="1" u="none"/>
            <a:t> - </a:t>
          </a:r>
          <a:r>
            <a:rPr lang="en-US"/>
            <a:t>Any event that may have negative consequences for human health. Includes events that have not yet led to disease in humans but have potential to.</a:t>
          </a:r>
        </a:p>
      </dgm:t>
    </dgm:pt>
    <dgm:pt modelId="{05572C83-18D1-4471-B3D9-A6D99D18A73D}" type="parTrans" cxnId="{2723FF71-1FBD-4614-8C88-19F950E75800}">
      <dgm:prSet/>
      <dgm:spPr/>
      <dgm:t>
        <a:bodyPr/>
        <a:lstStyle/>
        <a:p>
          <a:endParaRPr lang="en-US"/>
        </a:p>
      </dgm:t>
    </dgm:pt>
    <dgm:pt modelId="{F074EF53-94D1-4AB0-BC05-A6A38654E845}" type="sibTrans" cxnId="{2723FF71-1FBD-4614-8C88-19F950E75800}">
      <dgm:prSet/>
      <dgm:spPr/>
      <dgm:t>
        <a:bodyPr/>
        <a:lstStyle/>
        <a:p>
          <a:endParaRPr lang="en-US"/>
        </a:p>
      </dgm:t>
    </dgm:pt>
    <dgm:pt modelId="{DE2935D3-AF61-4949-A8A7-EAEF51331B6A}">
      <dgm:prSet phldrT="[Text]"/>
      <dgm:spPr>
        <a:noFill/>
        <a:ln>
          <a:solidFill>
            <a:schemeClr val="bg1">
              <a:lumMod val="85000"/>
            </a:schemeClr>
          </a:solidFill>
        </a:ln>
      </dgm:spPr>
      <dgm:t>
        <a:bodyPr/>
        <a:lstStyle/>
        <a:p>
          <a:r>
            <a:rPr lang="en-US" b="1" u="sng"/>
            <a:t>Alert</a:t>
          </a:r>
          <a:r>
            <a:rPr lang="en-US"/>
            <a:t> - Notification to focal points in partner institutions (note: not mandatory).</a:t>
          </a:r>
        </a:p>
      </dgm:t>
    </dgm:pt>
    <dgm:pt modelId="{4FB6F86A-A0E5-4F40-9998-462C58B6171A}" type="parTrans" cxnId="{6B6D7883-8ECC-4A10-9E70-F64B4763316E}">
      <dgm:prSet/>
      <dgm:spPr/>
      <dgm:t>
        <a:bodyPr/>
        <a:lstStyle/>
        <a:p>
          <a:endParaRPr lang="en-US"/>
        </a:p>
      </dgm:t>
    </dgm:pt>
    <dgm:pt modelId="{3AEA75F9-7531-4ED9-8998-08E219C95060}" type="sibTrans" cxnId="{6B6D7883-8ECC-4A10-9E70-F64B4763316E}">
      <dgm:prSet/>
      <dgm:spPr/>
      <dgm:t>
        <a:bodyPr/>
        <a:lstStyle/>
        <a:p>
          <a:endParaRPr lang="en-US"/>
        </a:p>
      </dgm:t>
    </dgm:pt>
    <dgm:pt modelId="{D62230EB-E37C-4B51-9D35-EC70E1B81D44}">
      <dgm:prSet phldrT="[Text]"/>
      <dgm:spPr>
        <a:noFill/>
        <a:ln>
          <a:solidFill>
            <a:schemeClr val="bg1">
              <a:lumMod val="85000"/>
            </a:schemeClr>
          </a:solidFill>
        </a:ln>
      </dgm:spPr>
      <dgm:t>
        <a:bodyPr/>
        <a:lstStyle/>
        <a:p>
          <a:r>
            <a:rPr lang="en-US" b="1" u="sng"/>
            <a:t>Operations</a:t>
          </a:r>
          <a:r>
            <a:rPr lang="en-US"/>
            <a:t> - An activity or set of activities initiated in response to an event.</a:t>
          </a:r>
        </a:p>
      </dgm:t>
    </dgm:pt>
    <dgm:pt modelId="{670B50B6-A18E-4CCA-9D3B-E791C6B85A52}" type="parTrans" cxnId="{9CFA5254-DA77-4096-926F-1FEDB96AB467}">
      <dgm:prSet/>
      <dgm:spPr/>
      <dgm:t>
        <a:bodyPr/>
        <a:lstStyle/>
        <a:p>
          <a:endParaRPr lang="en-US"/>
        </a:p>
      </dgm:t>
    </dgm:pt>
    <dgm:pt modelId="{05E390A7-EBE0-4DC5-AD5C-D47E714ACCBE}" type="sibTrans" cxnId="{9CFA5254-DA77-4096-926F-1FEDB96AB467}">
      <dgm:prSet/>
      <dgm:spPr/>
      <dgm:t>
        <a:bodyPr/>
        <a:lstStyle/>
        <a:p>
          <a:endParaRPr lang="en-US"/>
        </a:p>
      </dgm:t>
    </dgm:pt>
    <dgm:pt modelId="{7DF5F36E-AC99-48EB-8AED-DABA8F4C3B10}">
      <dgm:prSet/>
      <dgm:spPr>
        <a:noFill/>
        <a:ln>
          <a:solidFill>
            <a:schemeClr val="bg1">
              <a:lumMod val="85000"/>
            </a:schemeClr>
          </a:solidFill>
        </a:ln>
      </dgm:spPr>
      <dgm:t>
        <a:bodyPr/>
        <a:lstStyle/>
        <a:p>
          <a:r>
            <a:rPr lang="en-US" b="1" u="sng"/>
            <a:t>Requests for Assistance (RFA)</a:t>
          </a:r>
          <a:r>
            <a:rPr lang="en-US"/>
            <a:t> - Sent to GOARN partners as a trigger to request specific support for an operation.</a:t>
          </a:r>
        </a:p>
      </dgm:t>
    </dgm:pt>
    <dgm:pt modelId="{BE379C74-5CA9-464E-8C05-764A5ABC4B9F}" type="parTrans" cxnId="{A7762057-6B36-4367-8958-403213207BC8}">
      <dgm:prSet/>
      <dgm:spPr/>
      <dgm:t>
        <a:bodyPr/>
        <a:lstStyle/>
        <a:p>
          <a:endParaRPr lang="en-US"/>
        </a:p>
      </dgm:t>
    </dgm:pt>
    <dgm:pt modelId="{90D53FB0-F8DB-4147-BA4C-EA2F33A60E2C}" type="sibTrans" cxnId="{A7762057-6B36-4367-8958-403213207BC8}">
      <dgm:prSet/>
      <dgm:spPr/>
      <dgm:t>
        <a:bodyPr/>
        <a:lstStyle/>
        <a:p>
          <a:endParaRPr lang="en-US"/>
        </a:p>
      </dgm:t>
    </dgm:pt>
    <dgm:pt modelId="{C3984DC6-AFB6-4CAC-840A-C4363583868C}">
      <dgm:prSet/>
      <dgm:spPr>
        <a:solidFill>
          <a:srgbClr val="FA840E">
            <a:alpha val="60000"/>
          </a:srgbClr>
        </a:solidFill>
        <a:ln w="12700">
          <a:solidFill>
            <a:schemeClr val="bg1">
              <a:lumMod val="75000"/>
            </a:schemeClr>
          </a:solidFill>
        </a:ln>
      </dgm:spPr>
      <dgm:t>
        <a:bodyPr/>
        <a:lstStyle/>
        <a:p>
          <a:r>
            <a:rPr lang="en-US">
              <a:solidFill>
                <a:schemeClr val="lt1"/>
              </a:solidFill>
            </a:rPr>
            <a:t>RFA 1</a:t>
          </a:r>
        </a:p>
      </dgm:t>
    </dgm:pt>
    <dgm:pt modelId="{0EBD1356-CBD6-4410-9FC7-DA2127566CD0}" type="parTrans" cxnId="{A5996B20-FA56-47A7-9218-0A45CA07406C}">
      <dgm:prSet/>
      <dgm:spPr>
        <a:ln w="19050">
          <a:solidFill>
            <a:schemeClr val="bg1">
              <a:lumMod val="65000"/>
            </a:schemeClr>
          </a:solidFill>
        </a:ln>
      </dgm:spPr>
      <dgm:t>
        <a:bodyPr/>
        <a:lstStyle/>
        <a:p>
          <a:endParaRPr lang="en-US"/>
        </a:p>
      </dgm:t>
    </dgm:pt>
    <dgm:pt modelId="{D1DC4EF6-B138-41B1-A46F-47C7208058BC}" type="sibTrans" cxnId="{A5996B20-FA56-47A7-9218-0A45CA07406C}">
      <dgm:prSet/>
      <dgm:spPr/>
      <dgm:t>
        <a:bodyPr/>
        <a:lstStyle/>
        <a:p>
          <a:endParaRPr lang="en-US"/>
        </a:p>
      </dgm:t>
    </dgm:pt>
    <dgm:pt modelId="{3B996A48-0E6F-49A9-A29E-2B0968220C0A}">
      <dgm:prSet/>
      <dgm:spPr>
        <a:solidFill>
          <a:srgbClr val="FA840E">
            <a:alpha val="60000"/>
          </a:srgbClr>
        </a:solidFill>
        <a:ln w="12700">
          <a:solidFill>
            <a:schemeClr val="bg1">
              <a:lumMod val="75000"/>
            </a:schemeClr>
          </a:solidFill>
        </a:ln>
      </dgm:spPr>
      <dgm:t>
        <a:bodyPr/>
        <a:lstStyle/>
        <a:p>
          <a:r>
            <a:rPr lang="en-US">
              <a:solidFill>
                <a:schemeClr val="lt1"/>
              </a:solidFill>
            </a:rPr>
            <a:t>RFA 2</a:t>
          </a:r>
        </a:p>
      </dgm:t>
    </dgm:pt>
    <dgm:pt modelId="{DE0D9A16-971F-4E12-8446-F06FEBE2CC43}" type="parTrans" cxnId="{19BE8C29-C01C-4A4C-B505-2ECEAA96C6B3}">
      <dgm:prSet/>
      <dgm:spPr>
        <a:ln w="19050">
          <a:solidFill>
            <a:schemeClr val="bg1">
              <a:lumMod val="65000"/>
            </a:schemeClr>
          </a:solidFill>
        </a:ln>
      </dgm:spPr>
      <dgm:t>
        <a:bodyPr/>
        <a:lstStyle/>
        <a:p>
          <a:endParaRPr lang="en-US"/>
        </a:p>
      </dgm:t>
    </dgm:pt>
    <dgm:pt modelId="{2F0EC443-B354-4DA8-925C-81DF3D1E68CC}" type="sibTrans" cxnId="{19BE8C29-C01C-4A4C-B505-2ECEAA96C6B3}">
      <dgm:prSet/>
      <dgm:spPr/>
      <dgm:t>
        <a:bodyPr/>
        <a:lstStyle/>
        <a:p>
          <a:endParaRPr lang="en-US"/>
        </a:p>
      </dgm:t>
    </dgm:pt>
    <dgm:pt modelId="{6F14D7A1-3911-4F37-B6AE-7B00CB97F226}">
      <dgm:prSet/>
      <dgm:spPr>
        <a:solidFill>
          <a:srgbClr val="FA840E">
            <a:alpha val="60000"/>
          </a:srgbClr>
        </a:solidFill>
        <a:ln w="12700">
          <a:solidFill>
            <a:schemeClr val="bg1">
              <a:lumMod val="75000"/>
            </a:schemeClr>
          </a:solidFill>
        </a:ln>
      </dgm:spPr>
      <dgm:t>
        <a:bodyPr/>
        <a:lstStyle/>
        <a:p>
          <a:r>
            <a:rPr lang="en-US">
              <a:solidFill>
                <a:schemeClr val="lt1"/>
              </a:solidFill>
            </a:rPr>
            <a:t>Offer 1</a:t>
          </a:r>
        </a:p>
      </dgm:t>
    </dgm:pt>
    <dgm:pt modelId="{19624084-8DB1-4E63-ACDB-97DCCF62EF78}" type="parTrans" cxnId="{916D7A13-6B68-48E4-BC55-BFA857CDDCA3}">
      <dgm:prSet/>
      <dgm:spPr>
        <a:ln w="19050">
          <a:solidFill>
            <a:schemeClr val="bg1">
              <a:lumMod val="65000"/>
            </a:schemeClr>
          </a:solidFill>
        </a:ln>
      </dgm:spPr>
      <dgm:t>
        <a:bodyPr/>
        <a:lstStyle/>
        <a:p>
          <a:endParaRPr lang="en-US"/>
        </a:p>
      </dgm:t>
    </dgm:pt>
    <dgm:pt modelId="{3F2FAE52-F0CA-489B-9732-14B46912B1D3}" type="sibTrans" cxnId="{916D7A13-6B68-48E4-BC55-BFA857CDDCA3}">
      <dgm:prSet/>
      <dgm:spPr/>
      <dgm:t>
        <a:bodyPr/>
        <a:lstStyle/>
        <a:p>
          <a:endParaRPr lang="en-US"/>
        </a:p>
      </dgm:t>
    </dgm:pt>
    <dgm:pt modelId="{EA6CD56C-EDD5-462D-BAEE-75AB9E945114}">
      <dgm:prSet/>
      <dgm:spPr>
        <a:noFill/>
        <a:ln>
          <a:solidFill>
            <a:schemeClr val="bg1">
              <a:lumMod val="85000"/>
            </a:schemeClr>
          </a:solidFill>
        </a:ln>
      </dgm:spPr>
      <dgm:t>
        <a:bodyPr/>
        <a:lstStyle/>
        <a:p>
          <a:r>
            <a:rPr lang="en-US"/>
            <a:t> </a:t>
          </a:r>
          <a:r>
            <a:rPr lang="en-US" b="1" u="sng"/>
            <a:t>Offer of Assistance </a:t>
          </a:r>
          <a:r>
            <a:rPr lang="en-US"/>
            <a:t>- An offer from a partner institution to provide a suitable expert.</a:t>
          </a:r>
        </a:p>
      </dgm:t>
    </dgm:pt>
    <dgm:pt modelId="{8A3B9329-7B3F-4077-BD86-17F6429A98AF}" type="sibTrans" cxnId="{178EE92B-B742-4EDD-9996-27A642DF9F97}">
      <dgm:prSet/>
      <dgm:spPr/>
      <dgm:t>
        <a:bodyPr/>
        <a:lstStyle/>
        <a:p>
          <a:endParaRPr lang="en-US"/>
        </a:p>
      </dgm:t>
    </dgm:pt>
    <dgm:pt modelId="{4605D5A8-41A0-48BA-881F-6B2C832670C3}" type="parTrans" cxnId="{178EE92B-B742-4EDD-9996-27A642DF9F97}">
      <dgm:prSet/>
      <dgm:spPr/>
      <dgm:t>
        <a:bodyPr/>
        <a:lstStyle/>
        <a:p>
          <a:endParaRPr lang="en-US"/>
        </a:p>
      </dgm:t>
    </dgm:pt>
    <dgm:pt modelId="{2FABE722-5BD0-4227-9EE2-29BB002C5A42}">
      <dgm:prSet/>
      <dgm:spPr>
        <a:noFill/>
        <a:ln>
          <a:solidFill>
            <a:schemeClr val="bg1">
              <a:lumMod val="85000"/>
            </a:schemeClr>
          </a:solidFill>
        </a:ln>
      </dgm:spPr>
      <dgm:t>
        <a:bodyPr/>
        <a:lstStyle/>
        <a:p>
          <a:r>
            <a:rPr lang="en-US" b="1" u="sng"/>
            <a:t>Deployments</a:t>
          </a:r>
          <a:r>
            <a:rPr lang="en-US"/>
            <a:t> - To fulfill readiness, preparedness or response activities.</a:t>
          </a:r>
        </a:p>
      </dgm:t>
    </dgm:pt>
    <dgm:pt modelId="{D85B2622-F9E0-4141-AD90-A82C19C430D7}" type="parTrans" cxnId="{F36A9A54-E1F4-4065-8D0B-A9D2E0CFD848}">
      <dgm:prSet/>
      <dgm:spPr/>
      <dgm:t>
        <a:bodyPr/>
        <a:lstStyle/>
        <a:p>
          <a:endParaRPr lang="en-US"/>
        </a:p>
      </dgm:t>
    </dgm:pt>
    <dgm:pt modelId="{69A43D91-5C92-489F-8B59-9357C38D04C3}" type="sibTrans" cxnId="{F36A9A54-E1F4-4065-8D0B-A9D2E0CFD848}">
      <dgm:prSet/>
      <dgm:spPr/>
      <dgm:t>
        <a:bodyPr/>
        <a:lstStyle/>
        <a:p>
          <a:endParaRPr lang="en-US"/>
        </a:p>
      </dgm:t>
    </dgm:pt>
    <dgm:pt modelId="{B2554C49-B1C4-45FC-859F-A1298C56586A}">
      <dgm:prSet/>
      <dgm:spPr>
        <a:solidFill>
          <a:srgbClr val="FA840E">
            <a:alpha val="60000"/>
          </a:srgbClr>
        </a:solidFill>
        <a:ln w="12700">
          <a:solidFill>
            <a:schemeClr val="bg1">
              <a:lumMod val="75000"/>
            </a:schemeClr>
          </a:solidFill>
        </a:ln>
      </dgm:spPr>
      <dgm:t>
        <a:bodyPr/>
        <a:lstStyle/>
        <a:p>
          <a:r>
            <a:rPr lang="en-US">
              <a:solidFill>
                <a:schemeClr val="lt1"/>
              </a:solidFill>
            </a:rPr>
            <a:t>Offer 2 (not selected)</a:t>
          </a:r>
        </a:p>
      </dgm:t>
    </dgm:pt>
    <dgm:pt modelId="{F87ED1AD-C9E7-4459-8A78-71678236670B}" type="parTrans" cxnId="{2EB1A6B3-C452-4319-A872-8D90D9EF0EF9}">
      <dgm:prSet/>
      <dgm:spPr>
        <a:ln w="19050">
          <a:solidFill>
            <a:schemeClr val="bg1">
              <a:lumMod val="65000"/>
            </a:schemeClr>
          </a:solidFill>
        </a:ln>
      </dgm:spPr>
      <dgm:t>
        <a:bodyPr/>
        <a:lstStyle/>
        <a:p>
          <a:endParaRPr lang="en-US"/>
        </a:p>
      </dgm:t>
    </dgm:pt>
    <dgm:pt modelId="{87B61673-3334-429E-B36A-EC8E523F6980}" type="sibTrans" cxnId="{2EB1A6B3-C452-4319-A872-8D90D9EF0EF9}">
      <dgm:prSet/>
      <dgm:spPr/>
      <dgm:t>
        <a:bodyPr/>
        <a:lstStyle/>
        <a:p>
          <a:endParaRPr lang="en-US"/>
        </a:p>
      </dgm:t>
    </dgm:pt>
    <dgm:pt modelId="{54491D26-6781-464B-88A0-E5DCD0614603}">
      <dgm:prSet/>
      <dgm:spPr>
        <a:solidFill>
          <a:srgbClr val="FA840E">
            <a:alpha val="60000"/>
          </a:srgbClr>
        </a:solidFill>
        <a:ln w="12700">
          <a:solidFill>
            <a:schemeClr val="bg1">
              <a:lumMod val="75000"/>
            </a:schemeClr>
          </a:solidFill>
        </a:ln>
      </dgm:spPr>
      <dgm:t>
        <a:bodyPr/>
        <a:lstStyle/>
        <a:p>
          <a:r>
            <a:rPr lang="en-US">
              <a:solidFill>
                <a:schemeClr val="lt1"/>
              </a:solidFill>
            </a:rPr>
            <a:t>Offer 1</a:t>
          </a:r>
        </a:p>
      </dgm:t>
    </dgm:pt>
    <dgm:pt modelId="{CDED40F2-313A-431E-9E99-232E08B196BE}" type="parTrans" cxnId="{4846718E-84FA-4F36-A718-F07F79C0D69C}">
      <dgm:prSet/>
      <dgm:spPr>
        <a:ln w="19050">
          <a:solidFill>
            <a:schemeClr val="bg1">
              <a:lumMod val="65000"/>
            </a:schemeClr>
          </a:solidFill>
        </a:ln>
      </dgm:spPr>
      <dgm:t>
        <a:bodyPr/>
        <a:lstStyle/>
        <a:p>
          <a:endParaRPr lang="en-US"/>
        </a:p>
      </dgm:t>
    </dgm:pt>
    <dgm:pt modelId="{D2EC45CB-46E5-4573-8C80-7C243B8FC174}" type="sibTrans" cxnId="{4846718E-84FA-4F36-A718-F07F79C0D69C}">
      <dgm:prSet/>
      <dgm:spPr/>
      <dgm:t>
        <a:bodyPr/>
        <a:lstStyle/>
        <a:p>
          <a:endParaRPr lang="en-US"/>
        </a:p>
      </dgm:t>
    </dgm:pt>
    <dgm:pt modelId="{89B75FD4-1EFA-450C-A5B9-EC98E3A5F018}">
      <dgm:prSet/>
      <dgm:spPr>
        <a:solidFill>
          <a:srgbClr val="FA840E">
            <a:alpha val="60000"/>
          </a:srgbClr>
        </a:solidFill>
        <a:ln w="12700">
          <a:solidFill>
            <a:schemeClr val="bg1">
              <a:lumMod val="75000"/>
            </a:schemeClr>
          </a:solidFill>
        </a:ln>
      </dgm:spPr>
      <dgm:t>
        <a:bodyPr/>
        <a:lstStyle/>
        <a:p>
          <a:r>
            <a:rPr lang="en-US">
              <a:solidFill>
                <a:schemeClr val="lt1"/>
              </a:solidFill>
            </a:rPr>
            <a:t>Deployment 1</a:t>
          </a:r>
        </a:p>
      </dgm:t>
    </dgm:pt>
    <dgm:pt modelId="{A601D037-8394-4179-942D-7E8465227AE8}" type="parTrans" cxnId="{5E44E7E9-617C-4DB3-B6A4-E7661D2022F9}">
      <dgm:prSet/>
      <dgm:spPr>
        <a:ln w="19050">
          <a:solidFill>
            <a:schemeClr val="bg1">
              <a:lumMod val="65000"/>
            </a:schemeClr>
          </a:solidFill>
        </a:ln>
      </dgm:spPr>
      <dgm:t>
        <a:bodyPr/>
        <a:lstStyle/>
        <a:p>
          <a:endParaRPr lang="en-US"/>
        </a:p>
      </dgm:t>
    </dgm:pt>
    <dgm:pt modelId="{89810755-95F4-4334-920D-2C0285E1605A}" type="sibTrans" cxnId="{5E44E7E9-617C-4DB3-B6A4-E7661D2022F9}">
      <dgm:prSet/>
      <dgm:spPr/>
      <dgm:t>
        <a:bodyPr/>
        <a:lstStyle/>
        <a:p>
          <a:endParaRPr lang="en-US"/>
        </a:p>
      </dgm:t>
    </dgm:pt>
    <dgm:pt modelId="{EB0E6558-A9A4-4C79-97E5-F065467A8F9B}">
      <dgm:prSet/>
      <dgm:spPr>
        <a:solidFill>
          <a:srgbClr val="FA840E">
            <a:alpha val="60000"/>
          </a:srgbClr>
        </a:solidFill>
        <a:ln w="12700">
          <a:solidFill>
            <a:schemeClr val="bg1">
              <a:lumMod val="75000"/>
            </a:schemeClr>
          </a:solidFill>
        </a:ln>
      </dgm:spPr>
      <dgm:t>
        <a:bodyPr/>
        <a:lstStyle/>
        <a:p>
          <a:r>
            <a:rPr lang="en-US">
              <a:solidFill>
                <a:schemeClr val="lt1"/>
              </a:solidFill>
            </a:rPr>
            <a:t>Deployment 1</a:t>
          </a:r>
        </a:p>
      </dgm:t>
    </dgm:pt>
    <dgm:pt modelId="{E615FF04-B997-4A00-8B0F-DD436B9DC534}" type="parTrans" cxnId="{2BE1771A-F215-4F98-B7D6-6D51DB49B2CE}">
      <dgm:prSet/>
      <dgm:spPr>
        <a:ln w="19050">
          <a:solidFill>
            <a:schemeClr val="bg1">
              <a:lumMod val="65000"/>
            </a:schemeClr>
          </a:solidFill>
        </a:ln>
      </dgm:spPr>
      <dgm:t>
        <a:bodyPr/>
        <a:lstStyle/>
        <a:p>
          <a:endParaRPr lang="en-US"/>
        </a:p>
      </dgm:t>
    </dgm:pt>
    <dgm:pt modelId="{046B6CBE-371D-4732-95C1-3D6DF739541E}" type="sibTrans" cxnId="{2BE1771A-F215-4F98-B7D6-6D51DB49B2CE}">
      <dgm:prSet/>
      <dgm:spPr/>
      <dgm:t>
        <a:bodyPr/>
        <a:lstStyle/>
        <a:p>
          <a:endParaRPr lang="en-US"/>
        </a:p>
      </dgm:t>
    </dgm:pt>
    <dgm:pt modelId="{A0F5EA8D-8575-4331-97AB-0F2B28DD8CBD}" type="pres">
      <dgm:prSet presAssocID="{C4B7623E-450F-45F2-BD00-84A2CE1F09C9}" presName="mainComposite" presStyleCnt="0">
        <dgm:presLayoutVars>
          <dgm:chPref val="1"/>
          <dgm:dir/>
          <dgm:animOne val="branch"/>
          <dgm:animLvl val="lvl"/>
          <dgm:resizeHandles val="exact"/>
        </dgm:presLayoutVars>
      </dgm:prSet>
      <dgm:spPr/>
    </dgm:pt>
    <dgm:pt modelId="{2686B617-A762-4AB3-94B2-D7DAB33A9953}" type="pres">
      <dgm:prSet presAssocID="{C4B7623E-450F-45F2-BD00-84A2CE1F09C9}" presName="hierFlow" presStyleCnt="0"/>
      <dgm:spPr/>
    </dgm:pt>
    <dgm:pt modelId="{12911116-E54E-4852-BD67-3ECC282898D4}" type="pres">
      <dgm:prSet presAssocID="{C4B7623E-450F-45F2-BD00-84A2CE1F09C9}" presName="firstBuf" presStyleCnt="0"/>
      <dgm:spPr/>
    </dgm:pt>
    <dgm:pt modelId="{1FF2AB9F-A54A-42ED-80BF-5BE7404F7704}" type="pres">
      <dgm:prSet presAssocID="{C4B7623E-450F-45F2-BD00-84A2CE1F09C9}" presName="hierChild1" presStyleCnt="0">
        <dgm:presLayoutVars>
          <dgm:chPref val="1"/>
          <dgm:animOne val="branch"/>
          <dgm:animLvl val="lvl"/>
        </dgm:presLayoutVars>
      </dgm:prSet>
      <dgm:spPr/>
    </dgm:pt>
    <dgm:pt modelId="{71221BE2-DADB-474B-85BE-51B03509522C}" type="pres">
      <dgm:prSet presAssocID="{90CA281B-8E1D-40AB-A03B-761FD6D4ABC7}" presName="Name14" presStyleCnt="0"/>
      <dgm:spPr/>
    </dgm:pt>
    <dgm:pt modelId="{DE3A06AB-9C03-48D1-8354-9A9DD18C91B8}" type="pres">
      <dgm:prSet presAssocID="{90CA281B-8E1D-40AB-A03B-761FD6D4ABC7}" presName="level1Shape" presStyleLbl="node0" presStyleIdx="0" presStyleCnt="1" custScaleY="75294" custLinFactNeighborY="9206">
        <dgm:presLayoutVars>
          <dgm:chPref val="3"/>
        </dgm:presLayoutVars>
      </dgm:prSet>
      <dgm:spPr/>
    </dgm:pt>
    <dgm:pt modelId="{B13B7A59-C714-446E-83F9-167ADF4AFABF}" type="pres">
      <dgm:prSet presAssocID="{90CA281B-8E1D-40AB-A03B-761FD6D4ABC7}" presName="hierChild2" presStyleCnt="0"/>
      <dgm:spPr/>
    </dgm:pt>
    <dgm:pt modelId="{6889D024-17BA-4B42-B498-BC67ED17C366}" type="pres">
      <dgm:prSet presAssocID="{8B15E27D-C251-4EC1-A561-9067F42658A2}" presName="Name19" presStyleLbl="parChTrans1D2" presStyleIdx="0" presStyleCnt="1"/>
      <dgm:spPr/>
    </dgm:pt>
    <dgm:pt modelId="{184ADE31-CB7F-4F3E-8E6E-4261723F1009}" type="pres">
      <dgm:prSet presAssocID="{364883D7-70A8-4504-84BE-5CAE41A299F7}" presName="Name21" presStyleCnt="0"/>
      <dgm:spPr/>
    </dgm:pt>
    <dgm:pt modelId="{DD45B111-C89C-4A45-9119-3668ACE25436}" type="pres">
      <dgm:prSet presAssocID="{364883D7-70A8-4504-84BE-5CAE41A299F7}" presName="level2Shape" presStyleLbl="node2" presStyleIdx="0" presStyleCnt="1" custScaleY="75294" custLinFactNeighborX="64883" custLinFactNeighborY="36530"/>
      <dgm:spPr/>
    </dgm:pt>
    <dgm:pt modelId="{3AD8A8D6-E790-4805-BE69-7086BE3513A8}" type="pres">
      <dgm:prSet presAssocID="{364883D7-70A8-4504-84BE-5CAE41A299F7}" presName="hierChild3" presStyleCnt="0"/>
      <dgm:spPr/>
    </dgm:pt>
    <dgm:pt modelId="{2DF52233-0A66-4EBB-AE40-79E73D5608CF}" type="pres">
      <dgm:prSet presAssocID="{FD58B56E-8E45-45FC-B7C8-725D4F56BB4A}" presName="Name19" presStyleLbl="parChTrans1D3" presStyleIdx="0" presStyleCnt="2"/>
      <dgm:spPr/>
    </dgm:pt>
    <dgm:pt modelId="{EA969131-AE8A-4A97-934E-EA42682E3D95}" type="pres">
      <dgm:prSet presAssocID="{740E650E-DE54-4154-80A5-5481B2FCBD5D}" presName="Name21" presStyleCnt="0"/>
      <dgm:spPr/>
    </dgm:pt>
    <dgm:pt modelId="{CCCCB41F-884E-4964-A239-00923BE432CE}" type="pres">
      <dgm:prSet presAssocID="{740E650E-DE54-4154-80A5-5481B2FCBD5D}" presName="level2Shape" presStyleLbl="node3" presStyleIdx="0" presStyleCnt="2" custScaleY="75294" custLinFactNeighborY="63692"/>
      <dgm:spPr/>
    </dgm:pt>
    <dgm:pt modelId="{13D8785C-AB7B-42AD-9C49-D3C2CFE64F83}" type="pres">
      <dgm:prSet presAssocID="{740E650E-DE54-4154-80A5-5481B2FCBD5D}" presName="hierChild3" presStyleCnt="0"/>
      <dgm:spPr/>
    </dgm:pt>
    <dgm:pt modelId="{F28B8900-1ACC-4B40-8A01-E960DD8B196C}" type="pres">
      <dgm:prSet presAssocID="{0EBD1356-CBD6-4410-9FC7-DA2127566CD0}" presName="Name19" presStyleLbl="parChTrans1D4" presStyleIdx="0" presStyleCnt="7"/>
      <dgm:spPr/>
    </dgm:pt>
    <dgm:pt modelId="{FB5BFF3F-301F-41DE-96F4-6681C78B0510}" type="pres">
      <dgm:prSet presAssocID="{C3984DC6-AFB6-4CAC-840A-C4363583868C}" presName="Name21" presStyleCnt="0"/>
      <dgm:spPr/>
    </dgm:pt>
    <dgm:pt modelId="{97A8553C-AC0D-47B1-AC28-7B282796774F}" type="pres">
      <dgm:prSet presAssocID="{C3984DC6-AFB6-4CAC-840A-C4363583868C}" presName="level2Shape" presStyleLbl="node4" presStyleIdx="0" presStyleCnt="7" custScaleY="78043" custLinFactNeighborY="84196"/>
      <dgm:spPr/>
    </dgm:pt>
    <dgm:pt modelId="{3A7F5C42-E4FD-472C-9B23-9E28808F45B8}" type="pres">
      <dgm:prSet presAssocID="{C3984DC6-AFB6-4CAC-840A-C4363583868C}" presName="hierChild3" presStyleCnt="0"/>
      <dgm:spPr/>
    </dgm:pt>
    <dgm:pt modelId="{CD101183-5FBE-4A78-A0D3-7FF9B4B9CDDC}" type="pres">
      <dgm:prSet presAssocID="{19624084-8DB1-4E63-ACDB-97DCCF62EF78}" presName="Name19" presStyleLbl="parChTrans1D4" presStyleIdx="1" presStyleCnt="7"/>
      <dgm:spPr/>
    </dgm:pt>
    <dgm:pt modelId="{6F268878-B8AA-438E-BCFD-C5F682C9500F}" type="pres">
      <dgm:prSet presAssocID="{6F14D7A1-3911-4F37-B6AE-7B00CB97F226}" presName="Name21" presStyleCnt="0"/>
      <dgm:spPr/>
    </dgm:pt>
    <dgm:pt modelId="{417350C6-C14B-4DB1-8F7E-BA5239E49910}" type="pres">
      <dgm:prSet presAssocID="{6F14D7A1-3911-4F37-B6AE-7B00CB97F226}" presName="level2Shape" presStyleLbl="node4" presStyleIdx="1" presStyleCnt="7" custScaleY="78043" custLinFactY="5360" custLinFactNeighborY="100000"/>
      <dgm:spPr/>
    </dgm:pt>
    <dgm:pt modelId="{2E85A08F-A54F-4F4A-B39E-AA8C42463ED9}" type="pres">
      <dgm:prSet presAssocID="{6F14D7A1-3911-4F37-B6AE-7B00CB97F226}" presName="hierChild3" presStyleCnt="0"/>
      <dgm:spPr/>
    </dgm:pt>
    <dgm:pt modelId="{FCC42443-63DC-4A7C-8160-62961CC3EF99}" type="pres">
      <dgm:prSet presAssocID="{A601D037-8394-4179-942D-7E8465227AE8}" presName="Name19" presStyleLbl="parChTrans1D4" presStyleIdx="2" presStyleCnt="7"/>
      <dgm:spPr/>
    </dgm:pt>
    <dgm:pt modelId="{EC71AF7B-BED8-465F-B7F1-05204CFDB576}" type="pres">
      <dgm:prSet presAssocID="{89B75FD4-1EFA-450C-A5B9-EC98E3A5F018}" presName="Name21" presStyleCnt="0"/>
      <dgm:spPr/>
    </dgm:pt>
    <dgm:pt modelId="{970A264B-459A-4253-90AA-F28FCB5A6CAB}" type="pres">
      <dgm:prSet presAssocID="{89B75FD4-1EFA-450C-A5B9-EC98E3A5F018}" presName="level2Shape" presStyleLbl="node4" presStyleIdx="2" presStyleCnt="7" custScaleY="78961" custLinFactY="27751" custLinFactNeighborY="100000"/>
      <dgm:spPr/>
    </dgm:pt>
    <dgm:pt modelId="{D77F43E6-BFF6-4CF5-B670-568CFBF6F199}" type="pres">
      <dgm:prSet presAssocID="{89B75FD4-1EFA-450C-A5B9-EC98E3A5F018}" presName="hierChild3" presStyleCnt="0"/>
      <dgm:spPr/>
    </dgm:pt>
    <dgm:pt modelId="{815C2067-F53F-4B48-B26D-32AB75CB40E6}" type="pres">
      <dgm:prSet presAssocID="{F87ED1AD-C9E7-4459-8A78-71678236670B}" presName="Name19" presStyleLbl="parChTrans1D4" presStyleIdx="3" presStyleCnt="7"/>
      <dgm:spPr/>
    </dgm:pt>
    <dgm:pt modelId="{4996C10A-BB24-42D6-8DE8-0D70AE05E74D}" type="pres">
      <dgm:prSet presAssocID="{B2554C49-B1C4-45FC-859F-A1298C56586A}" presName="Name21" presStyleCnt="0"/>
      <dgm:spPr/>
    </dgm:pt>
    <dgm:pt modelId="{3E07A557-C440-4F41-83CD-D056452D65A2}" type="pres">
      <dgm:prSet presAssocID="{B2554C49-B1C4-45FC-859F-A1298C56586A}" presName="level2Shape" presStyleLbl="node4" presStyleIdx="3" presStyleCnt="7" custScaleY="78961" custLinFactY="5628" custLinFactNeighborY="100000"/>
      <dgm:spPr/>
    </dgm:pt>
    <dgm:pt modelId="{0449F2EE-2E79-44F3-9978-E495CCC70F90}" type="pres">
      <dgm:prSet presAssocID="{B2554C49-B1C4-45FC-859F-A1298C56586A}" presName="hierChild3" presStyleCnt="0"/>
      <dgm:spPr/>
    </dgm:pt>
    <dgm:pt modelId="{C3F46837-522F-4FDC-AAEB-6F4E3391EBA1}" type="pres">
      <dgm:prSet presAssocID="{DE0D9A16-971F-4E12-8446-F06FEBE2CC43}" presName="Name19" presStyleLbl="parChTrans1D4" presStyleIdx="4" presStyleCnt="7"/>
      <dgm:spPr/>
    </dgm:pt>
    <dgm:pt modelId="{D5372314-B6A7-4215-8656-67989F4E5307}" type="pres">
      <dgm:prSet presAssocID="{3B996A48-0E6F-49A9-A29E-2B0968220C0A}" presName="Name21" presStyleCnt="0"/>
      <dgm:spPr/>
    </dgm:pt>
    <dgm:pt modelId="{22077BDD-5E49-4D7A-AED7-7751A1C773AB}" type="pres">
      <dgm:prSet presAssocID="{3B996A48-0E6F-49A9-A29E-2B0968220C0A}" presName="level2Shape" presStyleLbl="node4" presStyleIdx="4" presStyleCnt="7" custScaleY="78043" custLinFactNeighborY="84196"/>
      <dgm:spPr/>
    </dgm:pt>
    <dgm:pt modelId="{650F082E-D5A3-4B7E-BCFE-B753B62F9A7C}" type="pres">
      <dgm:prSet presAssocID="{3B996A48-0E6F-49A9-A29E-2B0968220C0A}" presName="hierChild3" presStyleCnt="0"/>
      <dgm:spPr/>
    </dgm:pt>
    <dgm:pt modelId="{D3093AB7-5869-42E9-9502-55B6D1480617}" type="pres">
      <dgm:prSet presAssocID="{CDED40F2-313A-431E-9E99-232E08B196BE}" presName="Name19" presStyleLbl="parChTrans1D4" presStyleIdx="5" presStyleCnt="7"/>
      <dgm:spPr/>
    </dgm:pt>
    <dgm:pt modelId="{2D2E6CEF-F2DC-4A6D-8079-DA0F0D0EB73A}" type="pres">
      <dgm:prSet presAssocID="{54491D26-6781-464B-88A0-E5DCD0614603}" presName="Name21" presStyleCnt="0"/>
      <dgm:spPr/>
    </dgm:pt>
    <dgm:pt modelId="{5656DBEE-3C0C-4D5D-94A3-D0B4C0E076CD}" type="pres">
      <dgm:prSet presAssocID="{54491D26-6781-464B-88A0-E5DCD0614603}" presName="level2Shape" presStyleLbl="node4" presStyleIdx="5" presStyleCnt="7" custScaleY="78961" custLinFactY="5508" custLinFactNeighborY="100000"/>
      <dgm:spPr/>
    </dgm:pt>
    <dgm:pt modelId="{4D4E2E83-A04F-4C2C-AB4A-586F77738B7A}" type="pres">
      <dgm:prSet presAssocID="{54491D26-6781-464B-88A0-E5DCD0614603}" presName="hierChild3" presStyleCnt="0"/>
      <dgm:spPr/>
    </dgm:pt>
    <dgm:pt modelId="{18EB4482-198B-48CC-8AAC-3692318FABF9}" type="pres">
      <dgm:prSet presAssocID="{E615FF04-B997-4A00-8B0F-DD436B9DC534}" presName="Name19" presStyleLbl="parChTrans1D4" presStyleIdx="6" presStyleCnt="7"/>
      <dgm:spPr/>
    </dgm:pt>
    <dgm:pt modelId="{14D28937-8E72-408C-B68A-5089118D8B39}" type="pres">
      <dgm:prSet presAssocID="{EB0E6558-A9A4-4C79-97E5-F065467A8F9B}" presName="Name21" presStyleCnt="0"/>
      <dgm:spPr/>
    </dgm:pt>
    <dgm:pt modelId="{C6FDAD85-A2A1-4293-99AB-3162CAC324D3}" type="pres">
      <dgm:prSet presAssocID="{EB0E6558-A9A4-4C79-97E5-F065467A8F9B}" presName="level2Shape" presStyleLbl="node4" presStyleIdx="6" presStyleCnt="7" custScaleY="78961" custLinFactY="26833" custLinFactNeighborY="100000"/>
      <dgm:spPr/>
    </dgm:pt>
    <dgm:pt modelId="{3280763C-8C27-4AC6-9D02-DC46BF21B50B}" type="pres">
      <dgm:prSet presAssocID="{EB0E6558-A9A4-4C79-97E5-F065467A8F9B}" presName="hierChild3" presStyleCnt="0"/>
      <dgm:spPr/>
    </dgm:pt>
    <dgm:pt modelId="{3D8451BA-AE43-4892-B403-A7F8A2B63497}" type="pres">
      <dgm:prSet presAssocID="{A3137077-A55D-4035-9B1B-F24671AC685A}" presName="Name19" presStyleLbl="parChTrans1D3" presStyleIdx="1" presStyleCnt="2"/>
      <dgm:spPr/>
    </dgm:pt>
    <dgm:pt modelId="{42825FE7-7E04-4B2C-B9B8-3FF42560AA48}" type="pres">
      <dgm:prSet presAssocID="{B613CC98-ADC6-4CAB-86E1-51CA5716C199}" presName="Name21" presStyleCnt="0"/>
      <dgm:spPr/>
    </dgm:pt>
    <dgm:pt modelId="{E3D6AD57-0786-491B-BC06-31E49CC848D3}" type="pres">
      <dgm:prSet presAssocID="{B613CC98-ADC6-4CAB-86E1-51CA5716C199}" presName="level2Shape" presStyleLbl="node3" presStyleIdx="1" presStyleCnt="2" custScaleY="75294" custLinFactNeighborY="63692"/>
      <dgm:spPr/>
    </dgm:pt>
    <dgm:pt modelId="{DBCC2C8D-C9C2-4B34-A03C-5D1C7CAA5860}" type="pres">
      <dgm:prSet presAssocID="{B613CC98-ADC6-4CAB-86E1-51CA5716C199}" presName="hierChild3" presStyleCnt="0"/>
      <dgm:spPr/>
    </dgm:pt>
    <dgm:pt modelId="{AA36BEF3-6507-43AC-B5D4-554392676593}" type="pres">
      <dgm:prSet presAssocID="{C4B7623E-450F-45F2-BD00-84A2CE1F09C9}" presName="bgShapesFlow" presStyleCnt="0"/>
      <dgm:spPr/>
    </dgm:pt>
    <dgm:pt modelId="{9F6F5F51-8045-4785-9AFF-0AFF69E64027}" type="pres">
      <dgm:prSet presAssocID="{30243CC1-0CD8-4FDE-98B9-7D2DC16169A5}" presName="rectComp" presStyleCnt="0"/>
      <dgm:spPr/>
    </dgm:pt>
    <dgm:pt modelId="{305632C9-EAEE-4E9C-804A-079F4A48606D}" type="pres">
      <dgm:prSet presAssocID="{30243CC1-0CD8-4FDE-98B9-7D2DC16169A5}" presName="bgRect" presStyleLbl="bgShp" presStyleIdx="0" presStyleCnt="6"/>
      <dgm:spPr/>
    </dgm:pt>
    <dgm:pt modelId="{AE8163CA-9273-499B-80F5-98B23F226F00}" type="pres">
      <dgm:prSet presAssocID="{30243CC1-0CD8-4FDE-98B9-7D2DC16169A5}" presName="bgRectTx" presStyleLbl="bgShp" presStyleIdx="0" presStyleCnt="6">
        <dgm:presLayoutVars>
          <dgm:bulletEnabled val="1"/>
        </dgm:presLayoutVars>
      </dgm:prSet>
      <dgm:spPr/>
    </dgm:pt>
    <dgm:pt modelId="{6D952B16-24A6-4809-9435-7136E75F070C}" type="pres">
      <dgm:prSet presAssocID="{30243CC1-0CD8-4FDE-98B9-7D2DC16169A5}" presName="spComp" presStyleCnt="0"/>
      <dgm:spPr/>
    </dgm:pt>
    <dgm:pt modelId="{2DC81ED4-6904-4F73-A071-5214A7DA5C9A}" type="pres">
      <dgm:prSet presAssocID="{30243CC1-0CD8-4FDE-98B9-7D2DC16169A5}" presName="vSp" presStyleCnt="0"/>
      <dgm:spPr/>
    </dgm:pt>
    <dgm:pt modelId="{036AF768-3051-4D12-BA7B-D63769DF03F0}" type="pres">
      <dgm:prSet presAssocID="{DE2935D3-AF61-4949-A8A7-EAEF51331B6A}" presName="rectComp" presStyleCnt="0"/>
      <dgm:spPr/>
    </dgm:pt>
    <dgm:pt modelId="{8C1B3907-321B-42E0-929E-6F7673360583}" type="pres">
      <dgm:prSet presAssocID="{DE2935D3-AF61-4949-A8A7-EAEF51331B6A}" presName="bgRect" presStyleLbl="bgShp" presStyleIdx="1" presStyleCnt="6"/>
      <dgm:spPr/>
    </dgm:pt>
    <dgm:pt modelId="{4FAE2325-9AA3-4A19-9714-16C6BB199ED3}" type="pres">
      <dgm:prSet presAssocID="{DE2935D3-AF61-4949-A8A7-EAEF51331B6A}" presName="bgRectTx" presStyleLbl="bgShp" presStyleIdx="1" presStyleCnt="6">
        <dgm:presLayoutVars>
          <dgm:bulletEnabled val="1"/>
        </dgm:presLayoutVars>
      </dgm:prSet>
      <dgm:spPr/>
    </dgm:pt>
    <dgm:pt modelId="{C9282796-1EA4-4DF7-8DD6-D0EE36D94807}" type="pres">
      <dgm:prSet presAssocID="{DE2935D3-AF61-4949-A8A7-EAEF51331B6A}" presName="spComp" presStyleCnt="0"/>
      <dgm:spPr/>
    </dgm:pt>
    <dgm:pt modelId="{C9027567-8DD8-4236-99CA-60DA2A1883BF}" type="pres">
      <dgm:prSet presAssocID="{DE2935D3-AF61-4949-A8A7-EAEF51331B6A}" presName="vSp" presStyleCnt="0"/>
      <dgm:spPr/>
    </dgm:pt>
    <dgm:pt modelId="{F3F26A02-B70D-40B8-BFAA-5DBB0BAE797D}" type="pres">
      <dgm:prSet presAssocID="{D62230EB-E37C-4B51-9D35-EC70E1B81D44}" presName="rectComp" presStyleCnt="0"/>
      <dgm:spPr/>
    </dgm:pt>
    <dgm:pt modelId="{D50B7094-42DB-48CB-85BC-9ACB96B39BC1}" type="pres">
      <dgm:prSet presAssocID="{D62230EB-E37C-4B51-9D35-EC70E1B81D44}" presName="bgRect" presStyleLbl="bgShp" presStyleIdx="2" presStyleCnt="6"/>
      <dgm:spPr/>
    </dgm:pt>
    <dgm:pt modelId="{1A7E5D2C-D9B9-4A8E-9F41-AE80684CAB3C}" type="pres">
      <dgm:prSet presAssocID="{D62230EB-E37C-4B51-9D35-EC70E1B81D44}" presName="bgRectTx" presStyleLbl="bgShp" presStyleIdx="2" presStyleCnt="6">
        <dgm:presLayoutVars>
          <dgm:bulletEnabled val="1"/>
        </dgm:presLayoutVars>
      </dgm:prSet>
      <dgm:spPr/>
    </dgm:pt>
    <dgm:pt modelId="{DDC28E28-9B21-479A-A6EE-A678B164972B}" type="pres">
      <dgm:prSet presAssocID="{D62230EB-E37C-4B51-9D35-EC70E1B81D44}" presName="spComp" presStyleCnt="0"/>
      <dgm:spPr/>
    </dgm:pt>
    <dgm:pt modelId="{33D57549-A76F-4995-9258-569FCFEF7C25}" type="pres">
      <dgm:prSet presAssocID="{D62230EB-E37C-4B51-9D35-EC70E1B81D44}" presName="vSp" presStyleCnt="0"/>
      <dgm:spPr/>
    </dgm:pt>
    <dgm:pt modelId="{3992A593-9C2D-46F1-95D9-7A3404E2964D}" type="pres">
      <dgm:prSet presAssocID="{7DF5F36E-AC99-48EB-8AED-DABA8F4C3B10}" presName="rectComp" presStyleCnt="0"/>
      <dgm:spPr/>
    </dgm:pt>
    <dgm:pt modelId="{5C655083-A73A-4B86-AE00-903D0B55C480}" type="pres">
      <dgm:prSet presAssocID="{7DF5F36E-AC99-48EB-8AED-DABA8F4C3B10}" presName="bgRect" presStyleLbl="bgShp" presStyleIdx="3" presStyleCnt="6"/>
      <dgm:spPr/>
    </dgm:pt>
    <dgm:pt modelId="{A636C967-5E2A-4E36-842E-4411A43900A0}" type="pres">
      <dgm:prSet presAssocID="{7DF5F36E-AC99-48EB-8AED-DABA8F4C3B10}" presName="bgRectTx" presStyleLbl="bgShp" presStyleIdx="3" presStyleCnt="6">
        <dgm:presLayoutVars>
          <dgm:bulletEnabled val="1"/>
        </dgm:presLayoutVars>
      </dgm:prSet>
      <dgm:spPr/>
    </dgm:pt>
    <dgm:pt modelId="{DA5DBA45-C40A-49B0-A865-5C17B4C99E88}" type="pres">
      <dgm:prSet presAssocID="{7DF5F36E-AC99-48EB-8AED-DABA8F4C3B10}" presName="spComp" presStyleCnt="0"/>
      <dgm:spPr/>
    </dgm:pt>
    <dgm:pt modelId="{644E923A-442B-4C5B-B766-0EF9F9FCF2AE}" type="pres">
      <dgm:prSet presAssocID="{7DF5F36E-AC99-48EB-8AED-DABA8F4C3B10}" presName="vSp" presStyleCnt="0"/>
      <dgm:spPr/>
    </dgm:pt>
    <dgm:pt modelId="{CD91D839-7622-416A-BCD5-3F51F2C16372}" type="pres">
      <dgm:prSet presAssocID="{EA6CD56C-EDD5-462D-BAEE-75AB9E945114}" presName="rectComp" presStyleCnt="0"/>
      <dgm:spPr/>
    </dgm:pt>
    <dgm:pt modelId="{E2270D99-AB05-43D4-8BC4-620E704CB2DE}" type="pres">
      <dgm:prSet presAssocID="{EA6CD56C-EDD5-462D-BAEE-75AB9E945114}" presName="bgRect" presStyleLbl="bgShp" presStyleIdx="4" presStyleCnt="6"/>
      <dgm:spPr/>
    </dgm:pt>
    <dgm:pt modelId="{1D33A0EA-DC6F-403D-BC3C-1E526CBBB944}" type="pres">
      <dgm:prSet presAssocID="{EA6CD56C-EDD5-462D-BAEE-75AB9E945114}" presName="bgRectTx" presStyleLbl="bgShp" presStyleIdx="4" presStyleCnt="6">
        <dgm:presLayoutVars>
          <dgm:bulletEnabled val="1"/>
        </dgm:presLayoutVars>
      </dgm:prSet>
      <dgm:spPr/>
    </dgm:pt>
    <dgm:pt modelId="{10DBF430-6339-4C97-A3E9-D44CB556EC46}" type="pres">
      <dgm:prSet presAssocID="{EA6CD56C-EDD5-462D-BAEE-75AB9E945114}" presName="spComp" presStyleCnt="0"/>
      <dgm:spPr/>
    </dgm:pt>
    <dgm:pt modelId="{B070E266-362E-41E4-ACE0-4A2A0C0D552B}" type="pres">
      <dgm:prSet presAssocID="{EA6CD56C-EDD5-462D-BAEE-75AB9E945114}" presName="vSp" presStyleCnt="0"/>
      <dgm:spPr/>
    </dgm:pt>
    <dgm:pt modelId="{2D51BF0E-9E5D-42A4-9CC1-FF7AFC568AE9}" type="pres">
      <dgm:prSet presAssocID="{2FABE722-5BD0-4227-9EE2-29BB002C5A42}" presName="rectComp" presStyleCnt="0"/>
      <dgm:spPr/>
    </dgm:pt>
    <dgm:pt modelId="{42C4CF7F-F385-40D9-9D6D-9B3557ECD559}" type="pres">
      <dgm:prSet presAssocID="{2FABE722-5BD0-4227-9EE2-29BB002C5A42}" presName="bgRect" presStyleLbl="bgShp" presStyleIdx="5" presStyleCnt="6"/>
      <dgm:spPr/>
    </dgm:pt>
    <dgm:pt modelId="{441198BA-50F5-4612-A03F-209BC7CD0D01}" type="pres">
      <dgm:prSet presAssocID="{2FABE722-5BD0-4227-9EE2-29BB002C5A42}" presName="bgRectTx" presStyleLbl="bgShp" presStyleIdx="5" presStyleCnt="6">
        <dgm:presLayoutVars>
          <dgm:bulletEnabled val="1"/>
        </dgm:presLayoutVars>
      </dgm:prSet>
      <dgm:spPr/>
    </dgm:pt>
  </dgm:ptLst>
  <dgm:cxnLst>
    <dgm:cxn modelId="{94F7B804-9B3E-4543-B60D-891A1D9187CE}" type="presOf" srcId="{2FABE722-5BD0-4227-9EE2-29BB002C5A42}" destId="{441198BA-50F5-4612-A03F-209BC7CD0D01}" srcOrd="1" destOrd="0" presId="urn:microsoft.com/office/officeart/2005/8/layout/hierarchy6"/>
    <dgm:cxn modelId="{A5581D09-8601-4A3F-AE6D-33CE2C283587}" type="presOf" srcId="{8B15E27D-C251-4EC1-A561-9067F42658A2}" destId="{6889D024-17BA-4B42-B498-BC67ED17C366}" srcOrd="0" destOrd="0" presId="urn:microsoft.com/office/officeart/2005/8/layout/hierarchy6"/>
    <dgm:cxn modelId="{3DF2110C-E28C-46F9-975C-CB0755D776E1}" type="presOf" srcId="{2FABE722-5BD0-4227-9EE2-29BB002C5A42}" destId="{42C4CF7F-F385-40D9-9D6D-9B3557ECD559}" srcOrd="0" destOrd="0" presId="urn:microsoft.com/office/officeart/2005/8/layout/hierarchy6"/>
    <dgm:cxn modelId="{916D7A13-6B68-48E4-BC55-BFA857CDDCA3}" srcId="{C3984DC6-AFB6-4CAC-840A-C4363583868C}" destId="{6F14D7A1-3911-4F37-B6AE-7B00CB97F226}" srcOrd="0" destOrd="0" parTransId="{19624084-8DB1-4E63-ACDB-97DCCF62EF78}" sibTransId="{3F2FAE52-F0CA-489B-9732-14B46912B1D3}"/>
    <dgm:cxn modelId="{04F06A19-86DC-4C8C-86EF-A4306B1F8BBB}" type="presOf" srcId="{D62230EB-E37C-4B51-9D35-EC70E1B81D44}" destId="{D50B7094-42DB-48CB-85BC-9ACB96B39BC1}" srcOrd="0" destOrd="0" presId="urn:microsoft.com/office/officeart/2005/8/layout/hierarchy6"/>
    <dgm:cxn modelId="{2BE1771A-F215-4F98-B7D6-6D51DB49B2CE}" srcId="{54491D26-6781-464B-88A0-E5DCD0614603}" destId="{EB0E6558-A9A4-4C79-97E5-F065467A8F9B}" srcOrd="0" destOrd="0" parTransId="{E615FF04-B997-4A00-8B0F-DD436B9DC534}" sibTransId="{046B6CBE-371D-4732-95C1-3D6DF739541E}"/>
    <dgm:cxn modelId="{A5996B20-FA56-47A7-9218-0A45CA07406C}" srcId="{740E650E-DE54-4154-80A5-5481B2FCBD5D}" destId="{C3984DC6-AFB6-4CAC-840A-C4363583868C}" srcOrd="0" destOrd="0" parTransId="{0EBD1356-CBD6-4410-9FC7-DA2127566CD0}" sibTransId="{D1DC4EF6-B138-41B1-A46F-47C7208058BC}"/>
    <dgm:cxn modelId="{50588321-861F-432A-89A1-901DE396F79A}" type="presOf" srcId="{90CA281B-8E1D-40AB-A03B-761FD6D4ABC7}" destId="{DE3A06AB-9C03-48D1-8354-9A9DD18C91B8}" srcOrd="0" destOrd="0" presId="urn:microsoft.com/office/officeart/2005/8/layout/hierarchy6"/>
    <dgm:cxn modelId="{DA4ED525-886B-4308-8114-43128903C6ED}" type="presOf" srcId="{E615FF04-B997-4A00-8B0F-DD436B9DC534}" destId="{18EB4482-198B-48CC-8AAC-3692318FABF9}" srcOrd="0" destOrd="0" presId="urn:microsoft.com/office/officeart/2005/8/layout/hierarchy6"/>
    <dgm:cxn modelId="{19BE8C29-C01C-4A4C-B505-2ECEAA96C6B3}" srcId="{740E650E-DE54-4154-80A5-5481B2FCBD5D}" destId="{3B996A48-0E6F-49A9-A29E-2B0968220C0A}" srcOrd="1" destOrd="0" parTransId="{DE0D9A16-971F-4E12-8446-F06FEBE2CC43}" sibTransId="{2F0EC443-B354-4DA8-925C-81DF3D1E68CC}"/>
    <dgm:cxn modelId="{6FE6DF2A-2FF0-4E66-ADD9-49911C5DABEE}" type="presOf" srcId="{0EBD1356-CBD6-4410-9FC7-DA2127566CD0}" destId="{F28B8900-1ACC-4B40-8A01-E960DD8B196C}" srcOrd="0" destOrd="0" presId="urn:microsoft.com/office/officeart/2005/8/layout/hierarchy6"/>
    <dgm:cxn modelId="{178EE92B-B742-4EDD-9996-27A642DF9F97}" srcId="{C4B7623E-450F-45F2-BD00-84A2CE1F09C9}" destId="{EA6CD56C-EDD5-462D-BAEE-75AB9E945114}" srcOrd="5" destOrd="0" parTransId="{4605D5A8-41A0-48BA-881F-6B2C832670C3}" sibTransId="{8A3B9329-7B3F-4077-BD86-17F6429A98AF}"/>
    <dgm:cxn modelId="{3512092F-8410-4D07-BA67-7841C73F3C28}" type="presOf" srcId="{30243CC1-0CD8-4FDE-98B9-7D2DC16169A5}" destId="{AE8163CA-9273-499B-80F5-98B23F226F00}" srcOrd="1" destOrd="0" presId="urn:microsoft.com/office/officeart/2005/8/layout/hierarchy6"/>
    <dgm:cxn modelId="{ED63173A-40DD-4B46-8180-EBC0DB4F8552}" type="presOf" srcId="{54491D26-6781-464B-88A0-E5DCD0614603}" destId="{5656DBEE-3C0C-4D5D-94A3-D0B4C0E076CD}" srcOrd="0" destOrd="0" presId="urn:microsoft.com/office/officeart/2005/8/layout/hierarchy6"/>
    <dgm:cxn modelId="{B9301440-6BA6-42D2-995E-D00AD7CF7330}" type="presOf" srcId="{A3137077-A55D-4035-9B1B-F24671AC685A}" destId="{3D8451BA-AE43-4892-B403-A7F8A2B63497}" srcOrd="0" destOrd="0" presId="urn:microsoft.com/office/officeart/2005/8/layout/hierarchy6"/>
    <dgm:cxn modelId="{A0E9F75E-60D8-48BC-9A65-8FEC1C7949FD}" type="presOf" srcId="{DE2935D3-AF61-4949-A8A7-EAEF51331B6A}" destId="{4FAE2325-9AA3-4A19-9714-16C6BB199ED3}" srcOrd="1" destOrd="0" presId="urn:microsoft.com/office/officeart/2005/8/layout/hierarchy6"/>
    <dgm:cxn modelId="{CD740E61-DC9E-412F-BC4A-D61568DA350C}" type="presOf" srcId="{7DF5F36E-AC99-48EB-8AED-DABA8F4C3B10}" destId="{A636C967-5E2A-4E36-842E-4411A43900A0}" srcOrd="1" destOrd="0" presId="urn:microsoft.com/office/officeart/2005/8/layout/hierarchy6"/>
    <dgm:cxn modelId="{2BD76346-A72E-4017-9F75-09CC4208355D}" type="presOf" srcId="{B2554C49-B1C4-45FC-859F-A1298C56586A}" destId="{3E07A557-C440-4F41-83CD-D056452D65A2}" srcOrd="0" destOrd="0" presId="urn:microsoft.com/office/officeart/2005/8/layout/hierarchy6"/>
    <dgm:cxn modelId="{093A996B-49C4-44D3-BA61-BA7DA1C88D8D}" type="presOf" srcId="{F87ED1AD-C9E7-4459-8A78-71678236670B}" destId="{815C2067-F53F-4B48-B26D-32AB75CB40E6}" srcOrd="0" destOrd="0" presId="urn:microsoft.com/office/officeart/2005/8/layout/hierarchy6"/>
    <dgm:cxn modelId="{892F526D-695C-488A-B6DB-E4579B989CB6}" type="presOf" srcId="{7DF5F36E-AC99-48EB-8AED-DABA8F4C3B10}" destId="{5C655083-A73A-4B86-AE00-903D0B55C480}" srcOrd="0" destOrd="0" presId="urn:microsoft.com/office/officeart/2005/8/layout/hierarchy6"/>
    <dgm:cxn modelId="{16ADBC6D-A42B-44EE-9E72-B790A61A71D7}" type="presOf" srcId="{740E650E-DE54-4154-80A5-5481B2FCBD5D}" destId="{CCCCB41F-884E-4964-A239-00923BE432CE}" srcOrd="0" destOrd="0" presId="urn:microsoft.com/office/officeart/2005/8/layout/hierarchy6"/>
    <dgm:cxn modelId="{25CFFE4E-C650-48C6-9DD7-FB13CB181EB1}" type="presOf" srcId="{EA6CD56C-EDD5-462D-BAEE-75AB9E945114}" destId="{1D33A0EA-DC6F-403D-BC3C-1E526CBBB944}" srcOrd="1" destOrd="0" presId="urn:microsoft.com/office/officeart/2005/8/layout/hierarchy6"/>
    <dgm:cxn modelId="{5685066F-B9D2-4F79-9887-95A3779ACD2A}" type="presOf" srcId="{D62230EB-E37C-4B51-9D35-EC70E1B81D44}" destId="{1A7E5D2C-D9B9-4A8E-9F41-AE80684CAB3C}" srcOrd="1" destOrd="0" presId="urn:microsoft.com/office/officeart/2005/8/layout/hierarchy6"/>
    <dgm:cxn modelId="{2723FF71-1FBD-4614-8C88-19F950E75800}" srcId="{C4B7623E-450F-45F2-BD00-84A2CE1F09C9}" destId="{30243CC1-0CD8-4FDE-98B9-7D2DC16169A5}" srcOrd="1" destOrd="0" parTransId="{05572C83-18D1-4471-B3D9-A6D99D18A73D}" sibTransId="{F074EF53-94D1-4AB0-BC05-A6A38654E845}"/>
    <dgm:cxn modelId="{9CFA5254-DA77-4096-926F-1FEDB96AB467}" srcId="{C4B7623E-450F-45F2-BD00-84A2CE1F09C9}" destId="{D62230EB-E37C-4B51-9D35-EC70E1B81D44}" srcOrd="3" destOrd="0" parTransId="{670B50B6-A18E-4CCA-9D3B-E791C6B85A52}" sibTransId="{05E390A7-EBE0-4DC5-AD5C-D47E714ACCBE}"/>
    <dgm:cxn modelId="{F36A9A54-E1F4-4065-8D0B-A9D2E0CFD848}" srcId="{C4B7623E-450F-45F2-BD00-84A2CE1F09C9}" destId="{2FABE722-5BD0-4227-9EE2-29BB002C5A42}" srcOrd="6" destOrd="0" parTransId="{D85B2622-F9E0-4141-AD90-A82C19C430D7}" sibTransId="{69A43D91-5C92-489F-8B59-9357C38D04C3}"/>
    <dgm:cxn modelId="{A7762057-6B36-4367-8958-403213207BC8}" srcId="{C4B7623E-450F-45F2-BD00-84A2CE1F09C9}" destId="{7DF5F36E-AC99-48EB-8AED-DABA8F4C3B10}" srcOrd="4" destOrd="0" parTransId="{BE379C74-5CA9-464E-8C05-764A5ABC4B9F}" sibTransId="{90D53FB0-F8DB-4147-BA4C-EA2F33A60E2C}"/>
    <dgm:cxn modelId="{7C9D315A-B6BA-4673-A5B5-EFA6AC07D2BF}" type="presOf" srcId="{DE2935D3-AF61-4949-A8A7-EAEF51331B6A}" destId="{8C1B3907-321B-42E0-929E-6F7673360583}" srcOrd="0" destOrd="0" presId="urn:microsoft.com/office/officeart/2005/8/layout/hierarchy6"/>
    <dgm:cxn modelId="{6B6D7883-8ECC-4A10-9E70-F64B4763316E}" srcId="{C4B7623E-450F-45F2-BD00-84A2CE1F09C9}" destId="{DE2935D3-AF61-4949-A8A7-EAEF51331B6A}" srcOrd="2" destOrd="0" parTransId="{4FB6F86A-A0E5-4F40-9998-462C58B6171A}" sibTransId="{3AEA75F9-7531-4ED9-8998-08E219C95060}"/>
    <dgm:cxn modelId="{88CED683-7B52-4AE3-A787-CC2CC49B2CCE}" type="presOf" srcId="{19624084-8DB1-4E63-ACDB-97DCCF62EF78}" destId="{CD101183-5FBE-4A78-A0D3-7FF9B4B9CDDC}" srcOrd="0" destOrd="0" presId="urn:microsoft.com/office/officeart/2005/8/layout/hierarchy6"/>
    <dgm:cxn modelId="{3AE79B85-2D23-4965-B67C-625DDD9DEBFE}" type="presOf" srcId="{EB0E6558-A9A4-4C79-97E5-F065467A8F9B}" destId="{C6FDAD85-A2A1-4293-99AB-3162CAC324D3}" srcOrd="0" destOrd="0" presId="urn:microsoft.com/office/officeart/2005/8/layout/hierarchy6"/>
    <dgm:cxn modelId="{4846718E-84FA-4F36-A718-F07F79C0D69C}" srcId="{3B996A48-0E6F-49A9-A29E-2B0968220C0A}" destId="{54491D26-6781-464B-88A0-E5DCD0614603}" srcOrd="0" destOrd="0" parTransId="{CDED40F2-313A-431E-9E99-232E08B196BE}" sibTransId="{D2EC45CB-46E5-4573-8C80-7C243B8FC174}"/>
    <dgm:cxn modelId="{A750FCA3-E87E-4F68-90CC-96BC8B36986A}" type="presOf" srcId="{EA6CD56C-EDD5-462D-BAEE-75AB9E945114}" destId="{E2270D99-AB05-43D4-8BC4-620E704CB2DE}" srcOrd="0" destOrd="0" presId="urn:microsoft.com/office/officeart/2005/8/layout/hierarchy6"/>
    <dgm:cxn modelId="{72C58EA5-A2BA-4624-93BB-69564F2A2591}" type="presOf" srcId="{C3984DC6-AFB6-4CAC-840A-C4363583868C}" destId="{97A8553C-AC0D-47B1-AC28-7B282796774F}" srcOrd="0" destOrd="0" presId="urn:microsoft.com/office/officeart/2005/8/layout/hierarchy6"/>
    <dgm:cxn modelId="{22C15BA7-8D80-4A04-B174-9EA14072B32B}" type="presOf" srcId="{A601D037-8394-4179-942D-7E8465227AE8}" destId="{FCC42443-63DC-4A7C-8160-62961CC3EF99}" srcOrd="0" destOrd="0" presId="urn:microsoft.com/office/officeart/2005/8/layout/hierarchy6"/>
    <dgm:cxn modelId="{A20D83AA-5F4E-4A07-A5DD-A0E8B6555DA4}" type="presOf" srcId="{FD58B56E-8E45-45FC-B7C8-725D4F56BB4A}" destId="{2DF52233-0A66-4EBB-AE40-79E73D5608CF}" srcOrd="0" destOrd="0" presId="urn:microsoft.com/office/officeart/2005/8/layout/hierarchy6"/>
    <dgm:cxn modelId="{7438B8AD-68F4-4658-BF00-16B21806D4B0}" srcId="{364883D7-70A8-4504-84BE-5CAE41A299F7}" destId="{740E650E-DE54-4154-80A5-5481B2FCBD5D}" srcOrd="0" destOrd="0" parTransId="{FD58B56E-8E45-45FC-B7C8-725D4F56BB4A}" sibTransId="{160E1EA4-B63C-4FA2-BE26-E2A113063DDA}"/>
    <dgm:cxn modelId="{2EB1A6B3-C452-4319-A872-8D90D9EF0EF9}" srcId="{C3984DC6-AFB6-4CAC-840A-C4363583868C}" destId="{B2554C49-B1C4-45FC-859F-A1298C56586A}" srcOrd="1" destOrd="0" parTransId="{F87ED1AD-C9E7-4459-8A78-71678236670B}" sibTransId="{87B61673-3334-429E-B36A-EC8E523F6980}"/>
    <dgm:cxn modelId="{BCD855CF-685D-4C7B-ACBC-BECAF2273C26}" type="presOf" srcId="{B613CC98-ADC6-4CAB-86E1-51CA5716C199}" destId="{E3D6AD57-0786-491B-BC06-31E49CC848D3}" srcOrd="0" destOrd="0" presId="urn:microsoft.com/office/officeart/2005/8/layout/hierarchy6"/>
    <dgm:cxn modelId="{797DEBD1-4B15-4951-87E2-8426B56E648D}" srcId="{C4B7623E-450F-45F2-BD00-84A2CE1F09C9}" destId="{90CA281B-8E1D-40AB-A03B-761FD6D4ABC7}" srcOrd="0" destOrd="0" parTransId="{0106CA9D-E6CA-4B7F-B5DC-AAF0A31BA59F}" sibTransId="{2BEB4880-65A6-4690-BF94-1FB4B4523CC2}"/>
    <dgm:cxn modelId="{97165DE1-7DEA-4F0B-A382-DA5E3DBFE0FC}" srcId="{90CA281B-8E1D-40AB-A03B-761FD6D4ABC7}" destId="{364883D7-70A8-4504-84BE-5CAE41A299F7}" srcOrd="0" destOrd="0" parTransId="{8B15E27D-C251-4EC1-A561-9067F42658A2}" sibTransId="{7CB9CCD1-7E9B-457A-AF27-97E62BA546FC}"/>
    <dgm:cxn modelId="{1C0130E5-EB74-467E-9EE5-E5B6B9F1788B}" type="presOf" srcId="{DE0D9A16-971F-4E12-8446-F06FEBE2CC43}" destId="{C3F46837-522F-4FDC-AAEB-6F4E3391EBA1}" srcOrd="0" destOrd="0" presId="urn:microsoft.com/office/officeart/2005/8/layout/hierarchy6"/>
    <dgm:cxn modelId="{5E44E7E9-617C-4DB3-B6A4-E7661D2022F9}" srcId="{6F14D7A1-3911-4F37-B6AE-7B00CB97F226}" destId="{89B75FD4-1EFA-450C-A5B9-EC98E3A5F018}" srcOrd="0" destOrd="0" parTransId="{A601D037-8394-4179-942D-7E8465227AE8}" sibTransId="{89810755-95F4-4334-920D-2C0285E1605A}"/>
    <dgm:cxn modelId="{667B3EEB-AF72-42B8-A5CE-642842A71E61}" type="presOf" srcId="{89B75FD4-1EFA-450C-A5B9-EC98E3A5F018}" destId="{970A264B-459A-4253-90AA-F28FCB5A6CAB}" srcOrd="0" destOrd="0" presId="urn:microsoft.com/office/officeart/2005/8/layout/hierarchy6"/>
    <dgm:cxn modelId="{DC8A1CEE-D43F-4AA7-AFF3-CAE81962594E}" type="presOf" srcId="{3B996A48-0E6F-49A9-A29E-2B0968220C0A}" destId="{22077BDD-5E49-4D7A-AED7-7751A1C773AB}" srcOrd="0" destOrd="0" presId="urn:microsoft.com/office/officeart/2005/8/layout/hierarchy6"/>
    <dgm:cxn modelId="{4D4045EF-C463-4008-A3FA-A0E357222959}" type="presOf" srcId="{364883D7-70A8-4504-84BE-5CAE41A299F7}" destId="{DD45B111-C89C-4A45-9119-3668ACE25436}" srcOrd="0" destOrd="0" presId="urn:microsoft.com/office/officeart/2005/8/layout/hierarchy6"/>
    <dgm:cxn modelId="{99B3B0EF-D378-482C-A8BF-6FE1361A186C}" type="presOf" srcId="{CDED40F2-313A-431E-9E99-232E08B196BE}" destId="{D3093AB7-5869-42E9-9502-55B6D1480617}" srcOrd="0" destOrd="0" presId="urn:microsoft.com/office/officeart/2005/8/layout/hierarchy6"/>
    <dgm:cxn modelId="{FDCB6AF0-FACB-4A0B-98E4-1E41C2E1A215}" type="presOf" srcId="{6F14D7A1-3911-4F37-B6AE-7B00CB97F226}" destId="{417350C6-C14B-4DB1-8F7E-BA5239E49910}" srcOrd="0" destOrd="0" presId="urn:microsoft.com/office/officeart/2005/8/layout/hierarchy6"/>
    <dgm:cxn modelId="{A1A0CDF2-FC3A-486E-8798-FAEA4721C76B}" type="presOf" srcId="{C4B7623E-450F-45F2-BD00-84A2CE1F09C9}" destId="{A0F5EA8D-8575-4331-97AB-0F2B28DD8CBD}" srcOrd="0" destOrd="0" presId="urn:microsoft.com/office/officeart/2005/8/layout/hierarchy6"/>
    <dgm:cxn modelId="{1B3647F4-0B93-4F9D-A524-115626A92B07}" srcId="{364883D7-70A8-4504-84BE-5CAE41A299F7}" destId="{B613CC98-ADC6-4CAB-86E1-51CA5716C199}" srcOrd="1" destOrd="0" parTransId="{A3137077-A55D-4035-9B1B-F24671AC685A}" sibTransId="{39BAF599-A0CF-47C7-B0D5-0537481F158B}"/>
    <dgm:cxn modelId="{7E5E6AFB-ED82-4EBB-A4A2-6057EDB77F7E}" type="presOf" srcId="{30243CC1-0CD8-4FDE-98B9-7D2DC16169A5}" destId="{305632C9-EAEE-4E9C-804A-079F4A48606D}" srcOrd="0" destOrd="0" presId="urn:microsoft.com/office/officeart/2005/8/layout/hierarchy6"/>
    <dgm:cxn modelId="{E0FB14AE-6C3F-4EC2-B223-1A1301681BC7}" type="presParOf" srcId="{A0F5EA8D-8575-4331-97AB-0F2B28DD8CBD}" destId="{2686B617-A762-4AB3-94B2-D7DAB33A9953}" srcOrd="0" destOrd="0" presId="urn:microsoft.com/office/officeart/2005/8/layout/hierarchy6"/>
    <dgm:cxn modelId="{EAC6229D-C966-485A-8CA1-EA07846ADAC4}" type="presParOf" srcId="{2686B617-A762-4AB3-94B2-D7DAB33A9953}" destId="{12911116-E54E-4852-BD67-3ECC282898D4}" srcOrd="0" destOrd="0" presId="urn:microsoft.com/office/officeart/2005/8/layout/hierarchy6"/>
    <dgm:cxn modelId="{0EF419D1-CFA0-499E-8F2D-25FA9A47CDDB}" type="presParOf" srcId="{2686B617-A762-4AB3-94B2-D7DAB33A9953}" destId="{1FF2AB9F-A54A-42ED-80BF-5BE7404F7704}" srcOrd="1" destOrd="0" presId="urn:microsoft.com/office/officeart/2005/8/layout/hierarchy6"/>
    <dgm:cxn modelId="{0660016F-6209-464C-9E27-5218F5F6A825}" type="presParOf" srcId="{1FF2AB9F-A54A-42ED-80BF-5BE7404F7704}" destId="{71221BE2-DADB-474B-85BE-51B03509522C}" srcOrd="0" destOrd="0" presId="urn:microsoft.com/office/officeart/2005/8/layout/hierarchy6"/>
    <dgm:cxn modelId="{55D3AF32-544F-4671-820C-3066DCEA1765}" type="presParOf" srcId="{71221BE2-DADB-474B-85BE-51B03509522C}" destId="{DE3A06AB-9C03-48D1-8354-9A9DD18C91B8}" srcOrd="0" destOrd="0" presId="urn:microsoft.com/office/officeart/2005/8/layout/hierarchy6"/>
    <dgm:cxn modelId="{92EAC3A0-95E2-49ED-BABD-7530068DB36D}" type="presParOf" srcId="{71221BE2-DADB-474B-85BE-51B03509522C}" destId="{B13B7A59-C714-446E-83F9-167ADF4AFABF}" srcOrd="1" destOrd="0" presId="urn:microsoft.com/office/officeart/2005/8/layout/hierarchy6"/>
    <dgm:cxn modelId="{78DB9EDE-F7E2-4652-94EE-0EDEB61B0C4D}" type="presParOf" srcId="{B13B7A59-C714-446E-83F9-167ADF4AFABF}" destId="{6889D024-17BA-4B42-B498-BC67ED17C366}" srcOrd="0" destOrd="0" presId="urn:microsoft.com/office/officeart/2005/8/layout/hierarchy6"/>
    <dgm:cxn modelId="{1C09F024-7EE8-4FA6-9ADE-8349E7CA5EB8}" type="presParOf" srcId="{B13B7A59-C714-446E-83F9-167ADF4AFABF}" destId="{184ADE31-CB7F-4F3E-8E6E-4261723F1009}" srcOrd="1" destOrd="0" presId="urn:microsoft.com/office/officeart/2005/8/layout/hierarchy6"/>
    <dgm:cxn modelId="{9E6754CB-F439-4A72-AA41-D8A3B7CD86D2}" type="presParOf" srcId="{184ADE31-CB7F-4F3E-8E6E-4261723F1009}" destId="{DD45B111-C89C-4A45-9119-3668ACE25436}" srcOrd="0" destOrd="0" presId="urn:microsoft.com/office/officeart/2005/8/layout/hierarchy6"/>
    <dgm:cxn modelId="{EB2CB36C-A3B0-427E-8C27-8669A5BCD79F}" type="presParOf" srcId="{184ADE31-CB7F-4F3E-8E6E-4261723F1009}" destId="{3AD8A8D6-E790-4805-BE69-7086BE3513A8}" srcOrd="1" destOrd="0" presId="urn:microsoft.com/office/officeart/2005/8/layout/hierarchy6"/>
    <dgm:cxn modelId="{19311627-04FB-4964-A7AB-A702EBD0A10C}" type="presParOf" srcId="{3AD8A8D6-E790-4805-BE69-7086BE3513A8}" destId="{2DF52233-0A66-4EBB-AE40-79E73D5608CF}" srcOrd="0" destOrd="0" presId="urn:microsoft.com/office/officeart/2005/8/layout/hierarchy6"/>
    <dgm:cxn modelId="{9B1F0117-9338-4AB0-86D8-F91FDE9C6149}" type="presParOf" srcId="{3AD8A8D6-E790-4805-BE69-7086BE3513A8}" destId="{EA969131-AE8A-4A97-934E-EA42682E3D95}" srcOrd="1" destOrd="0" presId="urn:microsoft.com/office/officeart/2005/8/layout/hierarchy6"/>
    <dgm:cxn modelId="{2CFC1EAA-D68A-4B81-92E5-8FE27A7674F0}" type="presParOf" srcId="{EA969131-AE8A-4A97-934E-EA42682E3D95}" destId="{CCCCB41F-884E-4964-A239-00923BE432CE}" srcOrd="0" destOrd="0" presId="urn:microsoft.com/office/officeart/2005/8/layout/hierarchy6"/>
    <dgm:cxn modelId="{69AA7FA5-A63A-4759-AE30-130920A8706F}" type="presParOf" srcId="{EA969131-AE8A-4A97-934E-EA42682E3D95}" destId="{13D8785C-AB7B-42AD-9C49-D3C2CFE64F83}" srcOrd="1" destOrd="0" presId="urn:microsoft.com/office/officeart/2005/8/layout/hierarchy6"/>
    <dgm:cxn modelId="{05C9405B-6663-41D1-96EC-34756CC906A5}" type="presParOf" srcId="{13D8785C-AB7B-42AD-9C49-D3C2CFE64F83}" destId="{F28B8900-1ACC-4B40-8A01-E960DD8B196C}" srcOrd="0" destOrd="0" presId="urn:microsoft.com/office/officeart/2005/8/layout/hierarchy6"/>
    <dgm:cxn modelId="{FF0DAEFA-C1F9-4D01-BE39-5B754AA94A81}" type="presParOf" srcId="{13D8785C-AB7B-42AD-9C49-D3C2CFE64F83}" destId="{FB5BFF3F-301F-41DE-96F4-6681C78B0510}" srcOrd="1" destOrd="0" presId="urn:microsoft.com/office/officeart/2005/8/layout/hierarchy6"/>
    <dgm:cxn modelId="{E9CC974D-E60B-428E-AE10-B1655870CA19}" type="presParOf" srcId="{FB5BFF3F-301F-41DE-96F4-6681C78B0510}" destId="{97A8553C-AC0D-47B1-AC28-7B282796774F}" srcOrd="0" destOrd="0" presId="urn:microsoft.com/office/officeart/2005/8/layout/hierarchy6"/>
    <dgm:cxn modelId="{4C855F05-3AB2-4FEA-8034-33340CF3149E}" type="presParOf" srcId="{FB5BFF3F-301F-41DE-96F4-6681C78B0510}" destId="{3A7F5C42-E4FD-472C-9B23-9E28808F45B8}" srcOrd="1" destOrd="0" presId="urn:microsoft.com/office/officeart/2005/8/layout/hierarchy6"/>
    <dgm:cxn modelId="{2EABF473-FF72-4B94-B639-844E35EB5756}" type="presParOf" srcId="{3A7F5C42-E4FD-472C-9B23-9E28808F45B8}" destId="{CD101183-5FBE-4A78-A0D3-7FF9B4B9CDDC}" srcOrd="0" destOrd="0" presId="urn:microsoft.com/office/officeart/2005/8/layout/hierarchy6"/>
    <dgm:cxn modelId="{42055DEF-91A8-4D8C-8A22-44C77361448E}" type="presParOf" srcId="{3A7F5C42-E4FD-472C-9B23-9E28808F45B8}" destId="{6F268878-B8AA-438E-BCFD-C5F682C9500F}" srcOrd="1" destOrd="0" presId="urn:microsoft.com/office/officeart/2005/8/layout/hierarchy6"/>
    <dgm:cxn modelId="{028DDC1A-E50B-4601-AFA3-5DA561D1CFC3}" type="presParOf" srcId="{6F268878-B8AA-438E-BCFD-C5F682C9500F}" destId="{417350C6-C14B-4DB1-8F7E-BA5239E49910}" srcOrd="0" destOrd="0" presId="urn:microsoft.com/office/officeart/2005/8/layout/hierarchy6"/>
    <dgm:cxn modelId="{FE6B5361-2165-49DC-A02D-4EB7B9BF8456}" type="presParOf" srcId="{6F268878-B8AA-438E-BCFD-C5F682C9500F}" destId="{2E85A08F-A54F-4F4A-B39E-AA8C42463ED9}" srcOrd="1" destOrd="0" presId="urn:microsoft.com/office/officeart/2005/8/layout/hierarchy6"/>
    <dgm:cxn modelId="{CD63261F-FCC1-4296-8AE7-E5D0FEA352C6}" type="presParOf" srcId="{2E85A08F-A54F-4F4A-B39E-AA8C42463ED9}" destId="{FCC42443-63DC-4A7C-8160-62961CC3EF99}" srcOrd="0" destOrd="0" presId="urn:microsoft.com/office/officeart/2005/8/layout/hierarchy6"/>
    <dgm:cxn modelId="{838BB332-A60D-47BA-ABD6-2683A95F0746}" type="presParOf" srcId="{2E85A08F-A54F-4F4A-B39E-AA8C42463ED9}" destId="{EC71AF7B-BED8-465F-B7F1-05204CFDB576}" srcOrd="1" destOrd="0" presId="urn:microsoft.com/office/officeart/2005/8/layout/hierarchy6"/>
    <dgm:cxn modelId="{AFA8D9E3-0EC8-495D-956D-5E99F07AF475}" type="presParOf" srcId="{EC71AF7B-BED8-465F-B7F1-05204CFDB576}" destId="{970A264B-459A-4253-90AA-F28FCB5A6CAB}" srcOrd="0" destOrd="0" presId="urn:microsoft.com/office/officeart/2005/8/layout/hierarchy6"/>
    <dgm:cxn modelId="{411DFB51-FA82-4962-A0AC-AEDA6CA5EE71}" type="presParOf" srcId="{EC71AF7B-BED8-465F-B7F1-05204CFDB576}" destId="{D77F43E6-BFF6-4CF5-B670-568CFBF6F199}" srcOrd="1" destOrd="0" presId="urn:microsoft.com/office/officeart/2005/8/layout/hierarchy6"/>
    <dgm:cxn modelId="{2C8AA268-6DC2-4F5C-A15A-DCDE674F3584}" type="presParOf" srcId="{3A7F5C42-E4FD-472C-9B23-9E28808F45B8}" destId="{815C2067-F53F-4B48-B26D-32AB75CB40E6}" srcOrd="2" destOrd="0" presId="urn:microsoft.com/office/officeart/2005/8/layout/hierarchy6"/>
    <dgm:cxn modelId="{CABD0731-3A29-4DF6-86E3-1B3D0472991E}" type="presParOf" srcId="{3A7F5C42-E4FD-472C-9B23-9E28808F45B8}" destId="{4996C10A-BB24-42D6-8DE8-0D70AE05E74D}" srcOrd="3" destOrd="0" presId="urn:microsoft.com/office/officeart/2005/8/layout/hierarchy6"/>
    <dgm:cxn modelId="{2289AA19-AF28-494A-9FE7-FD166D8433CE}" type="presParOf" srcId="{4996C10A-BB24-42D6-8DE8-0D70AE05E74D}" destId="{3E07A557-C440-4F41-83CD-D056452D65A2}" srcOrd="0" destOrd="0" presId="urn:microsoft.com/office/officeart/2005/8/layout/hierarchy6"/>
    <dgm:cxn modelId="{851C889A-F5C0-45A7-A516-181F487D9B3C}" type="presParOf" srcId="{4996C10A-BB24-42D6-8DE8-0D70AE05E74D}" destId="{0449F2EE-2E79-44F3-9978-E495CCC70F90}" srcOrd="1" destOrd="0" presId="urn:microsoft.com/office/officeart/2005/8/layout/hierarchy6"/>
    <dgm:cxn modelId="{B63011E6-B5AB-4856-884E-2E67EB93D988}" type="presParOf" srcId="{13D8785C-AB7B-42AD-9C49-D3C2CFE64F83}" destId="{C3F46837-522F-4FDC-AAEB-6F4E3391EBA1}" srcOrd="2" destOrd="0" presId="urn:microsoft.com/office/officeart/2005/8/layout/hierarchy6"/>
    <dgm:cxn modelId="{D69A5D5A-E0CA-4810-84F1-7F436C344A67}" type="presParOf" srcId="{13D8785C-AB7B-42AD-9C49-D3C2CFE64F83}" destId="{D5372314-B6A7-4215-8656-67989F4E5307}" srcOrd="3" destOrd="0" presId="urn:microsoft.com/office/officeart/2005/8/layout/hierarchy6"/>
    <dgm:cxn modelId="{E273A052-0235-4F0D-BEB6-34E041425B06}" type="presParOf" srcId="{D5372314-B6A7-4215-8656-67989F4E5307}" destId="{22077BDD-5E49-4D7A-AED7-7751A1C773AB}" srcOrd="0" destOrd="0" presId="urn:microsoft.com/office/officeart/2005/8/layout/hierarchy6"/>
    <dgm:cxn modelId="{EA6B6614-B365-45A1-BB58-5350D7EA0017}" type="presParOf" srcId="{D5372314-B6A7-4215-8656-67989F4E5307}" destId="{650F082E-D5A3-4B7E-BCFE-B753B62F9A7C}" srcOrd="1" destOrd="0" presId="urn:microsoft.com/office/officeart/2005/8/layout/hierarchy6"/>
    <dgm:cxn modelId="{8401880D-5B94-46F5-84FE-556DD05B9361}" type="presParOf" srcId="{650F082E-D5A3-4B7E-BCFE-B753B62F9A7C}" destId="{D3093AB7-5869-42E9-9502-55B6D1480617}" srcOrd="0" destOrd="0" presId="urn:microsoft.com/office/officeart/2005/8/layout/hierarchy6"/>
    <dgm:cxn modelId="{408F3600-E097-4499-91FE-41B0691F52CB}" type="presParOf" srcId="{650F082E-D5A3-4B7E-BCFE-B753B62F9A7C}" destId="{2D2E6CEF-F2DC-4A6D-8079-DA0F0D0EB73A}" srcOrd="1" destOrd="0" presId="urn:microsoft.com/office/officeart/2005/8/layout/hierarchy6"/>
    <dgm:cxn modelId="{A470FFAB-8A44-43B2-9444-B6F3394AD637}" type="presParOf" srcId="{2D2E6CEF-F2DC-4A6D-8079-DA0F0D0EB73A}" destId="{5656DBEE-3C0C-4D5D-94A3-D0B4C0E076CD}" srcOrd="0" destOrd="0" presId="urn:microsoft.com/office/officeart/2005/8/layout/hierarchy6"/>
    <dgm:cxn modelId="{228C961E-93A9-4C2D-B372-8DD0BFB85D66}" type="presParOf" srcId="{2D2E6CEF-F2DC-4A6D-8079-DA0F0D0EB73A}" destId="{4D4E2E83-A04F-4C2C-AB4A-586F77738B7A}" srcOrd="1" destOrd="0" presId="urn:microsoft.com/office/officeart/2005/8/layout/hierarchy6"/>
    <dgm:cxn modelId="{F6FBE6AA-BCA8-4487-B8F8-D74D02E8882B}" type="presParOf" srcId="{4D4E2E83-A04F-4C2C-AB4A-586F77738B7A}" destId="{18EB4482-198B-48CC-8AAC-3692318FABF9}" srcOrd="0" destOrd="0" presId="urn:microsoft.com/office/officeart/2005/8/layout/hierarchy6"/>
    <dgm:cxn modelId="{8F1FDF78-AD30-4896-B988-69AE4801D1E7}" type="presParOf" srcId="{4D4E2E83-A04F-4C2C-AB4A-586F77738B7A}" destId="{14D28937-8E72-408C-B68A-5089118D8B39}" srcOrd="1" destOrd="0" presId="urn:microsoft.com/office/officeart/2005/8/layout/hierarchy6"/>
    <dgm:cxn modelId="{0EE44D75-2CEF-412C-9A39-220508ED6E9D}" type="presParOf" srcId="{14D28937-8E72-408C-B68A-5089118D8B39}" destId="{C6FDAD85-A2A1-4293-99AB-3162CAC324D3}" srcOrd="0" destOrd="0" presId="urn:microsoft.com/office/officeart/2005/8/layout/hierarchy6"/>
    <dgm:cxn modelId="{1CC427F7-AC7C-4A37-BAAE-CDF0DEC0AF18}" type="presParOf" srcId="{14D28937-8E72-408C-B68A-5089118D8B39}" destId="{3280763C-8C27-4AC6-9D02-DC46BF21B50B}" srcOrd="1" destOrd="0" presId="urn:microsoft.com/office/officeart/2005/8/layout/hierarchy6"/>
    <dgm:cxn modelId="{4EF7A157-87AD-4DDC-AF44-ADED40B798FD}" type="presParOf" srcId="{3AD8A8D6-E790-4805-BE69-7086BE3513A8}" destId="{3D8451BA-AE43-4892-B403-A7F8A2B63497}" srcOrd="2" destOrd="0" presId="urn:microsoft.com/office/officeart/2005/8/layout/hierarchy6"/>
    <dgm:cxn modelId="{0635197B-D70C-4447-A5C3-50403072D8D5}" type="presParOf" srcId="{3AD8A8D6-E790-4805-BE69-7086BE3513A8}" destId="{42825FE7-7E04-4B2C-B9B8-3FF42560AA48}" srcOrd="3" destOrd="0" presId="urn:microsoft.com/office/officeart/2005/8/layout/hierarchy6"/>
    <dgm:cxn modelId="{6490FBFF-0EA4-4EB4-814F-64E13EC887CE}" type="presParOf" srcId="{42825FE7-7E04-4B2C-B9B8-3FF42560AA48}" destId="{E3D6AD57-0786-491B-BC06-31E49CC848D3}" srcOrd="0" destOrd="0" presId="urn:microsoft.com/office/officeart/2005/8/layout/hierarchy6"/>
    <dgm:cxn modelId="{ABFB8F3A-738D-46E5-BF84-78B57729DDB1}" type="presParOf" srcId="{42825FE7-7E04-4B2C-B9B8-3FF42560AA48}" destId="{DBCC2C8D-C9C2-4B34-A03C-5D1C7CAA5860}" srcOrd="1" destOrd="0" presId="urn:microsoft.com/office/officeart/2005/8/layout/hierarchy6"/>
    <dgm:cxn modelId="{ACECC7C1-B821-4536-B9CC-55194EBFB1EB}" type="presParOf" srcId="{A0F5EA8D-8575-4331-97AB-0F2B28DD8CBD}" destId="{AA36BEF3-6507-43AC-B5D4-554392676593}" srcOrd="1" destOrd="0" presId="urn:microsoft.com/office/officeart/2005/8/layout/hierarchy6"/>
    <dgm:cxn modelId="{13447483-D86C-4649-BF8B-0FAB2537B072}" type="presParOf" srcId="{AA36BEF3-6507-43AC-B5D4-554392676593}" destId="{9F6F5F51-8045-4785-9AFF-0AFF69E64027}" srcOrd="0" destOrd="0" presId="urn:microsoft.com/office/officeart/2005/8/layout/hierarchy6"/>
    <dgm:cxn modelId="{FC5FED80-5830-4417-8261-8211C016C4B2}" type="presParOf" srcId="{9F6F5F51-8045-4785-9AFF-0AFF69E64027}" destId="{305632C9-EAEE-4E9C-804A-079F4A48606D}" srcOrd="0" destOrd="0" presId="urn:microsoft.com/office/officeart/2005/8/layout/hierarchy6"/>
    <dgm:cxn modelId="{1806A4DC-25C4-4601-B9AB-12A184E0B4AA}" type="presParOf" srcId="{9F6F5F51-8045-4785-9AFF-0AFF69E64027}" destId="{AE8163CA-9273-499B-80F5-98B23F226F00}" srcOrd="1" destOrd="0" presId="urn:microsoft.com/office/officeart/2005/8/layout/hierarchy6"/>
    <dgm:cxn modelId="{0C27F46C-D568-42ED-B5EF-CE49A5096D70}" type="presParOf" srcId="{AA36BEF3-6507-43AC-B5D4-554392676593}" destId="{6D952B16-24A6-4809-9435-7136E75F070C}" srcOrd="1" destOrd="0" presId="urn:microsoft.com/office/officeart/2005/8/layout/hierarchy6"/>
    <dgm:cxn modelId="{5B9F9AE9-9627-44CD-B51D-0640FEC95E0D}" type="presParOf" srcId="{6D952B16-24A6-4809-9435-7136E75F070C}" destId="{2DC81ED4-6904-4F73-A071-5214A7DA5C9A}" srcOrd="0" destOrd="0" presId="urn:microsoft.com/office/officeart/2005/8/layout/hierarchy6"/>
    <dgm:cxn modelId="{D42A4597-574A-497E-8F6C-74F9EAE859E3}" type="presParOf" srcId="{AA36BEF3-6507-43AC-B5D4-554392676593}" destId="{036AF768-3051-4D12-BA7B-D63769DF03F0}" srcOrd="2" destOrd="0" presId="urn:microsoft.com/office/officeart/2005/8/layout/hierarchy6"/>
    <dgm:cxn modelId="{1C8D7B59-63A1-477A-94A7-F884FD9EA2A3}" type="presParOf" srcId="{036AF768-3051-4D12-BA7B-D63769DF03F0}" destId="{8C1B3907-321B-42E0-929E-6F7673360583}" srcOrd="0" destOrd="0" presId="urn:microsoft.com/office/officeart/2005/8/layout/hierarchy6"/>
    <dgm:cxn modelId="{A656B8D1-5FF2-4DBD-979E-D1B72882665F}" type="presParOf" srcId="{036AF768-3051-4D12-BA7B-D63769DF03F0}" destId="{4FAE2325-9AA3-4A19-9714-16C6BB199ED3}" srcOrd="1" destOrd="0" presId="urn:microsoft.com/office/officeart/2005/8/layout/hierarchy6"/>
    <dgm:cxn modelId="{2676045E-CE67-4FF4-89C8-73A92A4EEE1B}" type="presParOf" srcId="{AA36BEF3-6507-43AC-B5D4-554392676593}" destId="{C9282796-1EA4-4DF7-8DD6-D0EE36D94807}" srcOrd="3" destOrd="0" presId="urn:microsoft.com/office/officeart/2005/8/layout/hierarchy6"/>
    <dgm:cxn modelId="{453F18D3-81D8-4139-8084-60D34D29888D}" type="presParOf" srcId="{C9282796-1EA4-4DF7-8DD6-D0EE36D94807}" destId="{C9027567-8DD8-4236-99CA-60DA2A1883BF}" srcOrd="0" destOrd="0" presId="urn:microsoft.com/office/officeart/2005/8/layout/hierarchy6"/>
    <dgm:cxn modelId="{EBDD27A5-A442-4EEB-AFCA-563519F3540B}" type="presParOf" srcId="{AA36BEF3-6507-43AC-B5D4-554392676593}" destId="{F3F26A02-B70D-40B8-BFAA-5DBB0BAE797D}" srcOrd="4" destOrd="0" presId="urn:microsoft.com/office/officeart/2005/8/layout/hierarchy6"/>
    <dgm:cxn modelId="{ED16F7D7-7750-466A-BF47-57C8D3496B20}" type="presParOf" srcId="{F3F26A02-B70D-40B8-BFAA-5DBB0BAE797D}" destId="{D50B7094-42DB-48CB-85BC-9ACB96B39BC1}" srcOrd="0" destOrd="0" presId="urn:microsoft.com/office/officeart/2005/8/layout/hierarchy6"/>
    <dgm:cxn modelId="{D2B572F2-FF2F-4132-830E-014C803AB483}" type="presParOf" srcId="{F3F26A02-B70D-40B8-BFAA-5DBB0BAE797D}" destId="{1A7E5D2C-D9B9-4A8E-9F41-AE80684CAB3C}" srcOrd="1" destOrd="0" presId="urn:microsoft.com/office/officeart/2005/8/layout/hierarchy6"/>
    <dgm:cxn modelId="{CD06BA22-4F2A-4B22-B098-8505B2C2BE85}" type="presParOf" srcId="{AA36BEF3-6507-43AC-B5D4-554392676593}" destId="{DDC28E28-9B21-479A-A6EE-A678B164972B}" srcOrd="5" destOrd="0" presId="urn:microsoft.com/office/officeart/2005/8/layout/hierarchy6"/>
    <dgm:cxn modelId="{9D8B290A-2A15-43A7-8A55-270CAC6506A7}" type="presParOf" srcId="{DDC28E28-9B21-479A-A6EE-A678B164972B}" destId="{33D57549-A76F-4995-9258-569FCFEF7C25}" srcOrd="0" destOrd="0" presId="urn:microsoft.com/office/officeart/2005/8/layout/hierarchy6"/>
    <dgm:cxn modelId="{443B6412-7026-4499-80A4-A2EB8FC2EEF6}" type="presParOf" srcId="{AA36BEF3-6507-43AC-B5D4-554392676593}" destId="{3992A593-9C2D-46F1-95D9-7A3404E2964D}" srcOrd="6" destOrd="0" presId="urn:microsoft.com/office/officeart/2005/8/layout/hierarchy6"/>
    <dgm:cxn modelId="{6DDA3222-B6DF-4AC5-B881-D1C1129A88CF}" type="presParOf" srcId="{3992A593-9C2D-46F1-95D9-7A3404E2964D}" destId="{5C655083-A73A-4B86-AE00-903D0B55C480}" srcOrd="0" destOrd="0" presId="urn:microsoft.com/office/officeart/2005/8/layout/hierarchy6"/>
    <dgm:cxn modelId="{963B582D-6758-4D42-B3AF-988E298EE857}" type="presParOf" srcId="{3992A593-9C2D-46F1-95D9-7A3404E2964D}" destId="{A636C967-5E2A-4E36-842E-4411A43900A0}" srcOrd="1" destOrd="0" presId="urn:microsoft.com/office/officeart/2005/8/layout/hierarchy6"/>
    <dgm:cxn modelId="{88700BC1-1EAE-4132-8E79-675C73AF17AD}" type="presParOf" srcId="{AA36BEF3-6507-43AC-B5D4-554392676593}" destId="{DA5DBA45-C40A-49B0-A865-5C17B4C99E88}" srcOrd="7" destOrd="0" presId="urn:microsoft.com/office/officeart/2005/8/layout/hierarchy6"/>
    <dgm:cxn modelId="{C0626359-6FD8-4EFD-BEC6-A72FE5A03B9A}" type="presParOf" srcId="{DA5DBA45-C40A-49B0-A865-5C17B4C99E88}" destId="{644E923A-442B-4C5B-B766-0EF9F9FCF2AE}" srcOrd="0" destOrd="0" presId="urn:microsoft.com/office/officeart/2005/8/layout/hierarchy6"/>
    <dgm:cxn modelId="{77EC2145-5FC6-45FF-8A52-13CEA6354972}" type="presParOf" srcId="{AA36BEF3-6507-43AC-B5D4-554392676593}" destId="{CD91D839-7622-416A-BCD5-3F51F2C16372}" srcOrd="8" destOrd="0" presId="urn:microsoft.com/office/officeart/2005/8/layout/hierarchy6"/>
    <dgm:cxn modelId="{383FEF67-C757-4F3F-8108-15C2EBCFACDD}" type="presParOf" srcId="{CD91D839-7622-416A-BCD5-3F51F2C16372}" destId="{E2270D99-AB05-43D4-8BC4-620E704CB2DE}" srcOrd="0" destOrd="0" presId="urn:microsoft.com/office/officeart/2005/8/layout/hierarchy6"/>
    <dgm:cxn modelId="{9CCA7A10-A295-427B-B8F5-061D78B3BC7F}" type="presParOf" srcId="{CD91D839-7622-416A-BCD5-3F51F2C16372}" destId="{1D33A0EA-DC6F-403D-BC3C-1E526CBBB944}" srcOrd="1" destOrd="0" presId="urn:microsoft.com/office/officeart/2005/8/layout/hierarchy6"/>
    <dgm:cxn modelId="{494C9DD1-124E-448C-8298-6F34943473AD}" type="presParOf" srcId="{AA36BEF3-6507-43AC-B5D4-554392676593}" destId="{10DBF430-6339-4C97-A3E9-D44CB556EC46}" srcOrd="9" destOrd="0" presId="urn:microsoft.com/office/officeart/2005/8/layout/hierarchy6"/>
    <dgm:cxn modelId="{E5721265-682A-412C-AE8B-997D78AE972F}" type="presParOf" srcId="{10DBF430-6339-4C97-A3E9-D44CB556EC46}" destId="{B070E266-362E-41E4-ACE0-4A2A0C0D552B}" srcOrd="0" destOrd="0" presId="urn:microsoft.com/office/officeart/2005/8/layout/hierarchy6"/>
    <dgm:cxn modelId="{3660E8F3-9488-4157-9CE9-98988050B7DC}" type="presParOf" srcId="{AA36BEF3-6507-43AC-B5D4-554392676593}" destId="{2D51BF0E-9E5D-42A4-9CC1-FF7AFC568AE9}" srcOrd="10" destOrd="0" presId="urn:microsoft.com/office/officeart/2005/8/layout/hierarchy6"/>
    <dgm:cxn modelId="{D573E668-739E-4809-A7D7-50FE6E8897DA}" type="presParOf" srcId="{2D51BF0E-9E5D-42A4-9CC1-FF7AFC568AE9}" destId="{42C4CF7F-F385-40D9-9D6D-9B3557ECD559}" srcOrd="0" destOrd="0" presId="urn:microsoft.com/office/officeart/2005/8/layout/hierarchy6"/>
    <dgm:cxn modelId="{0F3ACFCD-AAAD-4185-9868-B11272433A81}" type="presParOf" srcId="{2D51BF0E-9E5D-42A4-9CC1-FF7AFC568AE9}" destId="{441198BA-50F5-4612-A03F-209BC7CD0D01}" srcOrd="1" destOrd="0" presId="urn:microsoft.com/office/officeart/2005/8/layout/hierarchy6"/>
  </dgm:cxnLst>
  <dgm:bg/>
  <dgm:whole/>
  <dgm:extLst>
    <a:ext uri="http://schemas.microsoft.com/office/drawing/2008/diagram">
      <dsp:dataModelExt xmlns:dsp="http://schemas.microsoft.com/office/drawing/2008/diagram" relId="rId21" minVer="http://schemas.openxmlformats.org/drawingml/2006/diagram"/>
    </a:ext>
    <a:ext uri="{C62137D5-CB1D-491B-B009-E17868A290BF}">
      <dgm14:recolorImg xmlns:dgm14="http://schemas.microsoft.com/office/drawing/2010/diagram" val="1"/>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C4CF7F-F385-40D9-9D6D-9B3557ECD559}">
      <dsp:nvSpPr>
        <dsp:cNvPr id="0" name=""/>
        <dsp:cNvSpPr/>
      </dsp:nvSpPr>
      <dsp:spPr>
        <a:xfrm>
          <a:off x="0" y="5284039"/>
          <a:ext cx="5774690" cy="799659"/>
        </a:xfrm>
        <a:prstGeom prst="roundRect">
          <a:avLst>
            <a:gd name="adj" fmla="val 10000"/>
          </a:avLst>
        </a:prstGeom>
        <a:noFill/>
        <a:ln>
          <a:solidFill>
            <a:schemeClr val="bg1">
              <a:lumMod val="85000"/>
            </a:schemeClr>
          </a:solidFill>
        </a:ln>
        <a:effectLst/>
      </dsp:spPr>
      <dsp:style>
        <a:lnRef idx="0">
          <a:scrgbClr r="0" g="0" b="0"/>
        </a:lnRef>
        <a:fillRef idx="1">
          <a:scrgbClr r="0" g="0" b="0"/>
        </a:fillRef>
        <a:effectRef idx="0">
          <a:scrgbClr r="0" g="0" b="0"/>
        </a:effectRef>
        <a:fontRef idx="minor"/>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b="1" u="sng" kern="1200"/>
            <a:t>Deployments</a:t>
          </a:r>
          <a:r>
            <a:rPr lang="en-US" sz="900" kern="1200"/>
            <a:t> - To fulfill readiness, preparedness or response activities.</a:t>
          </a:r>
        </a:p>
      </dsp:txBody>
      <dsp:txXfrm>
        <a:off x="0" y="5284039"/>
        <a:ext cx="1732407" cy="799659"/>
      </dsp:txXfrm>
    </dsp:sp>
    <dsp:sp modelId="{E2270D99-AB05-43D4-8BC4-620E704CB2DE}">
      <dsp:nvSpPr>
        <dsp:cNvPr id="0" name=""/>
        <dsp:cNvSpPr/>
      </dsp:nvSpPr>
      <dsp:spPr>
        <a:xfrm>
          <a:off x="0" y="4351104"/>
          <a:ext cx="5774690" cy="799659"/>
        </a:xfrm>
        <a:prstGeom prst="roundRect">
          <a:avLst>
            <a:gd name="adj" fmla="val 10000"/>
          </a:avLst>
        </a:prstGeom>
        <a:noFill/>
        <a:ln>
          <a:solidFill>
            <a:schemeClr val="bg1">
              <a:lumMod val="85000"/>
            </a:schemeClr>
          </a:solidFill>
        </a:ln>
        <a:effectLst/>
      </dsp:spPr>
      <dsp:style>
        <a:lnRef idx="0">
          <a:scrgbClr r="0" g="0" b="0"/>
        </a:lnRef>
        <a:fillRef idx="1">
          <a:scrgbClr r="0" g="0" b="0"/>
        </a:fillRef>
        <a:effectRef idx="0">
          <a:scrgbClr r="0" g="0" b="0"/>
        </a:effectRef>
        <a:fontRef idx="minor"/>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kern="1200"/>
            <a:t> </a:t>
          </a:r>
          <a:r>
            <a:rPr lang="en-US" sz="900" b="1" u="sng" kern="1200"/>
            <a:t>Offer of Assistance </a:t>
          </a:r>
          <a:r>
            <a:rPr lang="en-US" sz="900" kern="1200"/>
            <a:t>- An offer from a partner institution to provide a suitable expert.</a:t>
          </a:r>
        </a:p>
      </dsp:txBody>
      <dsp:txXfrm>
        <a:off x="0" y="4351104"/>
        <a:ext cx="1732407" cy="799659"/>
      </dsp:txXfrm>
    </dsp:sp>
    <dsp:sp modelId="{5C655083-A73A-4B86-AE00-903D0B55C480}">
      <dsp:nvSpPr>
        <dsp:cNvPr id="0" name=""/>
        <dsp:cNvSpPr/>
      </dsp:nvSpPr>
      <dsp:spPr>
        <a:xfrm>
          <a:off x="0" y="3418168"/>
          <a:ext cx="5774690" cy="799659"/>
        </a:xfrm>
        <a:prstGeom prst="roundRect">
          <a:avLst>
            <a:gd name="adj" fmla="val 10000"/>
          </a:avLst>
        </a:prstGeom>
        <a:noFill/>
        <a:ln>
          <a:solidFill>
            <a:schemeClr val="bg1">
              <a:lumMod val="85000"/>
            </a:schemeClr>
          </a:solidFill>
        </a:ln>
        <a:effectLst/>
      </dsp:spPr>
      <dsp:style>
        <a:lnRef idx="0">
          <a:scrgbClr r="0" g="0" b="0"/>
        </a:lnRef>
        <a:fillRef idx="1">
          <a:scrgbClr r="0" g="0" b="0"/>
        </a:fillRef>
        <a:effectRef idx="0">
          <a:scrgbClr r="0" g="0" b="0"/>
        </a:effectRef>
        <a:fontRef idx="minor"/>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b="1" u="sng" kern="1200"/>
            <a:t>Requests for Assistance (RFA)</a:t>
          </a:r>
          <a:r>
            <a:rPr lang="en-US" sz="900" kern="1200"/>
            <a:t> - Sent to GOARN partners as a trigger to request specific support for an operation.</a:t>
          </a:r>
        </a:p>
      </dsp:txBody>
      <dsp:txXfrm>
        <a:off x="0" y="3418168"/>
        <a:ext cx="1732407" cy="799659"/>
      </dsp:txXfrm>
    </dsp:sp>
    <dsp:sp modelId="{D50B7094-42DB-48CB-85BC-9ACB96B39BC1}">
      <dsp:nvSpPr>
        <dsp:cNvPr id="0" name=""/>
        <dsp:cNvSpPr/>
      </dsp:nvSpPr>
      <dsp:spPr>
        <a:xfrm>
          <a:off x="0" y="2485232"/>
          <a:ext cx="5774690" cy="799659"/>
        </a:xfrm>
        <a:prstGeom prst="roundRect">
          <a:avLst>
            <a:gd name="adj" fmla="val 10000"/>
          </a:avLst>
        </a:prstGeom>
        <a:noFill/>
        <a:ln>
          <a:solidFill>
            <a:schemeClr val="bg1">
              <a:lumMod val="85000"/>
            </a:schemeClr>
          </a:solidFill>
        </a:ln>
        <a:effectLst/>
      </dsp:spPr>
      <dsp:style>
        <a:lnRef idx="0">
          <a:scrgbClr r="0" g="0" b="0"/>
        </a:lnRef>
        <a:fillRef idx="1">
          <a:scrgbClr r="0" g="0" b="0"/>
        </a:fillRef>
        <a:effectRef idx="0">
          <a:scrgbClr r="0" g="0" b="0"/>
        </a:effectRef>
        <a:fontRef idx="minor"/>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b="1" u="sng" kern="1200"/>
            <a:t>Operations</a:t>
          </a:r>
          <a:r>
            <a:rPr lang="en-US" sz="900" kern="1200"/>
            <a:t> - An activity or set of activities initiated in response to an event.</a:t>
          </a:r>
        </a:p>
      </dsp:txBody>
      <dsp:txXfrm>
        <a:off x="0" y="2485232"/>
        <a:ext cx="1732407" cy="799659"/>
      </dsp:txXfrm>
    </dsp:sp>
    <dsp:sp modelId="{8C1B3907-321B-42E0-929E-6F7673360583}">
      <dsp:nvSpPr>
        <dsp:cNvPr id="0" name=""/>
        <dsp:cNvSpPr/>
      </dsp:nvSpPr>
      <dsp:spPr>
        <a:xfrm>
          <a:off x="0" y="1552296"/>
          <a:ext cx="5774690" cy="799659"/>
        </a:xfrm>
        <a:prstGeom prst="roundRect">
          <a:avLst>
            <a:gd name="adj" fmla="val 10000"/>
          </a:avLst>
        </a:prstGeom>
        <a:noFill/>
        <a:ln>
          <a:solidFill>
            <a:schemeClr val="bg1">
              <a:lumMod val="85000"/>
            </a:schemeClr>
          </a:solidFill>
        </a:ln>
        <a:effectLst/>
      </dsp:spPr>
      <dsp:style>
        <a:lnRef idx="0">
          <a:scrgbClr r="0" g="0" b="0"/>
        </a:lnRef>
        <a:fillRef idx="1">
          <a:scrgbClr r="0" g="0" b="0"/>
        </a:fillRef>
        <a:effectRef idx="0">
          <a:scrgbClr r="0" g="0" b="0"/>
        </a:effectRef>
        <a:fontRef idx="minor"/>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b="1" u="sng" kern="1200"/>
            <a:t>Alert</a:t>
          </a:r>
          <a:r>
            <a:rPr lang="en-US" sz="900" kern="1200"/>
            <a:t> - Notification to focal points in partner institutions (note: not mandatory).</a:t>
          </a:r>
        </a:p>
      </dsp:txBody>
      <dsp:txXfrm>
        <a:off x="0" y="1552296"/>
        <a:ext cx="1732407" cy="799659"/>
      </dsp:txXfrm>
    </dsp:sp>
    <dsp:sp modelId="{305632C9-EAEE-4E9C-804A-079F4A48606D}">
      <dsp:nvSpPr>
        <dsp:cNvPr id="0" name=""/>
        <dsp:cNvSpPr/>
      </dsp:nvSpPr>
      <dsp:spPr>
        <a:xfrm>
          <a:off x="0" y="619360"/>
          <a:ext cx="5774690" cy="799659"/>
        </a:xfrm>
        <a:prstGeom prst="roundRect">
          <a:avLst>
            <a:gd name="adj" fmla="val 10000"/>
          </a:avLst>
        </a:prstGeom>
        <a:noFill/>
        <a:ln>
          <a:solidFill>
            <a:schemeClr val="bg1">
              <a:lumMod val="85000"/>
            </a:schemeClr>
          </a:solidFill>
        </a:ln>
        <a:effectLst/>
      </dsp:spPr>
      <dsp:style>
        <a:lnRef idx="0">
          <a:scrgbClr r="0" g="0" b="0"/>
        </a:lnRef>
        <a:fillRef idx="1">
          <a:scrgbClr r="0" g="0" b="0"/>
        </a:fillRef>
        <a:effectRef idx="0">
          <a:scrgbClr r="0" g="0" b="0"/>
        </a:effectRef>
        <a:fontRef idx="minor"/>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b="1" u="sng" kern="1200"/>
            <a:t>Event</a:t>
          </a:r>
          <a:r>
            <a:rPr lang="en-US" sz="900" b="1" u="none" kern="1200"/>
            <a:t> - </a:t>
          </a:r>
          <a:r>
            <a:rPr lang="en-US" sz="900" kern="1200"/>
            <a:t>Any event that may have negative consequences for human health. Includes events that have not yet led to disease in humans but have potential to.</a:t>
          </a:r>
        </a:p>
      </dsp:txBody>
      <dsp:txXfrm>
        <a:off x="0" y="619360"/>
        <a:ext cx="1732407" cy="799659"/>
      </dsp:txXfrm>
    </dsp:sp>
    <dsp:sp modelId="{DE3A06AB-9C03-48D1-8354-9A9DD18C91B8}">
      <dsp:nvSpPr>
        <dsp:cNvPr id="0" name=""/>
        <dsp:cNvSpPr/>
      </dsp:nvSpPr>
      <dsp:spPr>
        <a:xfrm>
          <a:off x="4008168" y="747346"/>
          <a:ext cx="999574" cy="501746"/>
        </a:xfrm>
        <a:prstGeom prst="roundRect">
          <a:avLst>
            <a:gd name="adj" fmla="val 10000"/>
          </a:avLst>
        </a:prstGeom>
        <a:solidFill>
          <a:srgbClr val="FA840E">
            <a:alpha val="60000"/>
          </a:srgbClr>
        </a:solidFill>
        <a:ln w="12700" cap="flat" cmpd="sng" algn="ctr">
          <a:solidFill>
            <a:schemeClr val="bg1">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lt1"/>
              </a:solidFill>
            </a:rPr>
            <a:t>Event</a:t>
          </a:r>
        </a:p>
      </dsp:txBody>
      <dsp:txXfrm>
        <a:off x="4022864" y="762042"/>
        <a:ext cx="970182" cy="472354"/>
      </dsp:txXfrm>
    </dsp:sp>
    <dsp:sp modelId="{6889D024-17BA-4B42-B498-BC67ED17C366}">
      <dsp:nvSpPr>
        <dsp:cNvPr id="0" name=""/>
        <dsp:cNvSpPr/>
      </dsp:nvSpPr>
      <dsp:spPr>
        <a:xfrm>
          <a:off x="4507955" y="1249092"/>
          <a:ext cx="648553" cy="448635"/>
        </a:xfrm>
        <a:custGeom>
          <a:avLst/>
          <a:gdLst/>
          <a:ahLst/>
          <a:cxnLst/>
          <a:rect l="0" t="0" r="0" b="0"/>
          <a:pathLst>
            <a:path>
              <a:moveTo>
                <a:pt x="0" y="0"/>
              </a:moveTo>
              <a:lnTo>
                <a:pt x="0" y="224317"/>
              </a:lnTo>
              <a:lnTo>
                <a:pt x="648553" y="224317"/>
              </a:lnTo>
              <a:lnTo>
                <a:pt x="648553" y="448635"/>
              </a:lnTo>
            </a:path>
          </a:pathLst>
        </a:custGeom>
        <a:noFill/>
        <a:ln w="19050" cap="flat" cmpd="sng" algn="ctr">
          <a:solidFill>
            <a:schemeClr val="bg1">
              <a:lumMod val="65000"/>
            </a:schemeClr>
          </a:solidFill>
          <a:prstDash val="dash"/>
        </a:ln>
        <a:effectLst/>
      </dsp:spPr>
      <dsp:style>
        <a:lnRef idx="2">
          <a:scrgbClr r="0" g="0" b="0"/>
        </a:lnRef>
        <a:fillRef idx="0">
          <a:scrgbClr r="0" g="0" b="0"/>
        </a:fillRef>
        <a:effectRef idx="0">
          <a:scrgbClr r="0" g="0" b="0"/>
        </a:effectRef>
        <a:fontRef idx="minor"/>
      </dsp:style>
    </dsp:sp>
    <dsp:sp modelId="{DD45B111-C89C-4A45-9119-3668ACE25436}">
      <dsp:nvSpPr>
        <dsp:cNvPr id="0" name=""/>
        <dsp:cNvSpPr/>
      </dsp:nvSpPr>
      <dsp:spPr>
        <a:xfrm>
          <a:off x="4656722" y="1697728"/>
          <a:ext cx="999574" cy="501746"/>
        </a:xfrm>
        <a:prstGeom prst="roundRect">
          <a:avLst>
            <a:gd name="adj" fmla="val 10000"/>
          </a:avLst>
        </a:prstGeom>
        <a:solidFill>
          <a:srgbClr val="FA840E">
            <a:alpha val="60000"/>
          </a:srgbClr>
        </a:solidFill>
        <a:ln w="12700" cap="flat" cmpd="sng" algn="ctr">
          <a:solidFill>
            <a:schemeClr val="bg1">
              <a:lumMod val="75000"/>
            </a:schemeClr>
          </a:solidFill>
          <a:prstDash val="dash"/>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lt1"/>
              </a:solidFill>
            </a:rPr>
            <a:t>Alert</a:t>
          </a:r>
        </a:p>
      </dsp:txBody>
      <dsp:txXfrm>
        <a:off x="4671418" y="1712424"/>
        <a:ext cx="970182" cy="472354"/>
      </dsp:txXfrm>
    </dsp:sp>
    <dsp:sp modelId="{2DF52233-0A66-4EBB-AE40-79E73D5608CF}">
      <dsp:nvSpPr>
        <dsp:cNvPr id="0" name=""/>
        <dsp:cNvSpPr/>
      </dsp:nvSpPr>
      <dsp:spPr>
        <a:xfrm>
          <a:off x="3858232" y="2199474"/>
          <a:ext cx="1298276" cy="447555"/>
        </a:xfrm>
        <a:custGeom>
          <a:avLst/>
          <a:gdLst/>
          <a:ahLst/>
          <a:cxnLst/>
          <a:rect l="0" t="0" r="0" b="0"/>
          <a:pathLst>
            <a:path>
              <a:moveTo>
                <a:pt x="1298276" y="0"/>
              </a:moveTo>
              <a:lnTo>
                <a:pt x="1298276" y="223777"/>
              </a:lnTo>
              <a:lnTo>
                <a:pt x="0" y="223777"/>
              </a:lnTo>
              <a:lnTo>
                <a:pt x="0" y="447555"/>
              </a:lnTo>
            </a:path>
          </a:pathLst>
        </a:custGeom>
        <a:noFill/>
        <a:ln w="19050" cap="flat" cmpd="sng" algn="ctr">
          <a:noFill/>
          <a:prstDash val="solid"/>
        </a:ln>
        <a:effectLst/>
      </dsp:spPr>
      <dsp:style>
        <a:lnRef idx="2">
          <a:scrgbClr r="0" g="0" b="0"/>
        </a:lnRef>
        <a:fillRef idx="0">
          <a:scrgbClr r="0" g="0" b="0"/>
        </a:fillRef>
        <a:effectRef idx="0">
          <a:scrgbClr r="0" g="0" b="0"/>
        </a:effectRef>
        <a:fontRef idx="minor"/>
      </dsp:style>
    </dsp:sp>
    <dsp:sp modelId="{CCCCB41F-884E-4964-A239-00923BE432CE}">
      <dsp:nvSpPr>
        <dsp:cNvPr id="0" name=""/>
        <dsp:cNvSpPr/>
      </dsp:nvSpPr>
      <dsp:spPr>
        <a:xfrm>
          <a:off x="3358445" y="2647030"/>
          <a:ext cx="999574" cy="501746"/>
        </a:xfrm>
        <a:prstGeom prst="roundRect">
          <a:avLst>
            <a:gd name="adj" fmla="val 10000"/>
          </a:avLst>
        </a:prstGeom>
        <a:solidFill>
          <a:srgbClr val="FA840E">
            <a:alpha val="60000"/>
          </a:srgbClr>
        </a:solidFill>
        <a:ln w="12700" cap="flat" cmpd="sng" algn="ctr">
          <a:solidFill>
            <a:schemeClr val="bg1">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lt1"/>
              </a:solidFill>
            </a:rPr>
            <a:t>Operation A</a:t>
          </a:r>
        </a:p>
      </dsp:txBody>
      <dsp:txXfrm>
        <a:off x="3373141" y="2661726"/>
        <a:ext cx="970182" cy="472354"/>
      </dsp:txXfrm>
    </dsp:sp>
    <dsp:sp modelId="{F28B8900-1ACC-4B40-8A01-E960DD8B196C}">
      <dsp:nvSpPr>
        <dsp:cNvPr id="0" name=""/>
        <dsp:cNvSpPr/>
      </dsp:nvSpPr>
      <dsp:spPr>
        <a:xfrm>
          <a:off x="2883647" y="3148776"/>
          <a:ext cx="974584" cy="403188"/>
        </a:xfrm>
        <a:custGeom>
          <a:avLst/>
          <a:gdLst/>
          <a:ahLst/>
          <a:cxnLst/>
          <a:rect l="0" t="0" r="0" b="0"/>
          <a:pathLst>
            <a:path>
              <a:moveTo>
                <a:pt x="974584" y="0"/>
              </a:moveTo>
              <a:lnTo>
                <a:pt x="974584" y="201594"/>
              </a:lnTo>
              <a:lnTo>
                <a:pt x="0" y="201594"/>
              </a:lnTo>
              <a:lnTo>
                <a:pt x="0" y="403188"/>
              </a:lnTo>
            </a:path>
          </a:pathLst>
        </a:custGeom>
        <a:noFill/>
        <a:ln w="19050" cap="flat" cmpd="sng" algn="ctr">
          <a:solidFill>
            <a:schemeClr val="bg1">
              <a:lumMod val="65000"/>
            </a:schemeClr>
          </a:solidFill>
          <a:prstDash val="solid"/>
        </a:ln>
        <a:effectLst/>
      </dsp:spPr>
      <dsp:style>
        <a:lnRef idx="2">
          <a:scrgbClr r="0" g="0" b="0"/>
        </a:lnRef>
        <a:fillRef idx="0">
          <a:scrgbClr r="0" g="0" b="0"/>
        </a:fillRef>
        <a:effectRef idx="0">
          <a:scrgbClr r="0" g="0" b="0"/>
        </a:effectRef>
        <a:fontRef idx="minor"/>
      </dsp:style>
    </dsp:sp>
    <dsp:sp modelId="{97A8553C-AC0D-47B1-AC28-7B282796774F}">
      <dsp:nvSpPr>
        <dsp:cNvPr id="0" name=""/>
        <dsp:cNvSpPr/>
      </dsp:nvSpPr>
      <dsp:spPr>
        <a:xfrm>
          <a:off x="2383860" y="3551964"/>
          <a:ext cx="999574" cy="520065"/>
        </a:xfrm>
        <a:prstGeom prst="roundRect">
          <a:avLst>
            <a:gd name="adj" fmla="val 10000"/>
          </a:avLst>
        </a:prstGeom>
        <a:solidFill>
          <a:srgbClr val="FA840E">
            <a:alpha val="60000"/>
          </a:srgbClr>
        </a:solidFill>
        <a:ln w="12700" cap="flat" cmpd="sng" algn="ctr">
          <a:solidFill>
            <a:schemeClr val="bg1">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lt1"/>
              </a:solidFill>
            </a:rPr>
            <a:t>RFA 1</a:t>
          </a:r>
        </a:p>
      </dsp:txBody>
      <dsp:txXfrm>
        <a:off x="2399092" y="3567196"/>
        <a:ext cx="969110" cy="489601"/>
      </dsp:txXfrm>
    </dsp:sp>
    <dsp:sp modelId="{CD101183-5FBE-4A78-A0D3-7FF9B4B9CDDC}">
      <dsp:nvSpPr>
        <dsp:cNvPr id="0" name=""/>
        <dsp:cNvSpPr/>
      </dsp:nvSpPr>
      <dsp:spPr>
        <a:xfrm>
          <a:off x="2233924" y="4072029"/>
          <a:ext cx="649723" cy="407586"/>
        </a:xfrm>
        <a:custGeom>
          <a:avLst/>
          <a:gdLst/>
          <a:ahLst/>
          <a:cxnLst/>
          <a:rect l="0" t="0" r="0" b="0"/>
          <a:pathLst>
            <a:path>
              <a:moveTo>
                <a:pt x="649723" y="0"/>
              </a:moveTo>
              <a:lnTo>
                <a:pt x="649723" y="203793"/>
              </a:lnTo>
              <a:lnTo>
                <a:pt x="0" y="203793"/>
              </a:lnTo>
              <a:lnTo>
                <a:pt x="0" y="407586"/>
              </a:lnTo>
            </a:path>
          </a:pathLst>
        </a:custGeom>
        <a:noFill/>
        <a:ln w="19050" cap="flat" cmpd="sng" algn="ctr">
          <a:solidFill>
            <a:schemeClr val="bg1">
              <a:lumMod val="65000"/>
            </a:schemeClr>
          </a:solidFill>
          <a:prstDash val="solid"/>
        </a:ln>
        <a:effectLst/>
      </dsp:spPr>
      <dsp:style>
        <a:lnRef idx="2">
          <a:scrgbClr r="0" g="0" b="0"/>
        </a:lnRef>
        <a:fillRef idx="0">
          <a:scrgbClr r="0" g="0" b="0"/>
        </a:fillRef>
        <a:effectRef idx="0">
          <a:scrgbClr r="0" g="0" b="0"/>
        </a:effectRef>
        <a:fontRef idx="minor"/>
      </dsp:style>
    </dsp:sp>
    <dsp:sp modelId="{417350C6-C14B-4DB1-8F7E-BA5239E49910}">
      <dsp:nvSpPr>
        <dsp:cNvPr id="0" name=""/>
        <dsp:cNvSpPr/>
      </dsp:nvSpPr>
      <dsp:spPr>
        <a:xfrm>
          <a:off x="1734137" y="4479615"/>
          <a:ext cx="999574" cy="520065"/>
        </a:xfrm>
        <a:prstGeom prst="roundRect">
          <a:avLst>
            <a:gd name="adj" fmla="val 10000"/>
          </a:avLst>
        </a:prstGeom>
        <a:solidFill>
          <a:srgbClr val="FA840E">
            <a:alpha val="60000"/>
          </a:srgbClr>
        </a:solidFill>
        <a:ln w="12700" cap="flat" cmpd="sng" algn="ctr">
          <a:solidFill>
            <a:schemeClr val="bg1">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lt1"/>
              </a:solidFill>
            </a:rPr>
            <a:t>Offer 1</a:t>
          </a:r>
        </a:p>
      </dsp:txBody>
      <dsp:txXfrm>
        <a:off x="1749369" y="4494847"/>
        <a:ext cx="969110" cy="489601"/>
      </dsp:txXfrm>
    </dsp:sp>
    <dsp:sp modelId="{FCC42443-63DC-4A7C-8160-62961CC3EF99}">
      <dsp:nvSpPr>
        <dsp:cNvPr id="0" name=""/>
        <dsp:cNvSpPr/>
      </dsp:nvSpPr>
      <dsp:spPr>
        <a:xfrm>
          <a:off x="2188204" y="4999680"/>
          <a:ext cx="91440" cy="415762"/>
        </a:xfrm>
        <a:custGeom>
          <a:avLst/>
          <a:gdLst/>
          <a:ahLst/>
          <a:cxnLst/>
          <a:rect l="0" t="0" r="0" b="0"/>
          <a:pathLst>
            <a:path>
              <a:moveTo>
                <a:pt x="45720" y="0"/>
              </a:moveTo>
              <a:lnTo>
                <a:pt x="45720" y="415762"/>
              </a:lnTo>
            </a:path>
          </a:pathLst>
        </a:custGeom>
        <a:noFill/>
        <a:ln w="19050" cap="flat" cmpd="sng" algn="ctr">
          <a:solidFill>
            <a:schemeClr val="bg1">
              <a:lumMod val="65000"/>
            </a:schemeClr>
          </a:solidFill>
          <a:prstDash val="solid"/>
        </a:ln>
        <a:effectLst/>
      </dsp:spPr>
      <dsp:style>
        <a:lnRef idx="2">
          <a:scrgbClr r="0" g="0" b="0"/>
        </a:lnRef>
        <a:fillRef idx="0">
          <a:scrgbClr r="0" g="0" b="0"/>
        </a:fillRef>
        <a:effectRef idx="0">
          <a:scrgbClr r="0" g="0" b="0"/>
        </a:effectRef>
        <a:fontRef idx="minor"/>
      </dsp:style>
    </dsp:sp>
    <dsp:sp modelId="{970A264B-459A-4253-90AA-F28FCB5A6CAB}">
      <dsp:nvSpPr>
        <dsp:cNvPr id="0" name=""/>
        <dsp:cNvSpPr/>
      </dsp:nvSpPr>
      <dsp:spPr>
        <a:xfrm>
          <a:off x="1734137" y="5415443"/>
          <a:ext cx="999574" cy="526182"/>
        </a:xfrm>
        <a:prstGeom prst="roundRect">
          <a:avLst>
            <a:gd name="adj" fmla="val 10000"/>
          </a:avLst>
        </a:prstGeom>
        <a:solidFill>
          <a:srgbClr val="FA840E">
            <a:alpha val="60000"/>
          </a:srgbClr>
        </a:solidFill>
        <a:ln w="12700" cap="flat" cmpd="sng" algn="ctr">
          <a:solidFill>
            <a:schemeClr val="bg1">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lt1"/>
              </a:solidFill>
            </a:rPr>
            <a:t>Deployment 1</a:t>
          </a:r>
        </a:p>
      </dsp:txBody>
      <dsp:txXfrm>
        <a:off x="1749548" y="5430854"/>
        <a:ext cx="968752" cy="495360"/>
      </dsp:txXfrm>
    </dsp:sp>
    <dsp:sp modelId="{815C2067-F53F-4B48-B26D-32AB75CB40E6}">
      <dsp:nvSpPr>
        <dsp:cNvPr id="0" name=""/>
        <dsp:cNvSpPr/>
      </dsp:nvSpPr>
      <dsp:spPr>
        <a:xfrm>
          <a:off x="2883647" y="4072029"/>
          <a:ext cx="649723" cy="409372"/>
        </a:xfrm>
        <a:custGeom>
          <a:avLst/>
          <a:gdLst/>
          <a:ahLst/>
          <a:cxnLst/>
          <a:rect l="0" t="0" r="0" b="0"/>
          <a:pathLst>
            <a:path>
              <a:moveTo>
                <a:pt x="0" y="0"/>
              </a:moveTo>
              <a:lnTo>
                <a:pt x="0" y="204686"/>
              </a:lnTo>
              <a:lnTo>
                <a:pt x="649723" y="204686"/>
              </a:lnTo>
              <a:lnTo>
                <a:pt x="649723" y="409372"/>
              </a:lnTo>
            </a:path>
          </a:pathLst>
        </a:custGeom>
        <a:noFill/>
        <a:ln w="19050" cap="flat" cmpd="sng" algn="ctr">
          <a:solidFill>
            <a:schemeClr val="bg1">
              <a:lumMod val="65000"/>
            </a:schemeClr>
          </a:solidFill>
          <a:prstDash val="solid"/>
        </a:ln>
        <a:effectLst/>
      </dsp:spPr>
      <dsp:style>
        <a:lnRef idx="2">
          <a:scrgbClr r="0" g="0" b="0"/>
        </a:lnRef>
        <a:fillRef idx="0">
          <a:scrgbClr r="0" g="0" b="0"/>
        </a:fillRef>
        <a:effectRef idx="0">
          <a:scrgbClr r="0" g="0" b="0"/>
        </a:effectRef>
        <a:fontRef idx="minor"/>
      </dsp:style>
    </dsp:sp>
    <dsp:sp modelId="{3E07A557-C440-4F41-83CD-D056452D65A2}">
      <dsp:nvSpPr>
        <dsp:cNvPr id="0" name=""/>
        <dsp:cNvSpPr/>
      </dsp:nvSpPr>
      <dsp:spPr>
        <a:xfrm>
          <a:off x="3033583" y="4481401"/>
          <a:ext cx="999574" cy="526182"/>
        </a:xfrm>
        <a:prstGeom prst="roundRect">
          <a:avLst>
            <a:gd name="adj" fmla="val 10000"/>
          </a:avLst>
        </a:prstGeom>
        <a:solidFill>
          <a:srgbClr val="FA840E">
            <a:alpha val="60000"/>
          </a:srgbClr>
        </a:solidFill>
        <a:ln w="12700" cap="flat" cmpd="sng" algn="ctr">
          <a:solidFill>
            <a:schemeClr val="bg1">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lt1"/>
              </a:solidFill>
            </a:rPr>
            <a:t>Offer 2 (not selected)</a:t>
          </a:r>
        </a:p>
      </dsp:txBody>
      <dsp:txXfrm>
        <a:off x="3048994" y="4496812"/>
        <a:ext cx="968752" cy="495360"/>
      </dsp:txXfrm>
    </dsp:sp>
    <dsp:sp modelId="{C3F46837-522F-4FDC-AAEB-6F4E3391EBA1}">
      <dsp:nvSpPr>
        <dsp:cNvPr id="0" name=""/>
        <dsp:cNvSpPr/>
      </dsp:nvSpPr>
      <dsp:spPr>
        <a:xfrm>
          <a:off x="3858232" y="3148776"/>
          <a:ext cx="974584" cy="403188"/>
        </a:xfrm>
        <a:custGeom>
          <a:avLst/>
          <a:gdLst/>
          <a:ahLst/>
          <a:cxnLst/>
          <a:rect l="0" t="0" r="0" b="0"/>
          <a:pathLst>
            <a:path>
              <a:moveTo>
                <a:pt x="0" y="0"/>
              </a:moveTo>
              <a:lnTo>
                <a:pt x="0" y="201594"/>
              </a:lnTo>
              <a:lnTo>
                <a:pt x="974584" y="201594"/>
              </a:lnTo>
              <a:lnTo>
                <a:pt x="974584" y="403188"/>
              </a:lnTo>
            </a:path>
          </a:pathLst>
        </a:custGeom>
        <a:noFill/>
        <a:ln w="19050" cap="flat" cmpd="sng" algn="ctr">
          <a:solidFill>
            <a:schemeClr val="bg1">
              <a:lumMod val="65000"/>
            </a:schemeClr>
          </a:solidFill>
          <a:prstDash val="solid"/>
        </a:ln>
        <a:effectLst/>
      </dsp:spPr>
      <dsp:style>
        <a:lnRef idx="2">
          <a:scrgbClr r="0" g="0" b="0"/>
        </a:lnRef>
        <a:fillRef idx="0">
          <a:scrgbClr r="0" g="0" b="0"/>
        </a:fillRef>
        <a:effectRef idx="0">
          <a:scrgbClr r="0" g="0" b="0"/>
        </a:effectRef>
        <a:fontRef idx="minor"/>
      </dsp:style>
    </dsp:sp>
    <dsp:sp modelId="{22077BDD-5E49-4D7A-AED7-7751A1C773AB}">
      <dsp:nvSpPr>
        <dsp:cNvPr id="0" name=""/>
        <dsp:cNvSpPr/>
      </dsp:nvSpPr>
      <dsp:spPr>
        <a:xfrm>
          <a:off x="4333030" y="3551964"/>
          <a:ext cx="999574" cy="520065"/>
        </a:xfrm>
        <a:prstGeom prst="roundRect">
          <a:avLst>
            <a:gd name="adj" fmla="val 10000"/>
          </a:avLst>
        </a:prstGeom>
        <a:solidFill>
          <a:srgbClr val="FA840E">
            <a:alpha val="60000"/>
          </a:srgbClr>
        </a:solidFill>
        <a:ln w="12700" cap="flat" cmpd="sng" algn="ctr">
          <a:solidFill>
            <a:schemeClr val="bg1">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lt1"/>
              </a:solidFill>
            </a:rPr>
            <a:t>RFA 2</a:t>
          </a:r>
        </a:p>
      </dsp:txBody>
      <dsp:txXfrm>
        <a:off x="4348262" y="3567196"/>
        <a:ext cx="969110" cy="489601"/>
      </dsp:txXfrm>
    </dsp:sp>
    <dsp:sp modelId="{D3093AB7-5869-42E9-9502-55B6D1480617}">
      <dsp:nvSpPr>
        <dsp:cNvPr id="0" name=""/>
        <dsp:cNvSpPr/>
      </dsp:nvSpPr>
      <dsp:spPr>
        <a:xfrm>
          <a:off x="4787097" y="4072029"/>
          <a:ext cx="91440" cy="408572"/>
        </a:xfrm>
        <a:custGeom>
          <a:avLst/>
          <a:gdLst/>
          <a:ahLst/>
          <a:cxnLst/>
          <a:rect l="0" t="0" r="0" b="0"/>
          <a:pathLst>
            <a:path>
              <a:moveTo>
                <a:pt x="45720" y="0"/>
              </a:moveTo>
              <a:lnTo>
                <a:pt x="45720" y="408572"/>
              </a:lnTo>
            </a:path>
          </a:pathLst>
        </a:custGeom>
        <a:noFill/>
        <a:ln w="19050" cap="flat" cmpd="sng" algn="ctr">
          <a:solidFill>
            <a:schemeClr val="bg1">
              <a:lumMod val="65000"/>
            </a:schemeClr>
          </a:solidFill>
          <a:prstDash val="solid"/>
        </a:ln>
        <a:effectLst/>
      </dsp:spPr>
      <dsp:style>
        <a:lnRef idx="2">
          <a:scrgbClr r="0" g="0" b="0"/>
        </a:lnRef>
        <a:fillRef idx="0">
          <a:scrgbClr r="0" g="0" b="0"/>
        </a:fillRef>
        <a:effectRef idx="0">
          <a:scrgbClr r="0" g="0" b="0"/>
        </a:effectRef>
        <a:fontRef idx="minor"/>
      </dsp:style>
    </dsp:sp>
    <dsp:sp modelId="{5656DBEE-3C0C-4D5D-94A3-D0B4C0E076CD}">
      <dsp:nvSpPr>
        <dsp:cNvPr id="0" name=""/>
        <dsp:cNvSpPr/>
      </dsp:nvSpPr>
      <dsp:spPr>
        <a:xfrm>
          <a:off x="4333030" y="4480602"/>
          <a:ext cx="999574" cy="526182"/>
        </a:xfrm>
        <a:prstGeom prst="roundRect">
          <a:avLst>
            <a:gd name="adj" fmla="val 10000"/>
          </a:avLst>
        </a:prstGeom>
        <a:solidFill>
          <a:srgbClr val="FA840E">
            <a:alpha val="60000"/>
          </a:srgbClr>
        </a:solidFill>
        <a:ln w="12700" cap="flat" cmpd="sng" algn="ctr">
          <a:solidFill>
            <a:schemeClr val="bg1">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lt1"/>
              </a:solidFill>
            </a:rPr>
            <a:t>Offer 1</a:t>
          </a:r>
        </a:p>
      </dsp:txBody>
      <dsp:txXfrm>
        <a:off x="4348441" y="4496013"/>
        <a:ext cx="968752" cy="495360"/>
      </dsp:txXfrm>
    </dsp:sp>
    <dsp:sp modelId="{18EB4482-198B-48CC-8AAC-3692318FABF9}">
      <dsp:nvSpPr>
        <dsp:cNvPr id="0" name=""/>
        <dsp:cNvSpPr/>
      </dsp:nvSpPr>
      <dsp:spPr>
        <a:xfrm>
          <a:off x="4787097" y="5006784"/>
          <a:ext cx="91440" cy="408659"/>
        </a:xfrm>
        <a:custGeom>
          <a:avLst/>
          <a:gdLst/>
          <a:ahLst/>
          <a:cxnLst/>
          <a:rect l="0" t="0" r="0" b="0"/>
          <a:pathLst>
            <a:path>
              <a:moveTo>
                <a:pt x="45720" y="0"/>
              </a:moveTo>
              <a:lnTo>
                <a:pt x="45720" y="408659"/>
              </a:lnTo>
            </a:path>
          </a:pathLst>
        </a:custGeom>
        <a:noFill/>
        <a:ln w="19050" cap="flat" cmpd="sng" algn="ctr">
          <a:solidFill>
            <a:schemeClr val="bg1">
              <a:lumMod val="65000"/>
            </a:schemeClr>
          </a:solidFill>
          <a:prstDash val="solid"/>
        </a:ln>
        <a:effectLst/>
      </dsp:spPr>
      <dsp:style>
        <a:lnRef idx="2">
          <a:scrgbClr r="0" g="0" b="0"/>
        </a:lnRef>
        <a:fillRef idx="0">
          <a:scrgbClr r="0" g="0" b="0"/>
        </a:fillRef>
        <a:effectRef idx="0">
          <a:scrgbClr r="0" g="0" b="0"/>
        </a:effectRef>
        <a:fontRef idx="minor"/>
      </dsp:style>
    </dsp:sp>
    <dsp:sp modelId="{C6FDAD85-A2A1-4293-99AB-3162CAC324D3}">
      <dsp:nvSpPr>
        <dsp:cNvPr id="0" name=""/>
        <dsp:cNvSpPr/>
      </dsp:nvSpPr>
      <dsp:spPr>
        <a:xfrm>
          <a:off x="4333030" y="5415443"/>
          <a:ext cx="999574" cy="526182"/>
        </a:xfrm>
        <a:prstGeom prst="roundRect">
          <a:avLst>
            <a:gd name="adj" fmla="val 10000"/>
          </a:avLst>
        </a:prstGeom>
        <a:solidFill>
          <a:srgbClr val="FA840E">
            <a:alpha val="60000"/>
          </a:srgbClr>
        </a:solidFill>
        <a:ln w="12700" cap="flat" cmpd="sng" algn="ctr">
          <a:solidFill>
            <a:schemeClr val="bg1">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lt1"/>
              </a:solidFill>
            </a:rPr>
            <a:t>Deployment 1</a:t>
          </a:r>
        </a:p>
      </dsp:txBody>
      <dsp:txXfrm>
        <a:off x="4348441" y="5430854"/>
        <a:ext cx="968752" cy="495360"/>
      </dsp:txXfrm>
    </dsp:sp>
    <dsp:sp modelId="{3D8451BA-AE43-4892-B403-A7F8A2B63497}">
      <dsp:nvSpPr>
        <dsp:cNvPr id="0" name=""/>
        <dsp:cNvSpPr/>
      </dsp:nvSpPr>
      <dsp:spPr>
        <a:xfrm>
          <a:off x="5110789" y="2199474"/>
          <a:ext cx="91440" cy="447555"/>
        </a:xfrm>
        <a:custGeom>
          <a:avLst/>
          <a:gdLst/>
          <a:ahLst/>
          <a:cxnLst/>
          <a:rect l="0" t="0" r="0" b="0"/>
          <a:pathLst>
            <a:path>
              <a:moveTo>
                <a:pt x="45720" y="0"/>
              </a:moveTo>
              <a:lnTo>
                <a:pt x="45720" y="223777"/>
              </a:lnTo>
              <a:lnTo>
                <a:pt x="46889" y="223777"/>
              </a:lnTo>
              <a:lnTo>
                <a:pt x="46889" y="447555"/>
              </a:lnTo>
            </a:path>
          </a:pathLst>
        </a:custGeom>
        <a:noFill/>
        <a:ln w="19050" cap="flat" cmpd="sng" algn="ctr">
          <a:noFill/>
          <a:prstDash val="solid"/>
        </a:ln>
        <a:effectLst/>
      </dsp:spPr>
      <dsp:style>
        <a:lnRef idx="2">
          <a:scrgbClr r="0" g="0" b="0"/>
        </a:lnRef>
        <a:fillRef idx="0">
          <a:scrgbClr r="0" g="0" b="0"/>
        </a:fillRef>
        <a:effectRef idx="0">
          <a:scrgbClr r="0" g="0" b="0"/>
        </a:effectRef>
        <a:fontRef idx="minor"/>
      </dsp:style>
    </dsp:sp>
    <dsp:sp modelId="{E3D6AD57-0786-491B-BC06-31E49CC848D3}">
      <dsp:nvSpPr>
        <dsp:cNvPr id="0" name=""/>
        <dsp:cNvSpPr/>
      </dsp:nvSpPr>
      <dsp:spPr>
        <a:xfrm>
          <a:off x="4657891" y="2647030"/>
          <a:ext cx="999574" cy="501746"/>
        </a:xfrm>
        <a:prstGeom prst="roundRect">
          <a:avLst>
            <a:gd name="adj" fmla="val 10000"/>
          </a:avLst>
        </a:prstGeom>
        <a:solidFill>
          <a:srgbClr val="FA840E">
            <a:alpha val="60000"/>
          </a:srgbClr>
        </a:solidFill>
        <a:ln w="12700" cap="flat" cmpd="sng" algn="ctr">
          <a:solidFill>
            <a:schemeClr val="bg1">
              <a:lumMod val="75000"/>
            </a:schemeClr>
          </a:solidFill>
          <a:prstDash val="dash"/>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lt1"/>
              </a:solidFill>
            </a:rPr>
            <a:t>Operation B</a:t>
          </a:r>
        </a:p>
      </dsp:txBody>
      <dsp:txXfrm>
        <a:off x="4672587" y="2661726"/>
        <a:ext cx="970182" cy="472354"/>
      </dsp:txXfrm>
    </dsp:sp>
  </dsp:spTree>
</dsp:drawing>
</file>

<file path=word/diagrams/layout1.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Custom 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A840E"/>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Related Content File" ma:contentTypeID="0x01010021ECE0852094104CBB719AE51388AE8B008FFFB9B31732464E9BDDCCDF48D9AC1B" ma:contentTypeVersion="21" ma:contentTypeDescription="" ma:contentTypeScope="" ma:versionID="1072e9f0e2a9ebee5c36a07bf9671407">
  <xsd:schema xmlns:xsd="http://www.w3.org/2001/XMLSchema" xmlns:xs="http://www.w3.org/2001/XMLSchema" xmlns:p="http://schemas.microsoft.com/office/2006/metadata/properties" xmlns:ns2="c42180c4-457d-4cd2-985a-4d4a2011628f" xmlns:ns3="4d6ed7a4-92f4-44a7-b26a-261450baff90" xmlns:ns4="http://schemas.microsoft.com/sharepoint/v4" targetNamespace="http://schemas.microsoft.com/office/2006/metadata/properties" ma:root="true" ma:fieldsID="35c0aa7f013593e0adbb1e394bf21f26" ns2:_="" ns3:_="" ns4:_="">
    <xsd:import namespace="c42180c4-457d-4cd2-985a-4d4a2011628f"/>
    <xsd:import namespace="4d6ed7a4-92f4-44a7-b26a-261450baff90"/>
    <xsd:import namespace="http://schemas.microsoft.com/sharepoint/v4"/>
    <xsd:element name="properties">
      <xsd:complexType>
        <xsd:sequence>
          <xsd:element name="documentManagement">
            <xsd:complexType>
              <xsd:all>
                <xsd:element ref="ns2:eM_RelCont_Title_SC" minOccurs="0"/>
                <xsd:element ref="ns2:eM_RelContCat_SC" minOccurs="0"/>
                <xsd:element ref="ns2:eM_PolicyRef_SC" minOccurs="0"/>
                <xsd:element ref="ns2:eM_SectionRef_SC" minOccurs="0"/>
                <xsd:element ref="ns3:Track_x0020_this_x0020_content" minOccurs="0"/>
                <xsd:element ref="ns2:eM_RelContLang_SC" minOccurs="0"/>
                <xsd:element ref="ns2:eM_SectionIDs_SC" minOccurs="0"/>
                <xsd:element ref="ns2:eM_PolicyIDs_SC" minOccurs="0"/>
                <xsd:element ref="ns2:eM_RelCont_Aud_SC" minOccurs="0"/>
                <xsd:element ref="ns3:Business_x0020_area" minOccurs="0"/>
                <xsd:element ref="ns4:IconOverlay"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42180c4-457d-4cd2-985a-4d4a2011628f" elementFormDefault="qualified">
    <xsd:import namespace="http://schemas.microsoft.com/office/2006/documentManagement/types"/>
    <xsd:import namespace="http://schemas.microsoft.com/office/infopath/2007/PartnerControls"/>
    <xsd:element name="eM_RelCont_Title_SC" ma:index="1" nillable="true" ma:displayName="Display Title" ma:internalName="eM_RelCont_Title_SC">
      <xsd:simpleType>
        <xsd:restriction base="dms:Text">
          <xsd:maxLength value="255"/>
        </xsd:restriction>
      </xsd:simpleType>
    </xsd:element>
    <xsd:element name="eM_RelContCat_SC" ma:index="2" nillable="true" ma:displayName="Related Content Category" ma:list="{e6724792-d2c3-400b-8ce9-3fe275f13d49}" ma:internalName="eM_RelContCat_SC" ma:showField="Title" ma:web="c42180c4-457d-4cd2-985a-4d4a2011628f">
      <xsd:simpleType>
        <xsd:restriction base="dms:Lookup"/>
      </xsd:simpleType>
    </xsd:element>
    <xsd:element name="eM_PolicyRef_SC" ma:index="3" nillable="true" ma:displayName="Related Policy" ma:list="{4064f6ea-92c7-4060-bb5a-a0345e4cd15f}" ma:internalName="eM_PolicyRef_SC" ma:showField="Title" ma:web="c42180c4-457d-4cd2-985a-4d4a2011628f">
      <xsd:simpleType>
        <xsd:restriction base="dms:Unknown"/>
      </xsd:simpleType>
    </xsd:element>
    <xsd:element name="eM_SectionRef_SC" ma:index="4" nillable="true" ma:displayName="Related Section" ma:list="{6cb2ee38-e039-4f35-bcf6-9e7b88cee775}" ma:internalName="eM_SectionRef_SC" ma:showField="Title" ma:web="c42180c4-457d-4cd2-985a-4d4a2011628f">
      <xsd:simpleType>
        <xsd:restriction base="dms:Unknown"/>
      </xsd:simpleType>
    </xsd:element>
    <xsd:element name="eM_RelContLang_SC" ma:index="6" nillable="true" ma:displayName="Related Content Language" ma:default="EN" ma:description="Please indicate the language of this related content." ma:format="Dropdown" ma:hidden="true" ma:internalName="eM_RelContLang_SC" ma:readOnly="false">
      <xsd:simpleType>
        <xsd:restriction base="dms:Choice">
          <xsd:enumeration value="EN"/>
          <xsd:enumeration value="FR"/>
        </xsd:restriction>
      </xsd:simpleType>
    </xsd:element>
    <xsd:element name="eM_SectionIDs_SC" ma:index="7" nillable="true" ma:displayName="eM_SectionIDs_SC" ma:description="Please ignore this field" ma:hidden="true" ma:list="{6cb2ee38-e039-4f35-bcf6-9e7b88cee775}" ma:internalName="eM_SectionIDs_SC" ma:readOnly="false" ma:showField="eM_UniqueIDref_SC" ma:web="c42180c4-457d-4cd2-985a-4d4a2011628f">
      <xsd:simpleType>
        <xsd:restriction base="dms:Unknown"/>
      </xsd:simpleType>
    </xsd:element>
    <xsd:element name="eM_PolicyIDs_SC" ma:index="8" nillable="true" ma:displayName="eM_PolicyIDs_SC" ma:description="Please ignore this field" ma:hidden="true" ma:list="{4064f6ea-92c7-4060-bb5a-a0345e4cd15f}" ma:internalName="eM_PolicyIDs_SC" ma:readOnly="false" ma:showField="eM_UniqueIDref_SC" ma:web="c42180c4-457d-4cd2-985a-4d4a2011628f">
      <xsd:simpleType>
        <xsd:restriction base="dms:Unknown"/>
      </xsd:simpleType>
    </xsd:element>
    <xsd:element name="eM_RelCont_Aud_SC" ma:index="10" nillable="true" ma:displayName="Content Audience" ma:default="All" ma:format="Dropdown" ma:hidden="true" ma:internalName="eM_RelCont_Aud_SC" ma:readOnly="false">
      <xsd:simpleType>
        <xsd:restriction base="dms:Choice">
          <xsd:enumeration value="All"/>
          <xsd:enumeration value="Fixed-Term"/>
          <xsd:enumeration value="Temporary"/>
        </xsd:restriction>
      </xsd:simple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d6ed7a4-92f4-44a7-b26a-261450baff90" elementFormDefault="qualified">
    <xsd:import namespace="http://schemas.microsoft.com/office/2006/documentManagement/types"/>
    <xsd:import namespace="http://schemas.microsoft.com/office/infopath/2007/PartnerControls"/>
    <xsd:element name="Track_x0020_this_x0020_content" ma:index="5" nillable="true" ma:displayName="Follow this item" ma:description="Add your username here if you want this content to be seen on the &quot;Items I am following&quot; view." ma:list="UserInfo" ma:SharePointGroup="0" ma:internalName="Track_x0020_this_x0020_content" ma:showField="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Business_x0020_area" ma:index="17" nillable="true" ma:displayName="SOP Business area" ma:format="Dropdown" ma:hidden="true" ma:internalName="Business_x0020_area" ma:readOnly="false">
      <xsd:simpleType>
        <xsd:restriction base="dms:Choice">
          <xsd:enumeration value="FNM"/>
          <xsd:enumeration value="HR"/>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8"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
    <Synchronization>Asynchronous</Synchronization>
    <Type>10001</Type>
    <SequenceNumber>10000</SequenceNumber>
    <Url/>
    <Assembly>WHO.SP2013.EManuals, Version=1.0.0.0, Culture=neutral, PublicKeyToken=8bbc7174aba9f1da</Assembly>
    <Class>WHO.SP2013.EManuals.EventReceivers.EventReceiverForRelatedContentCache</Class>
    <Data/>
    <Filter/>
  </Receiver>
  <Receiver>
    <Name/>
    <Synchronization>Asynchronous</Synchronization>
    <Type>10002</Type>
    <SequenceNumber>10000</SequenceNumber>
    <Url/>
    <Assembly>WHO.SP2013.EManuals, Version=1.0.0.0, Culture=neutral, PublicKeyToken=8bbc7174aba9f1da</Assembly>
    <Class>WHO.SP2013.EManuals.EventReceivers.EventReceiverForRelatedContentCache</Class>
    <Data/>
    <Filter/>
  </Receiver>
  <Receiver>
    <Name/>
    <Synchronization>Asynchronous</Synchronization>
    <Type>10003</Type>
    <SequenceNumber>10000</SequenceNumber>
    <Url/>
    <Assembly>WHO.SP2013.EManuals, Version=1.0.0.0, Culture=neutral, PublicKeyToken=8bbc7174aba9f1da</Assembly>
    <Class>WHO.SP2013.EManuals.EventReceivers.EventReceiverForRelatedContentCache</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eM_RelCont_Aud_SC xmlns="c42180c4-457d-4cd2-985a-4d4a2011628f">All</eM_RelCont_Aud_SC>
    <IconOverlay xmlns="http://schemas.microsoft.com/sharepoint/v4" xsi:nil="true"/>
    <eM_PolicyRef_SC xmlns="c42180c4-457d-4cd2-985a-4d4a2011628f">1718;#XVII.10 Partnerships in Emergencies - 10.3 Global Outbreak Alert and Response Network (GOARN);#1678;#10.3 Global Outbreak Alert and Response Network (GOARN)</eM_PolicyRef_SC>
    <Track_x0020_this_x0020_content xmlns="4d6ed7a4-92f4-44a7-b26a-261450baff90">
      <UserInfo>
        <DisplayName/>
        <AccountId xsi:nil="true"/>
        <AccountType/>
      </UserInfo>
    </Track_x0020_this_x0020_content>
    <eM_SectionIDs_SC xmlns="c42180c4-457d-4cd2-985a-4d4a2011628f" xsi:nil="true"/>
    <eM_RelCont_Title_SC xmlns="c42180c4-457d-4cd2-985a-4d4a2011628f">GOARN - Operations manual - v3.5</eM_RelCont_Title_SC>
    <Business_x0020_area xmlns="4d6ed7a4-92f4-44a7-b26a-261450baff90" xsi:nil="true"/>
    <eM_RelContLang_SC xmlns="c42180c4-457d-4cd2-985a-4d4a2011628f">EN</eM_RelContLang_SC>
    <eM_SectionRef_SC xmlns="c42180c4-457d-4cd2-985a-4d4a2011628f" xsi:nil="true"/>
    <eM_RelContCat_SC xmlns="c42180c4-457d-4cd2-985a-4d4a2011628f">21</eM_RelContCat_SC>
    <eM_PolicyIDs_SC xmlns="c42180c4-457d-4cd2-985a-4d4a2011628f">1718;#241ee7fd-143e-40fb-8c09-e31e95f63dd8;#1678;#26a43044-392e-43fc-846e-49d312953b38</eM_PolicyIDs_SC>
  </documentManagement>
</p:properties>
</file>

<file path=customXml/itemProps1.xml><?xml version="1.0" encoding="utf-8"?>
<ds:datastoreItem xmlns:ds="http://schemas.openxmlformats.org/officeDocument/2006/customXml" ds:itemID="{D7079C7A-B512-4FE3-B705-65D0CB378B77}">
  <ds:schemaRefs>
    <ds:schemaRef ds:uri="http://schemas.openxmlformats.org/officeDocument/2006/bibliography"/>
  </ds:schemaRefs>
</ds:datastoreItem>
</file>

<file path=customXml/itemProps2.xml><?xml version="1.0" encoding="utf-8"?>
<ds:datastoreItem xmlns:ds="http://schemas.openxmlformats.org/officeDocument/2006/customXml" ds:itemID="{7938BBB0-BBC7-4E64-B8E6-04C406E61BFA}"/>
</file>

<file path=customXml/itemProps3.xml><?xml version="1.0" encoding="utf-8"?>
<ds:datastoreItem xmlns:ds="http://schemas.openxmlformats.org/officeDocument/2006/customXml" ds:itemID="{BBC68BE0-6F8B-4E63-AF76-83EF6E8339EA}"/>
</file>

<file path=customXml/itemProps4.xml><?xml version="1.0" encoding="utf-8"?>
<ds:datastoreItem xmlns:ds="http://schemas.openxmlformats.org/officeDocument/2006/customXml" ds:itemID="{8E7169D2-DAF7-4FCC-98EE-D903363D2676}"/>
</file>

<file path=customXml/itemProps5.xml><?xml version="1.0" encoding="utf-8"?>
<ds:datastoreItem xmlns:ds="http://schemas.openxmlformats.org/officeDocument/2006/customXml" ds:itemID="{C9C3AE6A-E1D4-446C-B5E9-01A9F02369BE}"/>
</file>

<file path=docProps/app.xml><?xml version="1.0" encoding="utf-8"?>
<Properties xmlns="http://schemas.openxmlformats.org/officeDocument/2006/extended-properties" xmlns:vt="http://schemas.openxmlformats.org/officeDocument/2006/docPropsVTypes">
  <Template>Normal.dotm</Template>
  <TotalTime>206</TotalTime>
  <Pages>57</Pages>
  <Words>16217</Words>
  <Characters>92439</Characters>
  <Application>Microsoft Office Word</Application>
  <DocSecurity>0</DocSecurity>
  <Lines>770</Lines>
  <Paragraphs>216</Paragraphs>
  <ScaleCrop>false</ScaleCrop>
  <HeadingPairs>
    <vt:vector size="2" baseType="variant">
      <vt:variant>
        <vt:lpstr>Title</vt:lpstr>
      </vt:variant>
      <vt:variant>
        <vt:i4>1</vt:i4>
      </vt:variant>
    </vt:vector>
  </HeadingPairs>
  <TitlesOfParts>
    <vt:vector size="1" baseType="lpstr">
      <vt:lpstr/>
    </vt:vector>
  </TitlesOfParts>
  <Company>WHO</Company>
  <LinksUpToDate>false</LinksUpToDate>
  <CharactersWithSpaces>108440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BEJTULLAHU, Armand</dc:creator>
  <cp:keywords/>
  <dc:description/>
  <cp:lastModifiedBy>KIFF, Jeremy</cp:lastModifiedBy>
  <cp:revision>7</cp:revision>
  <dcterms:created xsi:type="dcterms:W3CDTF">2020-01-23T13:37:00Z</dcterms:created>
  <dcterms:modified xsi:type="dcterms:W3CDTF">2020-04-28T08:41:00Z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0x01010021ECE0852094104CBB719AE51388AE8B008FFFB9B31732464E9BDDCCDF48D9AC1B</vt:lpwstr>
  </property>
</Properties>
</file>